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0"/>
  </p:notesMasterIdLst>
  <p:handoutMasterIdLst>
    <p:handoutMasterId r:id="rId31"/>
  </p:handoutMasterIdLst>
  <p:sldIdLst>
    <p:sldId id="263" r:id="rId5"/>
    <p:sldId id="338" r:id="rId6"/>
    <p:sldId id="315" r:id="rId7"/>
    <p:sldId id="316" r:id="rId8"/>
    <p:sldId id="32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36" r:id="rId17"/>
    <p:sldId id="337" r:id="rId18"/>
    <p:sldId id="311" r:id="rId19"/>
    <p:sldId id="313" r:id="rId20"/>
    <p:sldId id="329" r:id="rId21"/>
    <p:sldId id="328" r:id="rId22"/>
    <p:sldId id="312" r:id="rId23"/>
    <p:sldId id="310" r:id="rId24"/>
    <p:sldId id="332" r:id="rId25"/>
    <p:sldId id="333" r:id="rId26"/>
    <p:sldId id="334" r:id="rId27"/>
    <p:sldId id="335" r:id="rId28"/>
    <p:sldId id="309" r:id="rId29"/>
  </p:sldIdLst>
  <p:sldSz cx="9144000" cy="6858000" type="screen4x3"/>
  <p:notesSz cx="6858000" cy="90773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arnat" initials="S" lastIdx="4" clrIdx="0"/>
  <p:cmAuthor id="1" name="-" initials="-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571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8E2E-88C6-441A-830D-EE797A06A523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08A2-BCCE-4E8D-9A7E-644E7E3139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3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C8BE6-9DE7-414A-9C10-E617AB0F6882}" type="datetimeFigureOut">
              <a:rPr lang="es-MX" smtClean="0"/>
              <a:t>28/06/2018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ECF7F-5A66-46B6-A5A1-188654D614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7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AC53-5583-4C3B-988A-7415BB6B93F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554E-982D-4FFE-B8B0-A2FD97C372D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D191-021E-4470-A218-1F09A229FDC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722-5A12-4714-A05B-FCC234F92C5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logocf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59E9-343B-449D-A0A6-006A798C40E3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36D-E195-4A3B-84BF-ADBD9D015E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01C0-83A1-4D63-995F-2EDF6F7D775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E96D-FC35-4782-A545-EF47F726E1E4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DAC9-FB85-4A82-9AFD-C7A0D101D931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2551-63F5-4564-8674-2538B16FCEB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5231-36EE-469E-8FEF-5FB7851D2D2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3B5E-D10D-4AC2-A748-5A25032531A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3264-B79C-4819-998B-40F3102721F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E169-B6BB-4B8D-A701-6CBBAB76AF5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22FF-0DCB-4AD0-8735-6B2E26C0944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EFAC-3306-4F05-9AB1-D714B2A51A97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8226-E49A-4B98-BAD1-A021F0DE3C0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89C84-1BBA-484D-BA9F-99AEF1DDF35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t>28/06/2018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B4473-9BF4-42F3-895D-E604602959D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80082" y="2420888"/>
            <a:ext cx="813690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es-MX" b="1" dirty="0">
              <a:latin typeface="Arial Narrow" pitchFamily="34" charset="0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DICTAMEN DE </a:t>
            </a:r>
            <a:r>
              <a:rPr lang="es-MX" sz="28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ESTABLECIMIENTOS </a:t>
            </a:r>
            <a:r>
              <a:rPr lang="es-MX" sz="2800" b="1" dirty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DEDICADOS </a:t>
            </a:r>
            <a:r>
              <a:rPr lang="es-MX" sz="2800" b="1" dirty="0" smtClean="0">
                <a:solidFill>
                  <a:prstClr val="white">
                    <a:lumMod val="50000"/>
                  </a:prstClr>
                </a:solidFill>
                <a:latin typeface="Arial Narrow" pitchFamily="34" charset="0"/>
              </a:rPr>
              <a:t>A LA PREPARACION DE ALIMENTOS Y BEBIDAS. 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899592" y="3933056"/>
            <a:ext cx="756084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932040" y="6142137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Fecha: </a:t>
            </a:r>
            <a:r>
              <a:rPr lang="es-MX" dirty="0" smtClean="0"/>
              <a:t>28 DE JUNIO </a:t>
            </a:r>
            <a:r>
              <a:rPr lang="es-MX" dirty="0" smtClean="0"/>
              <a:t>DE 2018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MX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F-07</a:t>
            </a:r>
          </a:p>
        </p:txBody>
      </p:sp>
    </p:spTree>
    <p:extLst>
      <p:ext uri="{BB962C8B-B14F-4D97-AF65-F5344CB8AC3E}">
        <p14:creationId xmlns:p14="http://schemas.microsoft.com/office/powerpoint/2010/main" val="38844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24128" y="6356350"/>
            <a:ext cx="2962672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F-07      </a:t>
            </a:r>
            <a:endParaRPr lang="es-MX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124744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7" lvl="0" indent="-457200" algn="just">
              <a:buFont typeface="Arial" pitchFamily="34" charset="0"/>
              <a:buChar char="•"/>
            </a:pPr>
            <a:r>
              <a:rPr lang="es-ES_tradnl" sz="3600" dirty="0" smtClean="0">
                <a:solidFill>
                  <a:prstClr val="black"/>
                </a:solidFill>
                <a:latin typeface="Arial Narrow" pitchFamily="34" charset="0"/>
              </a:rPr>
              <a:t>Sanitarios con comunicación directa al área de preparación de alimentos.</a:t>
            </a:r>
          </a:p>
          <a:p>
            <a:pPr algn="ctr"/>
            <a:endParaRPr lang="es-MX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s-MX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s-MX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s-MX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8787" lvl="0" indent="-457200" algn="just">
              <a:buFont typeface="Arial" pitchFamily="34" charset="0"/>
              <a:buChar char="•"/>
            </a:pPr>
            <a:r>
              <a:rPr lang="es-ES_tradnl" sz="3600" dirty="0" smtClean="0">
                <a:solidFill>
                  <a:prstClr val="black"/>
                </a:solidFill>
                <a:latin typeface="Arial Narrow" pitchFamily="34" charset="0"/>
              </a:rPr>
              <a:t>Carece de suministro agua potable (de acuerdo al caso)</a:t>
            </a:r>
            <a:endParaRPr lang="es-MX" sz="4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s-MX" sz="4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s-MX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89262"/>
            <a:ext cx="1622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90186"/>
            <a:ext cx="16828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0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104456"/>
          </a:xfrm>
        </p:spPr>
        <p:txBody>
          <a:bodyPr/>
          <a:lstStyle/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Carece  </a:t>
            </a:r>
            <a:r>
              <a:rPr lang="es-ES_tradnl" sz="3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de inspección y  control  de materias primas y producto terminado.</a:t>
            </a: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ES_tradnl" sz="3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3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6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Presencia y evidencia de fauna nociva y falta de controles de la misma en las áreas de preparación</a:t>
            </a:r>
            <a:r>
              <a:rPr lang="es-ES_tradnl" sz="36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</a:t>
            </a:r>
            <a:endParaRPr lang="es-MX" sz="36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24128" y="6408589"/>
            <a:ext cx="2962672" cy="312886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46" y="2492896"/>
            <a:ext cx="25971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301783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17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464496"/>
          </a:xfrm>
        </p:spPr>
        <p:txBody>
          <a:bodyPr/>
          <a:lstStyle/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Falta </a:t>
            </a:r>
            <a:r>
              <a:rPr lang="es-ES_tradnl" sz="3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de buenas prácticas en el manejo, preparación y almacenamiento de los alimentos (conservación).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sz="3600" dirty="0" smtClean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sz="36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sz="36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457200" lvl="0" indent="-4572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36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Controles de proceso de elaboración y almacenamiento</a:t>
            </a:r>
            <a:r>
              <a:rPr lang="es-ES_tradnl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es-ES_tradnl" sz="36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940152" y="6356350"/>
            <a:ext cx="2746648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85" y="3068960"/>
            <a:ext cx="2769295" cy="134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25003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6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CONTROLES DE TEMPERATURA</a:t>
            </a:r>
          </a:p>
          <a:p>
            <a:pPr marL="0" indent="0" algn="just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Los </a:t>
            </a:r>
            <a:r>
              <a:rPr lang="es-MX" sz="3600" dirty="0">
                <a:latin typeface="Arial Narrow" panose="020B0606020202030204" pitchFamily="34" charset="0"/>
              </a:rPr>
              <a:t>alimentos preparados y listos para servir y los que se encuentran en barras de exhibición</a:t>
            </a:r>
            <a:r>
              <a:rPr lang="es-MX" sz="3600" dirty="0" smtClean="0">
                <a:latin typeface="Arial Narrow" panose="020B0606020202030204" pitchFamily="34" charset="0"/>
              </a:rPr>
              <a:t>, deberán </a:t>
            </a:r>
            <a:r>
              <a:rPr lang="es-MX" sz="3600" dirty="0">
                <a:latin typeface="Arial Narrow" panose="020B0606020202030204" pitchFamily="34" charset="0"/>
              </a:rPr>
              <a:t>cumplir con lo siguiente</a:t>
            </a:r>
            <a:r>
              <a:rPr lang="es-MX" sz="3600" dirty="0" smtClean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buNone/>
            </a:pPr>
            <a:endParaRPr lang="es-MX" sz="1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a</a:t>
            </a:r>
            <a:r>
              <a:rPr lang="es-MX" sz="3600" dirty="0">
                <a:latin typeface="Arial Narrow" panose="020B0606020202030204" pitchFamily="34" charset="0"/>
              </a:rPr>
              <a:t>) Los que se sirven calientes mantenerse a una temperatura mayor a 60°C (140°F), y</a:t>
            </a:r>
          </a:p>
          <a:p>
            <a:pPr marL="0" indent="0" algn="just">
              <a:buNone/>
            </a:pPr>
            <a:r>
              <a:rPr lang="es-MX" sz="3600" dirty="0">
                <a:latin typeface="Arial Narrow" panose="020B0606020202030204" pitchFamily="34" charset="0"/>
              </a:rPr>
              <a:t>b) Los que se sirven fríos a una temperatura de 7°C (45°F) o menos.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580112" y="6356350"/>
            <a:ext cx="3106688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3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544616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b="1" dirty="0" smtClean="0">
                <a:latin typeface="Arial Narrow" panose="020B0606020202030204" pitchFamily="34" charset="0"/>
              </a:rPr>
              <a:t>FALTA DE CONTROLES DE TEMPERATURA</a:t>
            </a:r>
          </a:p>
          <a:p>
            <a:pPr marL="0" indent="0" algn="just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Los alimentos preparados y listos para servir y los que se encuentran en barras de exhibición, deberán cumplir con lo siguiente:</a:t>
            </a:r>
          </a:p>
          <a:p>
            <a:pPr marL="0" indent="0" algn="just">
              <a:buNone/>
            </a:pPr>
            <a:endParaRPr lang="es-MX" sz="1400" dirty="0" smtClean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a) Los que se sirven calientes mantenerse a una temperatura mayor a 60°C (140°F), y</a:t>
            </a:r>
          </a:p>
          <a:p>
            <a:pPr marL="0" indent="0" algn="just">
              <a:buNone/>
            </a:pPr>
            <a:r>
              <a:rPr lang="es-MX" sz="3600" dirty="0" smtClean="0">
                <a:latin typeface="Arial Narrow" panose="020B0606020202030204" pitchFamily="34" charset="0"/>
              </a:rPr>
              <a:t>b) Los que se sirven fríos a una temperatura de 7°C (45°F) o menos.</a:t>
            </a:r>
            <a:endParaRPr lang="es-MX" sz="3600" dirty="0">
              <a:latin typeface="Arial Narrow" panose="020B060602020203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3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pPr marL="0" indent="0" algn="ctr">
              <a:buNone/>
            </a:pPr>
            <a:endParaRPr lang="es-MX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4000" b="1" dirty="0" smtClean="0">
                <a:solidFill>
                  <a:schemeClr val="bg1">
                    <a:lumMod val="75000"/>
                  </a:schemeClr>
                </a:solidFill>
              </a:rPr>
              <a:t>MUESTREO DE PRODUCTOS</a:t>
            </a:r>
            <a:endParaRPr lang="es-MX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52839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98223"/>
            <a:ext cx="3339455" cy="228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9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064896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ANALISIS MICROBIOLOGICOS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REALIZAR:</a:t>
            </a:r>
          </a:p>
          <a:p>
            <a:pPr marL="0" indent="0" algn="ctr">
              <a:buNone/>
            </a:pPr>
            <a:endParaRPr lang="es-MX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DETERMINACIÓN DE MICROORGANISMOS INDICADORES</a:t>
            </a:r>
          </a:p>
          <a:p>
            <a:pPr algn="just">
              <a:buFontTx/>
              <a:buChar char="-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DETERMINACIÓN DE MICROORGANISPOS PATÓGENOS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es-MX" sz="4000" b="1" dirty="0" smtClean="0">
                <a:solidFill>
                  <a:schemeClr val="bg1">
                    <a:lumMod val="75000"/>
                  </a:schemeClr>
                </a:solidFill>
              </a:rPr>
              <a:t>CONTAMINACIÓN</a:t>
            </a:r>
          </a:p>
          <a:p>
            <a:pPr marL="0" indent="0" algn="ctr">
              <a:buNone/>
            </a:pPr>
            <a:endParaRPr lang="es-MX" sz="20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sz="3600" dirty="0" smtClean="0"/>
              <a:t>Presencia </a:t>
            </a:r>
            <a:r>
              <a:rPr lang="es-MX" sz="3600" dirty="0"/>
              <a:t>de materia extraña, sustancias tóxicas o microorganismos, en cantidades que rebasen los límites permisibles establecidos por la Secretaría de Salud o en cantidades tales que representen un riesgo a la salud.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1124744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prstClr val="white">
                    <a:lumMod val="75000"/>
                  </a:prstClr>
                </a:solidFill>
              </a:rPr>
              <a:t>CONTAMINACIÓN CRUZADA</a:t>
            </a:r>
          </a:p>
          <a:p>
            <a:pPr algn="ctr"/>
            <a:endParaRPr lang="es-MX" sz="3600" b="1" dirty="0" smtClean="0">
              <a:solidFill>
                <a:prstClr val="white">
                  <a:lumMod val="75000"/>
                </a:prstClr>
              </a:solidFill>
            </a:endParaRPr>
          </a:p>
          <a:p>
            <a:pPr algn="just"/>
            <a:r>
              <a:rPr lang="es-MX" sz="3600" dirty="0" smtClean="0">
                <a:solidFill>
                  <a:prstClr val="black"/>
                </a:solidFill>
              </a:rPr>
              <a:t>Es </a:t>
            </a:r>
            <a:r>
              <a:rPr lang="es-MX" sz="3600" dirty="0">
                <a:solidFill>
                  <a:prstClr val="black"/>
                </a:solidFill>
              </a:rPr>
              <a:t>la contaminación que se produce por la presencia de materia extraña, sustancias tóxicas o microorganismos procedentes de una etapa, un proceso o un producto </a:t>
            </a:r>
            <a:r>
              <a:rPr lang="es-MX" sz="3600" dirty="0" smtClean="0">
                <a:solidFill>
                  <a:prstClr val="black"/>
                </a:solidFill>
              </a:rPr>
              <a:t>diferente.</a:t>
            </a:r>
            <a:endParaRPr lang="es-MX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40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MUESTREO DE ETIQUETA</a:t>
            </a:r>
            <a:endParaRPr lang="es-MX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1374"/>
            <a:ext cx="3168352" cy="21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61374"/>
            <a:ext cx="3048000" cy="21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8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 marL="0" lvl="0" indent="0" algn="ctr">
              <a:buNone/>
            </a:pPr>
            <a:r>
              <a:rPr lang="es-MX" b="1" dirty="0">
                <a:solidFill>
                  <a:prstClr val="white">
                    <a:lumMod val="65000"/>
                  </a:prstClr>
                </a:solidFill>
              </a:rPr>
              <a:t>OFICIO DE DICTAMEN </a:t>
            </a:r>
          </a:p>
          <a:p>
            <a:pPr marL="0" lvl="0" indent="0" algn="just">
              <a:buNone/>
            </a:pPr>
            <a:r>
              <a:rPr lang="es-MX" sz="2800" dirty="0">
                <a:solidFill>
                  <a:prstClr val="black"/>
                </a:solidFill>
              </a:rPr>
              <a:t>Documento técnico-jurídico que se emite como resultado de la evaluación de las circunstancias y/o los resultados de los análisis de laboratorio y etiquetas, basados en la evidencia científica y legislación sanitaria vigente y aplicable, donde se dictan los resultados de los análisis, incluyendo las medidas correctivas de las irregularidades encontradas y se podrán aplicar las medidas de seguridad y sanciones administrativas que en su caso correspondan.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5019506"/>
            <a:ext cx="1701944" cy="17019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6799" y="6350406"/>
            <a:ext cx="16017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747673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0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MUESTREO DE ETIQUETA</a:t>
            </a:r>
          </a:p>
          <a:p>
            <a:pPr marL="0" indent="0" algn="ctr">
              <a:buNone/>
            </a:pPr>
            <a:endParaRPr lang="es-MX" sz="40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MX" b="1" dirty="0" smtClean="0">
                <a:latin typeface="Arial Narrow" panose="020B0606020202030204" pitchFamily="34" charset="0"/>
              </a:rPr>
              <a:t>NOM-142-SSA1/SCFI-2014</a:t>
            </a:r>
            <a:r>
              <a:rPr lang="es-MX" b="1" dirty="0">
                <a:latin typeface="Arial Narrow" panose="020B0606020202030204" pitchFamily="34" charset="0"/>
              </a:rPr>
              <a:t>, BEBIDAS ALCOHÓLICAS. ESPECIFICACIONES SANITARIAS.</a:t>
            </a:r>
          </a:p>
          <a:p>
            <a:pPr marL="0" indent="0" algn="ctr">
              <a:buNone/>
            </a:pPr>
            <a:r>
              <a:rPr lang="es-MX" b="1" dirty="0">
                <a:latin typeface="Arial Narrow" panose="020B0606020202030204" pitchFamily="34" charset="0"/>
              </a:rPr>
              <a:t>ETIQUETADO SANITARIO Y COMERCIAL</a:t>
            </a:r>
          </a:p>
        </p:txBody>
      </p:sp>
    </p:spTree>
    <p:extLst>
      <p:ext uri="{BB962C8B-B14F-4D97-AF65-F5344CB8AC3E}">
        <p14:creationId xmlns:p14="http://schemas.microsoft.com/office/powerpoint/2010/main" val="263601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05273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4000" b="1" dirty="0">
                <a:solidFill>
                  <a:srgbClr val="A6A6A6"/>
                </a:solidFill>
                <a:latin typeface="Arial Narrow" pitchFamily="32" charset="0"/>
                <a:cs typeface="Arial" charset="0"/>
              </a:rPr>
              <a:t>MEDIDAS DE </a:t>
            </a:r>
            <a:r>
              <a:rPr lang="es-MX" sz="4000" b="1" dirty="0" smtClean="0">
                <a:solidFill>
                  <a:srgbClr val="A6A6A6"/>
                </a:solidFill>
                <a:latin typeface="Arial Narrow" pitchFamily="32" charset="0"/>
                <a:cs typeface="Arial" charset="0"/>
              </a:rPr>
              <a:t>SEGURIDAD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4000" b="1" dirty="0">
              <a:solidFill>
                <a:srgbClr val="A6A6A6"/>
              </a:solidFill>
              <a:latin typeface="Arial Narrow" pitchFamily="32" charset="0"/>
              <a:cs typeface="Arial" charset="0"/>
            </a:endParaRPr>
          </a:p>
          <a:p>
            <a:pPr lvl="0"/>
            <a:endParaRPr lang="es-MX" sz="10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514350" lvl="0" indent="-514350" algn="just">
              <a:buFontTx/>
              <a:buAutoNum type="arabicParenR"/>
            </a:pPr>
            <a:r>
              <a:rPr lang="es-MX" sz="3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Aplicación de suspensión (total o parcial) temporal de trabajos y servicios en </a:t>
            </a:r>
            <a:r>
              <a:rPr lang="es-MX" sz="36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la visita de verificación </a:t>
            </a:r>
            <a:r>
              <a:rPr lang="es-MX" sz="3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que inicia el procedimiento</a:t>
            </a:r>
            <a:r>
              <a:rPr lang="es-MX" sz="36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lvl="0" algn="just"/>
            <a:endParaRPr lang="es-MX" sz="36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algn="just"/>
            <a:endParaRPr lang="es-MX" sz="36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lvl="0" algn="just"/>
            <a:endParaRPr lang="es-MX" sz="3600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268760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4000" b="1" dirty="0">
                <a:solidFill>
                  <a:srgbClr val="A6A6A6"/>
                </a:solidFill>
                <a:latin typeface="Arial Narrow" pitchFamily="32" charset="0"/>
                <a:cs typeface="Arial" charset="0"/>
              </a:rPr>
              <a:t>MEDIDAS DE </a:t>
            </a:r>
            <a:r>
              <a:rPr lang="es-MX" sz="4000" b="1" dirty="0" smtClean="0">
                <a:solidFill>
                  <a:srgbClr val="A6A6A6"/>
                </a:solidFill>
                <a:latin typeface="Arial Narrow" pitchFamily="32" charset="0"/>
                <a:cs typeface="Arial" charset="0"/>
              </a:rPr>
              <a:t>SEGURIDAD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4000" b="1" dirty="0">
              <a:solidFill>
                <a:srgbClr val="A6A6A6"/>
              </a:solidFill>
              <a:latin typeface="Arial Narrow" pitchFamily="32" charset="0"/>
              <a:cs typeface="Arial" charset="0"/>
            </a:endParaRPr>
          </a:p>
          <a:p>
            <a:pPr lvl="0"/>
            <a:endParaRPr lang="es-MX" dirty="0">
              <a:solidFill>
                <a:prstClr val="black"/>
              </a:solidFill>
            </a:endParaRPr>
          </a:p>
          <a:p>
            <a:pPr lvl="0" algn="just"/>
            <a:r>
              <a:rPr lang="es-MX" sz="3200" dirty="0">
                <a:solidFill>
                  <a:prstClr val="black"/>
                </a:solidFill>
                <a:latin typeface="Arial Narrow" pitchFamily="34" charset="0"/>
              </a:rPr>
              <a:t>2) Cuando derivado del dictamen se determina la aplicación de la medida de seguridad consistente en Suspensión de Trabajos y Servicios.</a:t>
            </a:r>
          </a:p>
        </p:txBody>
      </p:sp>
    </p:spTree>
    <p:extLst>
      <p:ext uri="{BB962C8B-B14F-4D97-AF65-F5344CB8AC3E}">
        <p14:creationId xmlns:p14="http://schemas.microsoft.com/office/powerpoint/2010/main" val="397669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289953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4000" b="1" dirty="0">
                <a:solidFill>
                  <a:srgbClr val="A6A6A6"/>
                </a:solidFill>
                <a:latin typeface="Arial Narrow" pitchFamily="32" charset="0"/>
                <a:cs typeface="Arial" charset="0"/>
              </a:rPr>
              <a:t>SEGUIMIENTO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1600" b="1" dirty="0">
              <a:solidFill>
                <a:srgbClr val="A6A6A6"/>
              </a:solidFill>
              <a:latin typeface="Arial Narrow" pitchFamily="32" charset="0"/>
              <a:cs typeface="Arial" charset="0"/>
            </a:endParaRP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Con respuesta del usuario.</a:t>
            </a:r>
            <a:r>
              <a:rPr lang="es-ES_tradnl" sz="3600" dirty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sz="3600" dirty="0">
              <a:solidFill>
                <a:prstClr val="black"/>
              </a:solidFill>
              <a:latin typeface="Arial Narrow" pitchFamily="34" charset="0"/>
            </a:endParaRP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dirty="0">
                <a:solidFill>
                  <a:prstClr val="black"/>
                </a:solidFill>
                <a:latin typeface="Arial Narrow" pitchFamily="34" charset="0"/>
              </a:rPr>
              <a:t>Solicitud de prorroga.</a:t>
            </a: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3600" dirty="0">
              <a:solidFill>
                <a:prstClr val="black"/>
              </a:solidFill>
              <a:latin typeface="Arial Narrow" pitchFamily="34" charset="0"/>
            </a:endParaRP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3600" dirty="0">
                <a:solidFill>
                  <a:prstClr val="black"/>
                </a:solidFill>
                <a:latin typeface="Arial Narrow" pitchFamily="34" charset="0"/>
              </a:rPr>
              <a:t>Sin respuesta</a:t>
            </a:r>
            <a:r>
              <a:rPr lang="es-MX" sz="36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marL="514350" lvl="0" indent="-514350" algn="just">
              <a:buFontTx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3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MX" sz="36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9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484783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b="1" dirty="0">
                <a:solidFill>
                  <a:prstClr val="black"/>
                </a:solidFill>
              </a:rPr>
              <a:t>Es importante señalar que dado que el establecimiento provee un servicio  de preparación y consumo de alimentos, todo aquello que se relacione con orden, limpieza, control de fauna nociva, así como la preparación y conservación de los alimentos, es fundamental para garantizar la inocuidad de los mismos; por lo que es necesario que el personal que labora  en el lugar y principalmente aquellos que están involucrados con la actividad de preparación de alimentos, tengan  el conocimiento necesario de la forma de llevar a cabo sus actividades con los controles de higiene y sanidad adecuados, lo cual se puede proporcionar  a través de cursos de capacitación.</a:t>
            </a:r>
          </a:p>
        </p:txBody>
      </p:sp>
    </p:spTree>
    <p:extLst>
      <p:ext uri="{BB962C8B-B14F-4D97-AF65-F5344CB8AC3E}">
        <p14:creationId xmlns:p14="http://schemas.microsoft.com/office/powerpoint/2010/main" val="811378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1" y="2276872"/>
            <a:ext cx="792087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4000" b="1" dirty="0" smtClean="0">
                <a:latin typeface="Arial Narrow" pitchFamily="34" charset="0"/>
              </a:rPr>
              <a:t>GRACIAS</a:t>
            </a:r>
            <a:endParaRPr lang="es-ES" sz="4400" b="1" dirty="0" smtClean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28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QFB LETICIA JAVIER CASTRO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9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s-ES" sz="2800" b="1" smtClean="0">
                <a:solidFill>
                  <a:schemeClr val="accent6"/>
                </a:solidFill>
                <a:latin typeface="Arial Narrow" pitchFamily="34" charset="0"/>
              </a:rPr>
              <a:t>Dictaminador Especializado</a:t>
            </a:r>
            <a:endParaRPr lang="es-ES" sz="2800" b="1" dirty="0">
              <a:solidFill>
                <a:schemeClr val="accent6"/>
              </a:solidFill>
              <a:latin typeface="Arial Narrow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1619672" y="3933056"/>
            <a:ext cx="5904656" cy="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444208" y="614213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Fecha: 28 Y 29 DE MAYO DE 2018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2843808" y="5557362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Somos COFEPRIS,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omos ARN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4000" b="1" dirty="0">
                <a:solidFill>
                  <a:prstClr val="white">
                    <a:lumMod val="65000"/>
                  </a:prstClr>
                </a:solidFill>
                <a:latin typeface="Arial Narrow" pitchFamily="34" charset="0"/>
              </a:rPr>
              <a:t>LEGISLACION APLICABLE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Disposiciones señaladas en : </a:t>
            </a:r>
            <a:endParaRPr lang="es-ES_tradnl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Ley General de </a:t>
            </a: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</a:rPr>
              <a:t>Salud</a:t>
            </a: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Reglamento de Control Sanitario de Productos y Servicios </a:t>
            </a:r>
            <a:endParaRPr lang="es-ES_tradnl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Norma Oficial Mexicana NOM-251-SSA1-2009, Prácticas de Higiene para el Proceso de Alimentos, Bebidas o Suplementos Alimenticios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MX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28184" y="6356350"/>
            <a:ext cx="2458616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5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073427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Para los establecimientos donde se preparan alimentos, tales </a:t>
            </a: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</a:rPr>
              <a:t>como restaurantes, </a:t>
            </a: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discotecas, bares y centros de espectáculos, los cuales son objeto de esta Norma, se considera los numerales</a:t>
            </a:r>
            <a:r>
              <a:rPr lang="es-ES_tradnl" dirty="0" smtClean="0">
                <a:solidFill>
                  <a:prstClr val="black"/>
                </a:solidFill>
                <a:latin typeface="Arial Narrow" pitchFamily="34" charset="0"/>
              </a:rPr>
              <a:t>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ES_tradnl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100" dirty="0">
              <a:solidFill>
                <a:prstClr val="black"/>
              </a:solidFill>
              <a:latin typeface="Arial Narrow" pitchFamily="34" charset="0"/>
            </a:endParaRPr>
          </a:p>
          <a:p>
            <a:pPr marL="514350" lvl="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lain" startAt="5"/>
            </a:pPr>
            <a:r>
              <a:rPr lang="es-ES_tradnl" b="1" dirty="0" smtClean="0">
                <a:solidFill>
                  <a:prstClr val="black"/>
                </a:solidFill>
                <a:latin typeface="Arial Narrow" pitchFamily="34" charset="0"/>
              </a:rPr>
              <a:t>Disposiciones generales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94" y="450912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56176" y="6453336"/>
            <a:ext cx="2161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1200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</p:txBody>
      </p:sp>
    </p:spTree>
    <p:extLst>
      <p:ext uri="{BB962C8B-B14F-4D97-AF65-F5344CB8AC3E}">
        <p14:creationId xmlns:p14="http://schemas.microsoft.com/office/powerpoint/2010/main" val="208482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291264" cy="10014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>
                <a:solidFill>
                  <a:prstClr val="black"/>
                </a:solidFill>
                <a:latin typeface="Arial Narrow" pitchFamily="34" charset="0"/>
              </a:rPr>
              <a:t>7 </a:t>
            </a:r>
            <a:r>
              <a:rPr lang="es-ES_tradnl" dirty="0">
                <a:solidFill>
                  <a:prstClr val="black"/>
                </a:solidFill>
                <a:latin typeface="Arial Narrow" pitchFamily="34" charset="0"/>
              </a:rPr>
              <a:t>     Servicio de alimentos</a:t>
            </a:r>
            <a:r>
              <a:rPr lang="es-ES_tradnl" sz="100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_tradnl" sz="1400" dirty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es-MX" sz="1400" dirty="0">
                <a:solidFill>
                  <a:prstClr val="black"/>
                </a:solidFill>
                <a:latin typeface="Arial Narrow" pitchFamily="34" charset="0"/>
              </a:rPr>
              <a:t>Los locales y sus instalaciones, dependencias y anexos, donde se elaboran o suministran alimentos o bebidas para su consumo inmediato, comida para llevar o entregar a domicilio</a:t>
            </a:r>
            <a:r>
              <a:rPr lang="es-MX" sz="1400" dirty="0" smtClean="0">
                <a:solidFill>
                  <a:prstClr val="black"/>
                </a:solidFill>
                <a:latin typeface="Arial Narrow" pitchFamily="34" charset="0"/>
              </a:rPr>
              <a:t>.)</a:t>
            </a:r>
            <a:endParaRPr lang="es-MX" sz="1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12160" y="6356350"/>
            <a:ext cx="2674640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F-07        4</a:t>
            </a: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27" y="3967649"/>
            <a:ext cx="3013695" cy="20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5423"/>
            <a:ext cx="3010160" cy="211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2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solidFill>
                  <a:prstClr val="white">
                    <a:lumMod val="65000"/>
                  </a:prstClr>
                </a:solidFill>
                <a:latin typeface="Arial Narrow" pitchFamily="32" charset="0"/>
              </a:rPr>
              <a:t>ELEMENTOS A DICTAMINAR</a:t>
            </a:r>
          </a:p>
          <a:p>
            <a:pPr marL="0" lvl="0" indent="0" eaLnBrk="1" fontAlgn="auto" hangingPunct="1"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None/>
            </a:pPr>
            <a:r>
              <a:rPr lang="es-ES" sz="3600" dirty="0" smtClean="0">
                <a:solidFill>
                  <a:prstClr val="black"/>
                </a:solidFill>
                <a:latin typeface="Arial Narrow" pitchFamily="32" charset="0"/>
              </a:rPr>
              <a:t>Establecimiento				</a:t>
            </a:r>
            <a:r>
              <a:rPr lang="es-MX" sz="3600" dirty="0" smtClean="0">
                <a:solidFill>
                  <a:prstClr val="black"/>
                </a:solidFill>
                <a:latin typeface="Arial Narrow" pitchFamily="32" charset="0"/>
              </a:rPr>
              <a:t>Etiquetas</a:t>
            </a:r>
            <a:endParaRPr lang="es-MX" sz="3600" dirty="0">
              <a:solidFill>
                <a:prstClr val="black"/>
              </a:solidFill>
              <a:latin typeface="Arial Narrow" pitchFamily="32" charset="0"/>
            </a:endParaRPr>
          </a:p>
          <a:p>
            <a:pPr marL="457200" lvl="1" indent="0" eaLnBrk="1" fontAlgn="auto" hangingPunct="1">
              <a:spcBef>
                <a:spcPts val="800"/>
              </a:spcBef>
              <a:spcAft>
                <a:spcPts val="0"/>
              </a:spcAft>
              <a:buNone/>
            </a:pPr>
            <a:endParaRPr lang="es-ES" sz="1800" dirty="0">
              <a:solidFill>
                <a:prstClr val="black"/>
              </a:solidFill>
              <a:latin typeface="Arial Narrow" pitchFamily="32" charset="0"/>
            </a:endParaRPr>
          </a:p>
          <a:p>
            <a:pPr marL="457200" lvl="1" indent="0" eaLnBrk="1" fontAlgn="auto" hangingPunct="1">
              <a:spcBef>
                <a:spcPts val="800"/>
              </a:spcBef>
              <a:spcAft>
                <a:spcPts val="0"/>
              </a:spcAft>
              <a:buNone/>
            </a:pPr>
            <a:endParaRPr lang="es-ES" sz="1800" dirty="0" smtClean="0">
              <a:solidFill>
                <a:prstClr val="black"/>
              </a:solidFill>
              <a:latin typeface="Arial Narrow" pitchFamily="32" charset="0"/>
            </a:endParaRPr>
          </a:p>
          <a:p>
            <a:pPr marL="457200" lvl="1" indent="0" eaLnBrk="1" fontAlgn="auto" hangingPunct="1">
              <a:spcBef>
                <a:spcPts val="800"/>
              </a:spcBef>
              <a:spcAft>
                <a:spcPts val="0"/>
              </a:spcAft>
              <a:buNone/>
            </a:pPr>
            <a:endParaRPr lang="es-ES" sz="3600" dirty="0">
              <a:solidFill>
                <a:prstClr val="black"/>
              </a:solidFill>
              <a:latin typeface="Arial Narrow" pitchFamily="32" charset="0"/>
            </a:endParaRPr>
          </a:p>
          <a:p>
            <a:pPr marL="457200" lvl="1" indent="0" eaLnBrk="1" fontAlgn="auto" hangingPunct="1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600" dirty="0" smtClean="0">
                <a:solidFill>
                  <a:prstClr val="black"/>
                </a:solidFill>
                <a:latin typeface="Arial Narrow" pitchFamily="32" charset="0"/>
              </a:rPr>
              <a:t>			    </a:t>
            </a:r>
          </a:p>
          <a:p>
            <a:pPr marL="457200" lvl="1" indent="0" algn="ctr" eaLnBrk="1" fontAlgn="auto" hangingPunct="1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3600" dirty="0" smtClean="0">
                <a:solidFill>
                  <a:prstClr val="black"/>
                </a:solidFill>
                <a:latin typeface="Arial Narrow" pitchFamily="32" charset="0"/>
              </a:rPr>
              <a:t> Productos</a:t>
            </a:r>
            <a:endParaRPr lang="es-ES" sz="3600" dirty="0">
              <a:solidFill>
                <a:prstClr val="black"/>
              </a:solidFill>
              <a:latin typeface="Arial Narrow" pitchFamily="32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68988" y="6356350"/>
            <a:ext cx="2417812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F-07     5</a:t>
            </a: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2" y="2060848"/>
            <a:ext cx="11521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55" y="2060848"/>
            <a:ext cx="2533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8083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7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 smtClean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ELMENTOS PARA EL DICTAMEN</a:t>
            </a:r>
            <a:endParaRPr lang="es-ES" sz="4000" b="1" dirty="0" smtClean="0">
              <a:solidFill>
                <a:schemeClr val="bg1">
                  <a:lumMod val="75000"/>
                </a:schemeClr>
              </a:solidFill>
              <a:latin typeface="Arial Narrow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Antecedentes </a:t>
            </a: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del </a:t>
            </a: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caso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Actas de </a:t>
            </a: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verificación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Resultados de análisis de </a:t>
            </a: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laboratorio (de ser el caso)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Legislación sanitaria vigente y </a:t>
            </a: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aplicable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Información técnica y </a:t>
            </a:r>
            <a:r>
              <a:rPr lang="es-MX" sz="2800" dirty="0" smtClean="0">
                <a:solidFill>
                  <a:prstClr val="black"/>
                </a:solidFill>
                <a:latin typeface="Arial Narrow" pitchFamily="34" charset="0"/>
              </a:rPr>
              <a:t>científica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prstClr val="black"/>
              </a:solidFill>
              <a:latin typeface="Arial Narrow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2800" dirty="0">
                <a:solidFill>
                  <a:prstClr val="black"/>
                </a:solidFill>
                <a:latin typeface="Arial Narrow" pitchFamily="34" charset="0"/>
              </a:rPr>
              <a:t>Procedimientos y/o lineamientos específicos</a:t>
            </a:r>
            <a:endParaRPr lang="es-ES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436D-E195-4A3B-84BF-ADBD9D015E7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56176" y="6381328"/>
            <a:ext cx="2161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1200" dirty="0">
                <a:solidFill>
                  <a:prstClr val="black">
                    <a:tint val="75000"/>
                  </a:prstClr>
                </a:solidFill>
              </a:rPr>
              <a:t>OCF-SGC-P-01-POI-01-L-01 F-07</a:t>
            </a:r>
          </a:p>
        </p:txBody>
      </p:sp>
    </p:spTree>
    <p:extLst>
      <p:ext uri="{BB962C8B-B14F-4D97-AF65-F5344CB8AC3E}">
        <p14:creationId xmlns:p14="http://schemas.microsoft.com/office/powerpoint/2010/main" val="21293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SERVICIO DE ALIMENTOS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52120" y="6356350"/>
            <a:ext cx="3034680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F-07            7</a:t>
            </a: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32276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9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A6A6A6"/>
                </a:solidFill>
                <a:latin typeface="Arial Narrow" pitchFamily="32" charset="0"/>
              </a:rPr>
              <a:t>ANOMALÍAS GRAVES</a:t>
            </a:r>
          </a:p>
          <a:p>
            <a:pPr algn="just"/>
            <a:r>
              <a:rPr lang="es-MX" sz="3600" dirty="0">
                <a:latin typeface="Arial Narrow" panose="020B0606020202030204" pitchFamily="34" charset="0"/>
              </a:rPr>
              <a:t>Carece  de  instalaciones y equipos adecuados para el proceso de preparación de alimentos.</a:t>
            </a:r>
          </a:p>
          <a:p>
            <a:pPr marL="0" indent="0" algn="just">
              <a:buNone/>
            </a:pPr>
            <a:endParaRPr lang="es-MX" sz="36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MX" sz="36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es-MX" sz="3600" dirty="0">
              <a:latin typeface="Arial Narrow" panose="020B0606020202030204" pitchFamily="34" charset="0"/>
            </a:endParaRPr>
          </a:p>
          <a:p>
            <a:pPr algn="just"/>
            <a:r>
              <a:rPr lang="es-MX" sz="3600" dirty="0" smtClean="0">
                <a:latin typeface="Arial Narrow" panose="020B0606020202030204" pitchFamily="34" charset="0"/>
              </a:rPr>
              <a:t>Carece  </a:t>
            </a:r>
            <a:r>
              <a:rPr lang="es-MX" sz="3600" dirty="0">
                <a:latin typeface="Arial Narrow" panose="020B0606020202030204" pitchFamily="34" charset="0"/>
              </a:rPr>
              <a:t>de separación  entre  áreas.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796136" y="6356350"/>
            <a:ext cx="2890664" cy="365125"/>
          </a:xfrm>
        </p:spPr>
        <p:txBody>
          <a:bodyPr/>
          <a:lstStyle/>
          <a:p>
            <a:pPr lvl="0" algn="ctr">
              <a:defRPr/>
            </a:pPr>
            <a:r>
              <a:rPr lang="es-MX" dirty="0">
                <a:solidFill>
                  <a:prstClr val="black">
                    <a:tint val="75000"/>
                  </a:prstClr>
                </a:solidFill>
              </a:rPr>
              <a:t>OCF-SGC-P-01-POI-01-L-01 </a:t>
            </a:r>
            <a:r>
              <a:rPr lang="es-MX" dirty="0" smtClean="0">
                <a:solidFill>
                  <a:prstClr val="black">
                    <a:tint val="75000"/>
                  </a:prstClr>
                </a:solidFill>
              </a:rPr>
              <a:t>F-07           8</a:t>
            </a: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302433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5018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CC3D141146D74BBEE50702C985BE1C" ma:contentTypeVersion="1" ma:contentTypeDescription="Crear nuevo documento." ma:contentTypeScope="" ma:versionID="72a0623ff42b6ab30221e401f32879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2cfd30b83adf7a282b15aced64ac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9586D50-5249-4461-927C-C7753ABB2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E4DCB6-1BBD-46A2-8E3A-D2DAF4681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6DBA86-0F9E-480C-ABF1-BCBC16F0BC8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822</Words>
  <Application>Microsoft Office PowerPoint</Application>
  <PresentationFormat>Presentación en pantalla (4:3)</PresentationFormat>
  <Paragraphs>158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Gibran Alejandro De La Torre González</dc:creator>
  <cp:lastModifiedBy>Leticia Javier Castro</cp:lastModifiedBy>
  <cp:revision>343</cp:revision>
  <cp:lastPrinted>2012-09-19T23:13:44Z</cp:lastPrinted>
  <dcterms:created xsi:type="dcterms:W3CDTF">2012-01-25T01:58:21Z</dcterms:created>
  <dcterms:modified xsi:type="dcterms:W3CDTF">2018-06-28T10:15:15Z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0x01010067CC3D141146D74BBEE50702C985BE1C</vt:lpwstr>
  </property>
</Properties>
</file>