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74" r:id="rId2"/>
  </p:sldMasterIdLst>
  <p:notesMasterIdLst>
    <p:notesMasterId r:id="rId16"/>
  </p:notesMasterIdLst>
  <p:handoutMasterIdLst>
    <p:handoutMasterId r:id="rId17"/>
  </p:handoutMasterIdLst>
  <p:sldIdLst>
    <p:sldId id="606" r:id="rId3"/>
    <p:sldId id="662" r:id="rId4"/>
    <p:sldId id="663" r:id="rId5"/>
    <p:sldId id="664" r:id="rId6"/>
    <p:sldId id="657" r:id="rId7"/>
    <p:sldId id="607" r:id="rId8"/>
    <p:sldId id="659" r:id="rId9"/>
    <p:sldId id="661" r:id="rId10"/>
    <p:sldId id="665" r:id="rId11"/>
    <p:sldId id="666" r:id="rId12"/>
    <p:sldId id="667" r:id="rId13"/>
    <p:sldId id="668" r:id="rId14"/>
    <p:sldId id="640" r:id="rId15"/>
  </p:sldIdLst>
  <p:sldSz cx="24385588" cy="13717588"/>
  <p:notesSz cx="7010400" cy="9296400"/>
  <p:defaultTextStyle>
    <a:defPPr>
      <a:defRPr lang="es-MX"/>
    </a:defPPr>
    <a:lvl1pPr marL="0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11286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22573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33850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45134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56417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67701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78983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90264" algn="l" defTabSz="182257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75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drian Ortiz Blas" initials="LAOB" lastIdx="1" clrIdx="0">
    <p:extLst/>
  </p:cmAuthor>
  <p:cmAuthor id="2" name="Fernanda Díaz de la Vega Garcia" initials="FDV" lastIdx="1" clrIdx="1">
    <p:extLst/>
  </p:cmAuthor>
  <p:cmAuthor id="3" name="Cintya Sanchez Ramirez" initials="CSR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AC00"/>
    <a:srgbClr val="F3700D"/>
    <a:srgbClr val="FF00FF"/>
    <a:srgbClr val="0066CC"/>
    <a:srgbClr val="FD545A"/>
    <a:srgbClr val="009900"/>
    <a:srgbClr val="33CC33"/>
    <a:srgbClr val="FF3300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6" autoAdjust="0"/>
    <p:restoredTop sz="97513" autoAdjust="0"/>
  </p:normalViewPr>
  <p:slideViewPr>
    <p:cSldViewPr snapToGrid="0">
      <p:cViewPr>
        <p:scale>
          <a:sx n="30" d="100"/>
          <a:sy n="30" d="100"/>
        </p:scale>
        <p:origin x="-1188" y="-342"/>
      </p:cViewPr>
      <p:guideLst>
        <p:guide orient="horz" pos="4275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48C32-DB46-4B4C-BAF8-A131F301D20E}" type="doc">
      <dgm:prSet loTypeId="urn:microsoft.com/office/officeart/2005/8/layout/process4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312BB5FA-2BCE-4638-80F7-EC76D692D2E1}">
      <dgm:prSet custT="1"/>
      <dgm:spPr/>
      <dgm:t>
        <a:bodyPr/>
        <a:lstStyle/>
        <a:p>
          <a:pPr rtl="0"/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La Secretaría de Salud a través de la COFEPRIS ejerce atribuciones de regulación, control y fomento sanitario.</a:t>
          </a:r>
          <a:endParaRPr lang="es-MX" sz="4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62F4A3C-EEC1-4D78-A3CA-063D32642993}" type="parTrans" cxnId="{2CD3DED2-A050-4085-A9D1-B6A4B8B42C1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F2DD765-3455-4C91-88AF-A7F2A33A5D8C}" type="sibTrans" cxnId="{2CD3DED2-A050-4085-A9D1-B6A4B8B42C1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EE4A43E-D9D7-4F82-B4DA-B666B5F7CFF0}">
      <dgm:prSet custT="1"/>
      <dgm:spPr/>
      <dgm:t>
        <a:bodyPr/>
        <a:lstStyle/>
        <a:p>
          <a:pPr rtl="0"/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Entre estas atribuciones se encuentra la regulación sobre el control sanitario de productos, servicios y de su importación y de los establecimientos dedicados al proceso de los productos</a:t>
          </a:r>
          <a:r>
            <a:rPr lang="es-MX" sz="4400" dirty="0" smtClean="0"/>
            <a:t>.</a:t>
          </a:r>
          <a:endParaRPr lang="es-MX" sz="4400" dirty="0"/>
        </a:p>
      </dgm:t>
    </dgm:pt>
    <dgm:pt modelId="{4C2F8D29-FFBF-49F2-8C9D-25C8E032A635}" type="parTrans" cxnId="{667E877E-0650-45B5-8062-33DCE60BF91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79A095B-2DCF-47C1-AE1C-A5A0B51F1B9E}" type="sibTrans" cxnId="{667E877E-0650-45B5-8062-33DCE60BF91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CFD9A0C-F59A-4199-A1E6-7CA0562F3B53}" type="pres">
      <dgm:prSet presAssocID="{C0048C32-DB46-4B4C-BAF8-A131F301D2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2979F5D-E870-490F-ADF7-65DFB0986D39}" type="pres">
      <dgm:prSet presAssocID="{7EE4A43E-D9D7-4F82-B4DA-B666B5F7CFF0}" presName="boxAndChildren" presStyleCnt="0"/>
      <dgm:spPr/>
      <dgm:t>
        <a:bodyPr/>
        <a:lstStyle/>
        <a:p>
          <a:endParaRPr lang="es-MX"/>
        </a:p>
      </dgm:t>
    </dgm:pt>
    <dgm:pt modelId="{ADB1E478-AE4A-4F66-A0A6-37BE6282D6DB}" type="pres">
      <dgm:prSet presAssocID="{7EE4A43E-D9D7-4F82-B4DA-B666B5F7CFF0}" presName="parentTextBox" presStyleLbl="node1" presStyleIdx="0" presStyleCnt="2" custScaleY="32039" custLinFactNeighborY="558"/>
      <dgm:spPr/>
      <dgm:t>
        <a:bodyPr/>
        <a:lstStyle/>
        <a:p>
          <a:endParaRPr lang="es-MX"/>
        </a:p>
      </dgm:t>
    </dgm:pt>
    <dgm:pt modelId="{EBCE9290-0B75-488C-A394-864098FB2DFD}" type="pres">
      <dgm:prSet presAssocID="{4F2DD765-3455-4C91-88AF-A7F2A33A5D8C}" presName="sp" presStyleCnt="0"/>
      <dgm:spPr/>
      <dgm:t>
        <a:bodyPr/>
        <a:lstStyle/>
        <a:p>
          <a:endParaRPr lang="es-MX"/>
        </a:p>
      </dgm:t>
    </dgm:pt>
    <dgm:pt modelId="{2B4CDC38-3DD7-4B8F-8084-347D7CCDEEA5}" type="pres">
      <dgm:prSet presAssocID="{312BB5FA-2BCE-4638-80F7-EC76D692D2E1}" presName="arrowAndChildren" presStyleCnt="0"/>
      <dgm:spPr/>
      <dgm:t>
        <a:bodyPr/>
        <a:lstStyle/>
        <a:p>
          <a:endParaRPr lang="es-MX"/>
        </a:p>
      </dgm:t>
    </dgm:pt>
    <dgm:pt modelId="{11EF40B8-26FC-4890-B783-1CBF9F140F5F}" type="pres">
      <dgm:prSet presAssocID="{312BB5FA-2BCE-4638-80F7-EC76D692D2E1}" presName="parentTextArrow" presStyleLbl="node1" presStyleIdx="1" presStyleCnt="2" custScaleY="47257" custLinFactNeighborY="-309"/>
      <dgm:spPr/>
      <dgm:t>
        <a:bodyPr/>
        <a:lstStyle/>
        <a:p>
          <a:endParaRPr lang="es-MX"/>
        </a:p>
      </dgm:t>
    </dgm:pt>
  </dgm:ptLst>
  <dgm:cxnLst>
    <dgm:cxn modelId="{84EC9CEC-1DDF-47FE-BEFF-AB7ABF9D04E2}" type="presOf" srcId="{C0048C32-DB46-4B4C-BAF8-A131F301D20E}" destId="{2CFD9A0C-F59A-4199-A1E6-7CA0562F3B53}" srcOrd="0" destOrd="0" presId="urn:microsoft.com/office/officeart/2005/8/layout/process4"/>
    <dgm:cxn modelId="{2CD3DED2-A050-4085-A9D1-B6A4B8B42C18}" srcId="{C0048C32-DB46-4B4C-BAF8-A131F301D20E}" destId="{312BB5FA-2BCE-4638-80F7-EC76D692D2E1}" srcOrd="0" destOrd="0" parTransId="{262F4A3C-EEC1-4D78-A3CA-063D32642993}" sibTransId="{4F2DD765-3455-4C91-88AF-A7F2A33A5D8C}"/>
    <dgm:cxn modelId="{9B83003E-DD2A-4146-A105-73A9BB28805D}" type="presOf" srcId="{312BB5FA-2BCE-4638-80F7-EC76D692D2E1}" destId="{11EF40B8-26FC-4890-B783-1CBF9F140F5F}" srcOrd="0" destOrd="0" presId="urn:microsoft.com/office/officeart/2005/8/layout/process4"/>
    <dgm:cxn modelId="{667E877E-0650-45B5-8062-33DCE60BF914}" srcId="{C0048C32-DB46-4B4C-BAF8-A131F301D20E}" destId="{7EE4A43E-D9D7-4F82-B4DA-B666B5F7CFF0}" srcOrd="1" destOrd="0" parTransId="{4C2F8D29-FFBF-49F2-8C9D-25C8E032A635}" sibTransId="{E79A095B-2DCF-47C1-AE1C-A5A0B51F1B9E}"/>
    <dgm:cxn modelId="{E22FE827-8883-4D03-A376-ECB6B64FBC1D}" type="presOf" srcId="{7EE4A43E-D9D7-4F82-B4DA-B666B5F7CFF0}" destId="{ADB1E478-AE4A-4F66-A0A6-37BE6282D6DB}" srcOrd="0" destOrd="0" presId="urn:microsoft.com/office/officeart/2005/8/layout/process4"/>
    <dgm:cxn modelId="{39727797-9985-45F5-8897-4DA7A6FE680D}" type="presParOf" srcId="{2CFD9A0C-F59A-4199-A1E6-7CA0562F3B53}" destId="{F2979F5D-E870-490F-ADF7-65DFB0986D39}" srcOrd="0" destOrd="0" presId="urn:microsoft.com/office/officeart/2005/8/layout/process4"/>
    <dgm:cxn modelId="{DDEDCA9A-B400-488A-88B6-4057CE21A1E8}" type="presParOf" srcId="{F2979F5D-E870-490F-ADF7-65DFB0986D39}" destId="{ADB1E478-AE4A-4F66-A0A6-37BE6282D6DB}" srcOrd="0" destOrd="0" presId="urn:microsoft.com/office/officeart/2005/8/layout/process4"/>
    <dgm:cxn modelId="{E8E1FB8E-264B-435A-B75D-A989361C3ACD}" type="presParOf" srcId="{2CFD9A0C-F59A-4199-A1E6-7CA0562F3B53}" destId="{EBCE9290-0B75-488C-A394-864098FB2DFD}" srcOrd="1" destOrd="0" presId="urn:microsoft.com/office/officeart/2005/8/layout/process4"/>
    <dgm:cxn modelId="{0796BAB6-B998-4D8F-9FE3-3E709695FE76}" type="presParOf" srcId="{2CFD9A0C-F59A-4199-A1E6-7CA0562F3B53}" destId="{2B4CDC38-3DD7-4B8F-8084-347D7CCDEEA5}" srcOrd="2" destOrd="0" presId="urn:microsoft.com/office/officeart/2005/8/layout/process4"/>
    <dgm:cxn modelId="{0D54E22F-897C-43C8-A20C-FA6F6B3D3377}" type="presParOf" srcId="{2B4CDC38-3DD7-4B8F-8084-347D7CCDEEA5}" destId="{11EF40B8-26FC-4890-B783-1CBF9F140F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4762B-F175-43F5-A778-6F42738573F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3646AF3-E7FC-451F-BD23-68C507EE58F9}">
      <dgm:prSet phldrT="[Texto]" custT="1"/>
      <dgm:spPr>
        <a:solidFill>
          <a:schemeClr val="bg2">
            <a:lumMod val="20000"/>
            <a:lumOff val="8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just"/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Proponer mejoras y acciones de fomento, así como recomendaciones a la industria, el comercio y a proveedores de los servicios, dependencias de gobierno, organizaciones de investigación y protección de los consumidores, vinculadas con la prevención y protección de riesgos sanitarios</a:t>
          </a:r>
          <a:r>
            <a:rPr lang="es-MX" sz="4700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es-MX" sz="4700" dirty="0">
            <a:solidFill>
              <a:schemeClr val="tx1"/>
            </a:solidFill>
          </a:endParaRPr>
        </a:p>
      </dgm:t>
    </dgm:pt>
    <dgm:pt modelId="{1D3F6359-9ACD-4927-9E2F-121EDE7BCFED}" type="parTrans" cxnId="{25702F5F-E1AE-4E84-9D4A-C095AEACB970}">
      <dgm:prSet/>
      <dgm:spPr/>
      <dgm:t>
        <a:bodyPr/>
        <a:lstStyle/>
        <a:p>
          <a:endParaRPr lang="es-MX"/>
        </a:p>
      </dgm:t>
    </dgm:pt>
    <dgm:pt modelId="{492FC362-92D0-441B-B491-EB28EED2EBCD}" type="sibTrans" cxnId="{25702F5F-E1AE-4E84-9D4A-C095AEACB970}">
      <dgm:prSet/>
      <dgm:spPr/>
      <dgm:t>
        <a:bodyPr/>
        <a:lstStyle/>
        <a:p>
          <a:endParaRPr lang="es-MX"/>
        </a:p>
      </dgm:t>
    </dgm:pt>
    <dgm:pt modelId="{017E27F0-7103-4CCA-BE74-B6D7A43FC72D}" type="pres">
      <dgm:prSet presAssocID="{01D4762B-F175-43F5-A778-6F42738573F8}" presName="diagram" presStyleCnt="0">
        <dgm:presLayoutVars>
          <dgm:dir/>
          <dgm:animLvl val="lvl"/>
          <dgm:resizeHandles val="exact"/>
        </dgm:presLayoutVars>
      </dgm:prSet>
      <dgm:spPr/>
    </dgm:pt>
    <dgm:pt modelId="{2B7E5682-3EAD-40FB-9303-9CC526D523BD}" type="pres">
      <dgm:prSet presAssocID="{A3646AF3-E7FC-451F-BD23-68C507EE58F9}" presName="compNode" presStyleCnt="0"/>
      <dgm:spPr/>
    </dgm:pt>
    <dgm:pt modelId="{B77CF222-C642-4EFC-953D-C12F76295182}" type="pres">
      <dgm:prSet presAssocID="{A3646AF3-E7FC-451F-BD23-68C507EE58F9}" presName="childRect" presStyleLbl="bgAcc1" presStyleIdx="0" presStyleCnt="1" custScaleX="197275" custLinFactNeighborX="-107" custLinFactNeighborY="1337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10000"/>
            </a:schemeClr>
          </a:solidFill>
        </a:ln>
      </dgm:spPr>
    </dgm:pt>
    <dgm:pt modelId="{F133B78B-41BB-4E71-8664-6BADDC749D0D}" type="pres">
      <dgm:prSet presAssocID="{A3646AF3-E7FC-451F-BD23-68C507EE58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3006B9-BDB0-43A4-9994-CB86F3495D42}" type="pres">
      <dgm:prSet presAssocID="{A3646AF3-E7FC-451F-BD23-68C507EE58F9}" presName="parentRect" presStyleLbl="alignNode1" presStyleIdx="0" presStyleCnt="1" custScaleX="197275" custScaleY="132293" custLinFactNeighborX="-10447" custLinFactNeighborY="26197"/>
      <dgm:spPr/>
      <dgm:t>
        <a:bodyPr/>
        <a:lstStyle/>
        <a:p>
          <a:endParaRPr lang="es-MX"/>
        </a:p>
      </dgm:t>
    </dgm:pt>
    <dgm:pt modelId="{F6DA2F67-0500-4D49-96EB-FFB20E7AC9CF}" type="pres">
      <dgm:prSet presAssocID="{A3646AF3-E7FC-451F-BD23-68C507EE58F9}" presName="adorn" presStyleLbl="fgAccFollowNode1" presStyleIdx="0" presStyleCnt="1" custLinFactNeighborX="93241" custLinFactNeighborY="49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solidFill>
            <a:schemeClr val="tx2">
              <a:lumMod val="10000"/>
              <a:alpha val="90000"/>
            </a:schemeClr>
          </a:solidFill>
        </a:ln>
      </dgm:spPr>
    </dgm:pt>
  </dgm:ptLst>
  <dgm:cxnLst>
    <dgm:cxn modelId="{C420962D-C5DE-4247-A87E-98EA621C5C5F}" type="presOf" srcId="{A3646AF3-E7FC-451F-BD23-68C507EE58F9}" destId="{F133B78B-41BB-4E71-8664-6BADDC749D0D}" srcOrd="0" destOrd="0" presId="urn:microsoft.com/office/officeart/2005/8/layout/bList2"/>
    <dgm:cxn modelId="{FD0FC911-3E0A-4FA6-9341-EFD0DEA2CD3D}" type="presOf" srcId="{01D4762B-F175-43F5-A778-6F42738573F8}" destId="{017E27F0-7103-4CCA-BE74-B6D7A43FC72D}" srcOrd="0" destOrd="0" presId="urn:microsoft.com/office/officeart/2005/8/layout/bList2"/>
    <dgm:cxn modelId="{25702F5F-E1AE-4E84-9D4A-C095AEACB970}" srcId="{01D4762B-F175-43F5-A778-6F42738573F8}" destId="{A3646AF3-E7FC-451F-BD23-68C507EE58F9}" srcOrd="0" destOrd="0" parTransId="{1D3F6359-9ACD-4927-9E2F-121EDE7BCFED}" sibTransId="{492FC362-92D0-441B-B491-EB28EED2EBCD}"/>
    <dgm:cxn modelId="{B699CE7A-1B51-4CA1-AD57-E2AA47EDAAFC}" type="presOf" srcId="{A3646AF3-E7FC-451F-BD23-68C507EE58F9}" destId="{8D3006B9-BDB0-43A4-9994-CB86F3495D42}" srcOrd="1" destOrd="0" presId="urn:microsoft.com/office/officeart/2005/8/layout/bList2"/>
    <dgm:cxn modelId="{147560E2-5B87-4358-9FEC-B5DC1390C357}" type="presParOf" srcId="{017E27F0-7103-4CCA-BE74-B6D7A43FC72D}" destId="{2B7E5682-3EAD-40FB-9303-9CC526D523BD}" srcOrd="0" destOrd="0" presId="urn:microsoft.com/office/officeart/2005/8/layout/bList2"/>
    <dgm:cxn modelId="{80077535-0FAB-43B7-9586-0FEC1066C075}" type="presParOf" srcId="{2B7E5682-3EAD-40FB-9303-9CC526D523BD}" destId="{B77CF222-C642-4EFC-953D-C12F76295182}" srcOrd="0" destOrd="0" presId="urn:microsoft.com/office/officeart/2005/8/layout/bList2"/>
    <dgm:cxn modelId="{685A8838-38DB-4821-B56F-DFAC8F6F742F}" type="presParOf" srcId="{2B7E5682-3EAD-40FB-9303-9CC526D523BD}" destId="{F133B78B-41BB-4E71-8664-6BADDC749D0D}" srcOrd="1" destOrd="0" presId="urn:microsoft.com/office/officeart/2005/8/layout/bList2"/>
    <dgm:cxn modelId="{B8D7CE88-C307-4FEE-9D1A-3A8566ACA075}" type="presParOf" srcId="{2B7E5682-3EAD-40FB-9303-9CC526D523BD}" destId="{8D3006B9-BDB0-43A4-9994-CB86F3495D42}" srcOrd="2" destOrd="0" presId="urn:microsoft.com/office/officeart/2005/8/layout/bList2"/>
    <dgm:cxn modelId="{819C8909-60BA-412A-8E5D-B83A34C0CB70}" type="presParOf" srcId="{2B7E5682-3EAD-40FB-9303-9CC526D523BD}" destId="{F6DA2F67-0500-4D49-96EB-FFB20E7AC9C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48C32-DB46-4B4C-BAF8-A131F301D20E}" type="doc">
      <dgm:prSet loTypeId="urn:microsoft.com/office/officeart/2005/8/layout/lProcess1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312BB5FA-2BCE-4638-80F7-EC76D692D2E1}">
      <dgm:prSet custT="1"/>
      <dgm:spPr/>
      <dgm:t>
        <a:bodyPr/>
        <a:lstStyle/>
        <a:p>
          <a:pPr rtl="0"/>
          <a:r>
            <a:rPr lang="es-MX" sz="4400" b="0" dirty="0" smtClean="0">
              <a:latin typeface="Arial Narrow" panose="020B0606020202030204" pitchFamily="34" charset="0"/>
            </a:rPr>
            <a:t>Las visitas de fomento sanitario no tienen carácter regulatorio, sin embargo, permiten promover las mejores prácticas sanitarias mediante diversas acciones como entrega y/o aplicación de guías de buenas prácticas, materiales de difusión y retroalimentación de las dudas que se pueden presentar como dueño o responsable de un establecimiento.</a:t>
          </a:r>
          <a:endParaRPr lang="es-MX" sz="4400" b="0" dirty="0">
            <a:latin typeface="Arial Narrow" panose="020B0606020202030204" pitchFamily="34" charset="0"/>
          </a:endParaRPr>
        </a:p>
      </dgm:t>
    </dgm:pt>
    <dgm:pt modelId="{262F4A3C-EEC1-4D78-A3CA-063D32642993}" type="parTrans" cxnId="{2CD3DED2-A050-4085-A9D1-B6A4B8B42C18}">
      <dgm:prSet/>
      <dgm:spPr/>
      <dgm:t>
        <a:bodyPr/>
        <a:lstStyle/>
        <a:p>
          <a:endParaRPr lang="es-MX"/>
        </a:p>
      </dgm:t>
    </dgm:pt>
    <dgm:pt modelId="{4F2DD765-3455-4C91-88AF-A7F2A33A5D8C}" type="sibTrans" cxnId="{2CD3DED2-A050-4085-A9D1-B6A4B8B42C18}">
      <dgm:prSet/>
      <dgm:spPr/>
      <dgm:t>
        <a:bodyPr/>
        <a:lstStyle/>
        <a:p>
          <a:endParaRPr lang="es-MX"/>
        </a:p>
      </dgm:t>
    </dgm:pt>
    <dgm:pt modelId="{BAA481D6-EC35-41D9-A708-BA9962C62577}" type="pres">
      <dgm:prSet presAssocID="{C0048C32-DB46-4B4C-BAF8-A131F301D2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0621090-D2FC-4007-9F63-8CAED5EA8E0F}" type="pres">
      <dgm:prSet presAssocID="{312BB5FA-2BCE-4638-80F7-EC76D692D2E1}" presName="vertFlow" presStyleCnt="0"/>
      <dgm:spPr/>
    </dgm:pt>
    <dgm:pt modelId="{C9FAD7AD-BD1D-481B-BD7C-5B695E1107C0}" type="pres">
      <dgm:prSet presAssocID="{312BB5FA-2BCE-4638-80F7-EC76D692D2E1}" presName="header" presStyleLbl="node1" presStyleIdx="0" presStyleCnt="1"/>
      <dgm:spPr/>
      <dgm:t>
        <a:bodyPr/>
        <a:lstStyle/>
        <a:p>
          <a:endParaRPr lang="es-MX"/>
        </a:p>
      </dgm:t>
    </dgm:pt>
  </dgm:ptLst>
  <dgm:cxnLst>
    <dgm:cxn modelId="{B0564B57-7BDD-4897-A99E-30F35EB5F47C}" type="presOf" srcId="{C0048C32-DB46-4B4C-BAF8-A131F301D20E}" destId="{BAA481D6-EC35-41D9-A708-BA9962C62577}" srcOrd="0" destOrd="0" presId="urn:microsoft.com/office/officeart/2005/8/layout/lProcess1"/>
    <dgm:cxn modelId="{943D811C-4DD4-4264-B7AD-AD1D686AAFE1}" type="presOf" srcId="{312BB5FA-2BCE-4638-80F7-EC76D692D2E1}" destId="{C9FAD7AD-BD1D-481B-BD7C-5B695E1107C0}" srcOrd="0" destOrd="0" presId="urn:microsoft.com/office/officeart/2005/8/layout/lProcess1"/>
    <dgm:cxn modelId="{2CD3DED2-A050-4085-A9D1-B6A4B8B42C18}" srcId="{C0048C32-DB46-4B4C-BAF8-A131F301D20E}" destId="{312BB5FA-2BCE-4638-80F7-EC76D692D2E1}" srcOrd="0" destOrd="0" parTransId="{262F4A3C-EEC1-4D78-A3CA-063D32642993}" sibTransId="{4F2DD765-3455-4C91-88AF-A7F2A33A5D8C}"/>
    <dgm:cxn modelId="{3E5552F5-4780-4DD6-818D-1095E2E45806}" type="presParOf" srcId="{BAA481D6-EC35-41D9-A708-BA9962C62577}" destId="{A0621090-D2FC-4007-9F63-8CAED5EA8E0F}" srcOrd="0" destOrd="0" presId="urn:microsoft.com/office/officeart/2005/8/layout/lProcess1"/>
    <dgm:cxn modelId="{114C898F-BA47-4135-AE2D-0CDA3F704774}" type="presParOf" srcId="{A0621090-D2FC-4007-9F63-8CAED5EA8E0F}" destId="{C9FAD7AD-BD1D-481B-BD7C-5B695E1107C0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D11ED-F413-4EFB-8002-5025B011F74B}" type="doc">
      <dgm:prSet loTypeId="urn:microsoft.com/office/officeart/2005/8/layout/vList4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BF1917C0-073A-4E7B-A244-B9D7BC5B5A08}">
      <dgm:prSet custT="1"/>
      <dgm:spPr/>
      <dgm:t>
        <a:bodyPr/>
        <a:lstStyle/>
        <a:p>
          <a:pPr algn="just" rtl="0"/>
          <a:endParaRPr lang="es-MX" sz="4400" dirty="0" smtClean="0">
            <a:latin typeface="Arial Narrow" panose="020B0606020202030204" pitchFamily="34" charset="0"/>
          </a:endParaRPr>
        </a:p>
        <a:p>
          <a:pPr algn="just"/>
          <a:r>
            <a:rPr lang="es-MX" sz="4400" b="1" dirty="0" smtClean="0">
              <a:solidFill>
                <a:schemeClr val="tx1"/>
              </a:solidFill>
              <a:latin typeface="Arial Narrow" panose="020B0606020202030204" pitchFamily="34" charset="0"/>
            </a:rPr>
            <a:t>Solicitar la identificación del personal que lo visita</a:t>
          </a:r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. Deberá mostrar su credencial vigente, expedida por la autoridad sanitaria competente.</a:t>
          </a:r>
        </a:p>
        <a:p>
          <a:pPr algn="just"/>
          <a:endParaRPr lang="es-MX" sz="44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algn="just"/>
          <a:r>
            <a:rPr lang="es-MX" sz="4400" b="1" dirty="0" smtClean="0">
              <a:solidFill>
                <a:schemeClr val="tx1"/>
              </a:solidFill>
              <a:latin typeface="Arial Narrow" panose="020B0606020202030204" pitchFamily="34" charset="0"/>
            </a:rPr>
            <a:t>Establecer la causa.</a:t>
          </a:r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 La persona que lo visita debe precisar el objeto y alcance de la misma, aclarando que es una visita de fomento sanitario que no tiene carácter jurídico, por lo que </a:t>
          </a:r>
          <a:r>
            <a:rPr lang="es-MX" sz="4400" b="1" dirty="0" smtClean="0">
              <a:solidFill>
                <a:schemeClr val="tx1"/>
              </a:solidFill>
              <a:latin typeface="Arial Narrow" panose="020B0606020202030204" pitchFamily="34" charset="0"/>
            </a:rPr>
            <a:t>NO</a:t>
          </a:r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 necesita llevar una orden de </a:t>
          </a:r>
          <a:r>
            <a:rPr lang="es-MX" sz="4400" dirty="0" smtClean="0">
              <a:solidFill>
                <a:schemeClr val="tx1"/>
              </a:solidFill>
              <a:latin typeface="Arial Narrow" panose="020B0606020202030204" pitchFamily="34" charset="0"/>
            </a:rPr>
            <a:t>verificación</a:t>
          </a:r>
          <a:r>
            <a:rPr lang="es-MX" sz="3600" b="1" dirty="0" smtClean="0"/>
            <a:t>.</a:t>
          </a:r>
          <a:endParaRPr lang="es-MX" sz="3600" b="1" dirty="0" smtClean="0"/>
        </a:p>
        <a:p>
          <a:pPr algn="just"/>
          <a:r>
            <a:rPr lang="es-MX" sz="3600" b="0" dirty="0" smtClean="0"/>
            <a:t>.</a:t>
          </a:r>
          <a:endParaRPr lang="es-MX" sz="3600" b="0" dirty="0"/>
        </a:p>
      </dgm:t>
    </dgm:pt>
    <dgm:pt modelId="{6C559D84-E67D-4538-BE93-E6688CFEF820}" type="parTrans" cxnId="{F8789E9D-2DC8-461E-8A5E-6E3C7256D195}">
      <dgm:prSet/>
      <dgm:spPr/>
      <dgm:t>
        <a:bodyPr/>
        <a:lstStyle/>
        <a:p>
          <a:endParaRPr lang="es-MX"/>
        </a:p>
      </dgm:t>
    </dgm:pt>
    <dgm:pt modelId="{C11D2C72-DC77-40D4-83D1-E038821F59F6}" type="sibTrans" cxnId="{F8789E9D-2DC8-461E-8A5E-6E3C7256D195}">
      <dgm:prSet/>
      <dgm:spPr/>
      <dgm:t>
        <a:bodyPr/>
        <a:lstStyle/>
        <a:p>
          <a:endParaRPr lang="es-MX"/>
        </a:p>
      </dgm:t>
    </dgm:pt>
    <dgm:pt modelId="{A7C30F58-EC3E-43F2-AD03-52F98C1A30AC}" type="pres">
      <dgm:prSet presAssocID="{9FDD11ED-F413-4EFB-8002-5025B011F7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571B3C7-6C49-4CEA-A218-50EEEF7655B9}" type="pres">
      <dgm:prSet presAssocID="{BF1917C0-073A-4E7B-A244-B9D7BC5B5A08}" presName="comp" presStyleCnt="0"/>
      <dgm:spPr/>
      <dgm:t>
        <a:bodyPr/>
        <a:lstStyle/>
        <a:p>
          <a:endParaRPr lang="es-MX"/>
        </a:p>
      </dgm:t>
    </dgm:pt>
    <dgm:pt modelId="{6B15881D-37A6-4A6C-A041-B7887211E529}" type="pres">
      <dgm:prSet presAssocID="{BF1917C0-073A-4E7B-A244-B9D7BC5B5A08}" presName="box" presStyleLbl="node1" presStyleIdx="0" presStyleCnt="1" custLinFactNeighborX="2814" custLinFactNeighborY="-6372"/>
      <dgm:spPr/>
      <dgm:t>
        <a:bodyPr/>
        <a:lstStyle/>
        <a:p>
          <a:endParaRPr lang="es-MX"/>
        </a:p>
      </dgm:t>
    </dgm:pt>
    <dgm:pt modelId="{C3B7146A-F6AC-400F-BDD5-D4EAF093B45A}" type="pres">
      <dgm:prSet presAssocID="{BF1917C0-073A-4E7B-A244-B9D7BC5B5A08}" presName="img" presStyleLbl="fgImgPlace1" presStyleIdx="0" presStyleCnt="1" custScaleX="114140" custScaleY="95834" custLinFactNeighborX="-11851" custLinFactNeighborY="4105"/>
      <dgm:spPr>
        <a:prstGeom prst="round2DiagRect">
          <a:avLst/>
        </a:prstGeom>
        <a:blipFill dpi="0" rotWithShape="1">
          <a:blip xmlns:r="http://schemas.openxmlformats.org/officeDocument/2006/relationships" r:embed="rId1"/>
          <a:srcRect/>
          <a:stretch>
            <a:fillRect r="-100000"/>
          </a:stretch>
        </a:blipFill>
      </dgm:spPr>
      <dgm:t>
        <a:bodyPr/>
        <a:lstStyle/>
        <a:p>
          <a:endParaRPr lang="es-MX"/>
        </a:p>
      </dgm:t>
    </dgm:pt>
    <dgm:pt modelId="{D1325263-87EF-452F-9D26-DF5CB5355271}" type="pres">
      <dgm:prSet presAssocID="{BF1917C0-073A-4E7B-A244-B9D7BC5B5A0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DAD7AFA-F1CF-496E-BAC2-AC8DFE5F2ED9}" type="presOf" srcId="{BF1917C0-073A-4E7B-A244-B9D7BC5B5A08}" destId="{D1325263-87EF-452F-9D26-DF5CB5355271}" srcOrd="1" destOrd="0" presId="urn:microsoft.com/office/officeart/2005/8/layout/vList4"/>
    <dgm:cxn modelId="{F8789E9D-2DC8-461E-8A5E-6E3C7256D195}" srcId="{9FDD11ED-F413-4EFB-8002-5025B011F74B}" destId="{BF1917C0-073A-4E7B-A244-B9D7BC5B5A08}" srcOrd="0" destOrd="0" parTransId="{6C559D84-E67D-4538-BE93-E6688CFEF820}" sibTransId="{C11D2C72-DC77-40D4-83D1-E038821F59F6}"/>
    <dgm:cxn modelId="{707623E6-F74C-4BF0-9A72-E049931B51A4}" type="presOf" srcId="{BF1917C0-073A-4E7B-A244-B9D7BC5B5A08}" destId="{6B15881D-37A6-4A6C-A041-B7887211E529}" srcOrd="0" destOrd="0" presId="urn:microsoft.com/office/officeart/2005/8/layout/vList4"/>
    <dgm:cxn modelId="{21D68870-FB92-4BA2-8983-8F67C01315AA}" type="presOf" srcId="{9FDD11ED-F413-4EFB-8002-5025B011F74B}" destId="{A7C30F58-EC3E-43F2-AD03-52F98C1A30AC}" srcOrd="0" destOrd="0" presId="urn:microsoft.com/office/officeart/2005/8/layout/vList4"/>
    <dgm:cxn modelId="{015E6E03-EB44-4C9E-B53E-BC217523317A}" type="presParOf" srcId="{A7C30F58-EC3E-43F2-AD03-52F98C1A30AC}" destId="{C571B3C7-6C49-4CEA-A218-50EEEF7655B9}" srcOrd="0" destOrd="0" presId="urn:microsoft.com/office/officeart/2005/8/layout/vList4"/>
    <dgm:cxn modelId="{0610CF35-0185-46A2-9E43-CC2BEA691F47}" type="presParOf" srcId="{C571B3C7-6C49-4CEA-A218-50EEEF7655B9}" destId="{6B15881D-37A6-4A6C-A041-B7887211E529}" srcOrd="0" destOrd="0" presId="urn:microsoft.com/office/officeart/2005/8/layout/vList4"/>
    <dgm:cxn modelId="{CA95A2FE-504A-4646-8FDC-C7163B2636B9}" type="presParOf" srcId="{C571B3C7-6C49-4CEA-A218-50EEEF7655B9}" destId="{C3B7146A-F6AC-400F-BDD5-D4EAF093B45A}" srcOrd="1" destOrd="0" presId="urn:microsoft.com/office/officeart/2005/8/layout/vList4"/>
    <dgm:cxn modelId="{469A60A7-273E-4DE6-89D4-61108982B948}" type="presParOf" srcId="{C571B3C7-6C49-4CEA-A218-50EEEF7655B9}" destId="{D1325263-87EF-452F-9D26-DF5CB53552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DD11ED-F413-4EFB-8002-5025B011F74B}" type="doc">
      <dgm:prSet loTypeId="urn:microsoft.com/office/officeart/2005/8/layout/vList4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BF1917C0-073A-4E7B-A244-B9D7BC5B5A08}">
      <dgm:prSet custT="1"/>
      <dgm:spPr/>
      <dgm:t>
        <a:bodyPr/>
        <a:lstStyle/>
        <a:p>
          <a:pPr algn="just" rtl="0"/>
          <a:endParaRPr lang="es-MX" sz="3600" dirty="0" smtClean="0"/>
        </a:p>
        <a:p>
          <a:pPr algn="just"/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En caso de la aplicación de una </a:t>
          </a:r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Guía de Buenas Prácticas, ésta será </a:t>
          </a:r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realizada </a:t>
          </a:r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en conjunto con el personal autorizado del establecimiento, dando una breve explicación de las partes que la integran, mostrando el sustento legal de cada reactivo o pregunta.</a:t>
          </a:r>
        </a:p>
        <a:p>
          <a:pPr algn="just"/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</a:p>
        <a:p>
          <a:pPr algn="just"/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Además se </a:t>
          </a:r>
          <a:r>
            <a:rPr lang="es-MX" sz="4800" b="0" dirty="0" smtClean="0">
              <a:solidFill>
                <a:schemeClr val="tx1"/>
              </a:solidFill>
              <a:latin typeface="Arial Narrow" panose="020B0606020202030204" pitchFamily="34" charset="0"/>
            </a:rPr>
            <a:t>hacen observaciones con apego a la normatividad vigente aplicable y en apego a las actas de verificación existentes en la materia.</a:t>
          </a:r>
          <a:endParaRPr lang="es-MX" sz="48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C559D84-E67D-4538-BE93-E6688CFEF820}" type="parTrans" cxnId="{F8789E9D-2DC8-461E-8A5E-6E3C7256D195}">
      <dgm:prSet/>
      <dgm:spPr/>
      <dgm:t>
        <a:bodyPr/>
        <a:lstStyle/>
        <a:p>
          <a:endParaRPr lang="es-MX"/>
        </a:p>
      </dgm:t>
    </dgm:pt>
    <dgm:pt modelId="{C11D2C72-DC77-40D4-83D1-E038821F59F6}" type="sibTrans" cxnId="{F8789E9D-2DC8-461E-8A5E-6E3C7256D195}">
      <dgm:prSet/>
      <dgm:spPr/>
      <dgm:t>
        <a:bodyPr/>
        <a:lstStyle/>
        <a:p>
          <a:endParaRPr lang="es-MX"/>
        </a:p>
      </dgm:t>
    </dgm:pt>
    <dgm:pt modelId="{A7C30F58-EC3E-43F2-AD03-52F98C1A30AC}" type="pres">
      <dgm:prSet presAssocID="{9FDD11ED-F413-4EFB-8002-5025B011F7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571B3C7-6C49-4CEA-A218-50EEEF7655B9}" type="pres">
      <dgm:prSet presAssocID="{BF1917C0-073A-4E7B-A244-B9D7BC5B5A08}" presName="comp" presStyleCnt="0"/>
      <dgm:spPr/>
      <dgm:t>
        <a:bodyPr/>
        <a:lstStyle/>
        <a:p>
          <a:endParaRPr lang="es-MX"/>
        </a:p>
      </dgm:t>
    </dgm:pt>
    <dgm:pt modelId="{6B15881D-37A6-4A6C-A041-B7887211E529}" type="pres">
      <dgm:prSet presAssocID="{BF1917C0-073A-4E7B-A244-B9D7BC5B5A08}" presName="box" presStyleLbl="node1" presStyleIdx="0" presStyleCnt="1" custLinFactNeighborX="3906" custLinFactNeighborY="-745"/>
      <dgm:spPr/>
      <dgm:t>
        <a:bodyPr/>
        <a:lstStyle/>
        <a:p>
          <a:endParaRPr lang="es-MX"/>
        </a:p>
      </dgm:t>
    </dgm:pt>
    <dgm:pt modelId="{C3B7146A-F6AC-400F-BDD5-D4EAF093B45A}" type="pres">
      <dgm:prSet presAssocID="{BF1917C0-073A-4E7B-A244-B9D7BC5B5A08}" presName="img" presStyleLbl="fgImgPlace1" presStyleIdx="0" presStyleCnt="1" custScaleX="114140" custScaleY="125122" custLinFactNeighborX="-12553" custLinFactNeighborY="4104"/>
      <dgm:spPr>
        <a:prstGeom prst="round2Diag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1000" r="-99000"/>
          </a:stretch>
        </a:blipFill>
      </dgm:spPr>
      <dgm:t>
        <a:bodyPr/>
        <a:lstStyle/>
        <a:p>
          <a:endParaRPr lang="es-MX"/>
        </a:p>
      </dgm:t>
    </dgm:pt>
    <dgm:pt modelId="{D1325263-87EF-452F-9D26-DF5CB5355271}" type="pres">
      <dgm:prSet presAssocID="{BF1917C0-073A-4E7B-A244-B9D7BC5B5A0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5C70779-08C1-4D80-BE1A-57BC308A6107}" type="presOf" srcId="{9FDD11ED-F413-4EFB-8002-5025B011F74B}" destId="{A7C30F58-EC3E-43F2-AD03-52F98C1A30AC}" srcOrd="0" destOrd="0" presId="urn:microsoft.com/office/officeart/2005/8/layout/vList4"/>
    <dgm:cxn modelId="{F8789E9D-2DC8-461E-8A5E-6E3C7256D195}" srcId="{9FDD11ED-F413-4EFB-8002-5025B011F74B}" destId="{BF1917C0-073A-4E7B-A244-B9D7BC5B5A08}" srcOrd="0" destOrd="0" parTransId="{6C559D84-E67D-4538-BE93-E6688CFEF820}" sibTransId="{C11D2C72-DC77-40D4-83D1-E038821F59F6}"/>
    <dgm:cxn modelId="{348E8A4D-5CC3-4000-8120-840521A8E849}" type="presOf" srcId="{BF1917C0-073A-4E7B-A244-B9D7BC5B5A08}" destId="{6B15881D-37A6-4A6C-A041-B7887211E529}" srcOrd="0" destOrd="0" presId="urn:microsoft.com/office/officeart/2005/8/layout/vList4"/>
    <dgm:cxn modelId="{D1D1E2B7-1231-47D4-8A0C-2FD1B5F61B14}" type="presOf" srcId="{BF1917C0-073A-4E7B-A244-B9D7BC5B5A08}" destId="{D1325263-87EF-452F-9D26-DF5CB5355271}" srcOrd="1" destOrd="0" presId="urn:microsoft.com/office/officeart/2005/8/layout/vList4"/>
    <dgm:cxn modelId="{F1B8CB57-C307-4EF2-98FE-AF15A28E90AF}" type="presParOf" srcId="{A7C30F58-EC3E-43F2-AD03-52F98C1A30AC}" destId="{C571B3C7-6C49-4CEA-A218-50EEEF7655B9}" srcOrd="0" destOrd="0" presId="urn:microsoft.com/office/officeart/2005/8/layout/vList4"/>
    <dgm:cxn modelId="{7E964D45-7117-4E34-BE5E-76D79DD20796}" type="presParOf" srcId="{C571B3C7-6C49-4CEA-A218-50EEEF7655B9}" destId="{6B15881D-37A6-4A6C-A041-B7887211E529}" srcOrd="0" destOrd="0" presId="urn:microsoft.com/office/officeart/2005/8/layout/vList4"/>
    <dgm:cxn modelId="{382F01B5-0C7B-4C34-94B2-6356B06F60A3}" type="presParOf" srcId="{C571B3C7-6C49-4CEA-A218-50EEEF7655B9}" destId="{C3B7146A-F6AC-400F-BDD5-D4EAF093B45A}" srcOrd="1" destOrd="0" presId="urn:microsoft.com/office/officeart/2005/8/layout/vList4"/>
    <dgm:cxn modelId="{3498CDD1-AF3B-4D27-A4A7-409B7924B0C2}" type="presParOf" srcId="{C571B3C7-6C49-4CEA-A218-50EEEF7655B9}" destId="{D1325263-87EF-452F-9D26-DF5CB53552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C42F5-093B-418E-BEFF-1771371E447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0C37B367-89E7-4FB1-87CA-A71235B23E2D}">
      <dgm:prSet phldrT="[Texto]" custT="1"/>
      <dgm:spPr/>
      <dgm:t>
        <a:bodyPr/>
        <a:lstStyle/>
        <a:p>
          <a:pPr algn="just"/>
          <a:r>
            <a:rPr lang="es-MX" sz="4400" dirty="0" smtClean="0">
              <a:latin typeface="Arial Narrow" panose="020B0606020202030204" pitchFamily="34" charset="0"/>
            </a:rPr>
            <a:t>Señala las condiciones sanitarias que deben prevalecer en los procedimientos que se realicen, utilizando un enfoque sistemático y preventivo.</a:t>
          </a:r>
          <a:endParaRPr lang="es-MX" sz="4400" dirty="0">
            <a:latin typeface="Arial Narrow" panose="020B0606020202030204" pitchFamily="34" charset="0"/>
          </a:endParaRPr>
        </a:p>
      </dgm:t>
    </dgm:pt>
    <dgm:pt modelId="{38BFD2F5-F809-4551-810F-EB1D660980B4}" type="parTrans" cxnId="{7788CFB1-3D62-41FA-B779-AC38BFF19807}">
      <dgm:prSet/>
      <dgm:spPr/>
      <dgm:t>
        <a:bodyPr/>
        <a:lstStyle/>
        <a:p>
          <a:endParaRPr lang="es-MX" sz="4400">
            <a:latin typeface="Arial Narrow" panose="020B0606020202030204" pitchFamily="34" charset="0"/>
          </a:endParaRPr>
        </a:p>
      </dgm:t>
    </dgm:pt>
    <dgm:pt modelId="{EA27ECFD-67EB-4E2D-B0C1-C098519E4303}" type="sibTrans" cxnId="{7788CFB1-3D62-41FA-B779-AC38BFF19807}">
      <dgm:prSet/>
      <dgm:spPr/>
      <dgm:t>
        <a:bodyPr/>
        <a:lstStyle/>
        <a:p>
          <a:endParaRPr lang="es-MX" sz="4400">
            <a:latin typeface="Arial Narrow" panose="020B0606020202030204" pitchFamily="34" charset="0"/>
          </a:endParaRPr>
        </a:p>
      </dgm:t>
    </dgm:pt>
    <dgm:pt modelId="{B953E64C-B397-4E83-B184-AAFEBB6C9F2C}">
      <dgm:prSet phldrT="[Texto]" custT="1"/>
      <dgm:spPr/>
      <dgm:t>
        <a:bodyPr/>
        <a:lstStyle/>
        <a:p>
          <a:pPr algn="just"/>
          <a:r>
            <a:rPr lang="es-MX" sz="4400" dirty="0" smtClean="0">
              <a:latin typeface="Arial Narrow" panose="020B0606020202030204" pitchFamily="34" charset="0"/>
            </a:rPr>
            <a:t>Permite identificar, evaluar y controlar los peligros asociados a la producción, proceso, manipulación, almacenamiento, transporte y distribución de los </a:t>
          </a:r>
          <a:r>
            <a:rPr lang="es-MX" sz="4400" dirty="0" smtClean="0">
              <a:latin typeface="Arial Narrow" panose="020B0606020202030204" pitchFamily="34" charset="0"/>
            </a:rPr>
            <a:t>productos elaborados. </a:t>
          </a:r>
          <a:endParaRPr lang="es-MX" sz="4400" dirty="0">
            <a:latin typeface="Arial Narrow" panose="020B0606020202030204" pitchFamily="34" charset="0"/>
          </a:endParaRPr>
        </a:p>
      </dgm:t>
    </dgm:pt>
    <dgm:pt modelId="{0549B13A-DE19-4E6F-9779-78C77867F2DA}" type="parTrans" cxnId="{FA0773E9-5CA8-4BC2-98CC-820D7B8F7C0F}">
      <dgm:prSet/>
      <dgm:spPr/>
      <dgm:t>
        <a:bodyPr/>
        <a:lstStyle/>
        <a:p>
          <a:endParaRPr lang="es-MX" sz="4400">
            <a:latin typeface="Arial Narrow" panose="020B0606020202030204" pitchFamily="34" charset="0"/>
          </a:endParaRPr>
        </a:p>
      </dgm:t>
    </dgm:pt>
    <dgm:pt modelId="{DF297136-8CB4-47EF-B4E6-D91C4605715B}" type="sibTrans" cxnId="{FA0773E9-5CA8-4BC2-98CC-820D7B8F7C0F}">
      <dgm:prSet/>
      <dgm:spPr/>
      <dgm:t>
        <a:bodyPr/>
        <a:lstStyle/>
        <a:p>
          <a:endParaRPr lang="es-MX" sz="4400">
            <a:latin typeface="Arial Narrow" panose="020B0606020202030204" pitchFamily="34" charset="0"/>
          </a:endParaRPr>
        </a:p>
      </dgm:t>
    </dgm:pt>
    <dgm:pt modelId="{B29F52E7-8CA6-4BA5-8035-5F69C9BFAAF7}">
      <dgm:prSet phldrT="[Texto]" custT="1"/>
      <dgm:spPr/>
      <dgm:t>
        <a:bodyPr/>
        <a:lstStyle/>
        <a:p>
          <a:pPr algn="just"/>
          <a:r>
            <a:rPr lang="es-MX" sz="4400" dirty="0" smtClean="0">
              <a:latin typeface="Arial Narrow" panose="020B0606020202030204" pitchFamily="34" charset="0"/>
            </a:rPr>
            <a:t>Las condiciones expuestas en este instrumento son de observancia obligatoria para los establecimientos de servicios de alimentos o bebidas, donde se elaboran estos productos para su consumo inmediato, comida para llevar o entregar a domicilio. </a:t>
          </a:r>
        </a:p>
      </dgm:t>
    </dgm:pt>
    <dgm:pt modelId="{1B063BC5-0B7F-4640-90E7-33E89188CAFD}" type="parTrans" cxnId="{919C88F8-190F-4861-B2D3-5C5A156FDF0B}">
      <dgm:prSet/>
      <dgm:spPr/>
      <dgm:t>
        <a:bodyPr/>
        <a:lstStyle/>
        <a:p>
          <a:endParaRPr lang="es-MX" sz="4400">
            <a:latin typeface="Arial Narrow" panose="020B0606020202030204" pitchFamily="34" charset="0"/>
          </a:endParaRPr>
        </a:p>
      </dgm:t>
    </dgm:pt>
    <dgm:pt modelId="{5DCA2DC0-3B00-407B-AF3A-6BC85A2F8683}" type="sibTrans" cxnId="{919C88F8-190F-4861-B2D3-5C5A156FDF0B}">
      <dgm:prSet/>
      <dgm:spPr/>
      <dgm:t>
        <a:bodyPr/>
        <a:lstStyle/>
        <a:p>
          <a:endParaRPr lang="es-MX" sz="4400">
            <a:latin typeface="Arial Narrow" panose="020B0606020202030204" pitchFamily="34" charset="0"/>
          </a:endParaRPr>
        </a:p>
      </dgm:t>
    </dgm:pt>
    <dgm:pt modelId="{5EB802FB-E721-41D8-B216-B70CD9E971DA}" type="pres">
      <dgm:prSet presAssocID="{8A9C42F5-093B-418E-BEFF-1771371E44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5790A4-D75A-4BFA-B207-842DABCAF7B3}" type="pres">
      <dgm:prSet presAssocID="{0C37B367-89E7-4FB1-87CA-A71235B23E2D}" presName="parentLin" presStyleCnt="0"/>
      <dgm:spPr/>
    </dgm:pt>
    <dgm:pt modelId="{9A4DDE74-4873-4F9B-8AB9-2A2CD4BEF24E}" type="pres">
      <dgm:prSet presAssocID="{0C37B367-89E7-4FB1-87CA-A71235B23E2D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C6AEE05-8609-44DF-B536-1B23C76BEBF4}" type="pres">
      <dgm:prSet presAssocID="{0C37B367-89E7-4FB1-87CA-A71235B23E2D}" presName="parentText" presStyleLbl="node1" presStyleIdx="0" presStyleCnt="3" custScaleX="22322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9848DE-F743-4855-AA8D-521CCB0BD4FB}" type="pres">
      <dgm:prSet presAssocID="{0C37B367-89E7-4FB1-87CA-A71235B23E2D}" presName="negativeSpace" presStyleCnt="0"/>
      <dgm:spPr/>
    </dgm:pt>
    <dgm:pt modelId="{A33E1C70-9915-4F8A-8F01-81CEDFB5DCF3}" type="pres">
      <dgm:prSet presAssocID="{0C37B367-89E7-4FB1-87CA-A71235B23E2D}" presName="childText" presStyleLbl="conFgAcc1" presStyleIdx="0" presStyleCnt="3">
        <dgm:presLayoutVars>
          <dgm:bulletEnabled val="1"/>
        </dgm:presLayoutVars>
      </dgm:prSet>
      <dgm:spPr>
        <a:solidFill>
          <a:srgbClr val="00B0F0">
            <a:alpha val="22000"/>
          </a:srgbClr>
        </a:solidFill>
      </dgm:spPr>
    </dgm:pt>
    <dgm:pt modelId="{40820DD9-B9D5-4BFE-AAF1-58A707521218}" type="pres">
      <dgm:prSet presAssocID="{EA27ECFD-67EB-4E2D-B0C1-C098519E4303}" presName="spaceBetweenRectangles" presStyleCnt="0"/>
      <dgm:spPr/>
    </dgm:pt>
    <dgm:pt modelId="{0D155DA8-07F6-4161-B6DD-EA55137D6936}" type="pres">
      <dgm:prSet presAssocID="{B953E64C-B397-4E83-B184-AAFEBB6C9F2C}" presName="parentLin" presStyleCnt="0"/>
      <dgm:spPr/>
    </dgm:pt>
    <dgm:pt modelId="{F5F56F2C-1048-40B1-87A0-8FE6FC1D853D}" type="pres">
      <dgm:prSet presAssocID="{B953E64C-B397-4E83-B184-AAFEBB6C9F2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9B0E9CE-6D5A-4697-9126-E0E27A9FA8E9}" type="pres">
      <dgm:prSet presAssocID="{B953E64C-B397-4E83-B184-AAFEBB6C9F2C}" presName="parentText" presStyleLbl="node1" presStyleIdx="1" presStyleCnt="3" custScaleX="22322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896B2E-9F1E-41F3-92EE-522F930F98A4}" type="pres">
      <dgm:prSet presAssocID="{B953E64C-B397-4E83-B184-AAFEBB6C9F2C}" presName="negativeSpace" presStyleCnt="0"/>
      <dgm:spPr/>
    </dgm:pt>
    <dgm:pt modelId="{222BA7EC-4B6D-4994-A75D-D97455821698}" type="pres">
      <dgm:prSet presAssocID="{B953E64C-B397-4E83-B184-AAFEBB6C9F2C}" presName="childText" presStyleLbl="conFgAcc1" presStyleIdx="1" presStyleCnt="3">
        <dgm:presLayoutVars>
          <dgm:bulletEnabled val="1"/>
        </dgm:presLayoutVars>
      </dgm:prSet>
      <dgm:spPr>
        <a:solidFill>
          <a:srgbClr val="00B0F0">
            <a:alpha val="22000"/>
          </a:srgbClr>
        </a:solidFill>
      </dgm:spPr>
    </dgm:pt>
    <dgm:pt modelId="{A763F0CD-1B1E-41FA-B2F2-66784B6B3902}" type="pres">
      <dgm:prSet presAssocID="{DF297136-8CB4-47EF-B4E6-D91C4605715B}" presName="spaceBetweenRectangles" presStyleCnt="0"/>
      <dgm:spPr/>
    </dgm:pt>
    <dgm:pt modelId="{46814BFC-3840-413E-9839-C1EC7F15848E}" type="pres">
      <dgm:prSet presAssocID="{B29F52E7-8CA6-4BA5-8035-5F69C9BFAAF7}" presName="parentLin" presStyleCnt="0"/>
      <dgm:spPr/>
    </dgm:pt>
    <dgm:pt modelId="{99EA5AA9-3C0F-42F6-8BF7-04FB8B85BDF3}" type="pres">
      <dgm:prSet presAssocID="{B29F52E7-8CA6-4BA5-8035-5F69C9BFAAF7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3C542AE5-69D7-4190-87F0-2EEE0F7DA9C7}" type="pres">
      <dgm:prSet presAssocID="{B29F52E7-8CA6-4BA5-8035-5F69C9BFAAF7}" presName="parentText" presStyleLbl="node1" presStyleIdx="2" presStyleCnt="3" custScaleX="223225" custScaleY="15230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DBB6BC-2CB1-40C5-9A18-737D1E46F8BE}" type="pres">
      <dgm:prSet presAssocID="{B29F52E7-8CA6-4BA5-8035-5F69C9BFAAF7}" presName="negativeSpace" presStyleCnt="0"/>
      <dgm:spPr/>
    </dgm:pt>
    <dgm:pt modelId="{092C0CCE-C771-4BFF-AA40-27845FC0619C}" type="pres">
      <dgm:prSet presAssocID="{B29F52E7-8CA6-4BA5-8035-5F69C9BFAAF7}" presName="childText" presStyleLbl="conFgAcc1" presStyleIdx="2" presStyleCnt="3">
        <dgm:presLayoutVars>
          <dgm:bulletEnabled val="1"/>
        </dgm:presLayoutVars>
      </dgm:prSet>
      <dgm:spPr>
        <a:solidFill>
          <a:srgbClr val="00B0F0">
            <a:alpha val="22000"/>
          </a:srgbClr>
        </a:solidFill>
      </dgm:spPr>
    </dgm:pt>
  </dgm:ptLst>
  <dgm:cxnLst>
    <dgm:cxn modelId="{7788CFB1-3D62-41FA-B779-AC38BFF19807}" srcId="{8A9C42F5-093B-418E-BEFF-1771371E447B}" destId="{0C37B367-89E7-4FB1-87CA-A71235B23E2D}" srcOrd="0" destOrd="0" parTransId="{38BFD2F5-F809-4551-810F-EB1D660980B4}" sibTransId="{EA27ECFD-67EB-4E2D-B0C1-C098519E4303}"/>
    <dgm:cxn modelId="{FA0773E9-5CA8-4BC2-98CC-820D7B8F7C0F}" srcId="{8A9C42F5-093B-418E-BEFF-1771371E447B}" destId="{B953E64C-B397-4E83-B184-AAFEBB6C9F2C}" srcOrd="1" destOrd="0" parTransId="{0549B13A-DE19-4E6F-9779-78C77867F2DA}" sibTransId="{DF297136-8CB4-47EF-B4E6-D91C4605715B}"/>
    <dgm:cxn modelId="{4EF4AEDD-9BEB-47E3-A5F9-2E65B39BEDD7}" type="presOf" srcId="{B29F52E7-8CA6-4BA5-8035-5F69C9BFAAF7}" destId="{3C542AE5-69D7-4190-87F0-2EEE0F7DA9C7}" srcOrd="1" destOrd="0" presId="urn:microsoft.com/office/officeart/2005/8/layout/list1"/>
    <dgm:cxn modelId="{5B433318-BE4C-4113-905A-19D29AB59276}" type="presOf" srcId="{B953E64C-B397-4E83-B184-AAFEBB6C9F2C}" destId="{E9B0E9CE-6D5A-4697-9126-E0E27A9FA8E9}" srcOrd="1" destOrd="0" presId="urn:microsoft.com/office/officeart/2005/8/layout/list1"/>
    <dgm:cxn modelId="{2744622B-7D60-48C2-B23F-3E5C5F90AA20}" type="presOf" srcId="{0C37B367-89E7-4FB1-87CA-A71235B23E2D}" destId="{9A4DDE74-4873-4F9B-8AB9-2A2CD4BEF24E}" srcOrd="0" destOrd="0" presId="urn:microsoft.com/office/officeart/2005/8/layout/list1"/>
    <dgm:cxn modelId="{D67EB151-0A98-47D5-A5B9-EDCFA1482AF9}" type="presOf" srcId="{B29F52E7-8CA6-4BA5-8035-5F69C9BFAAF7}" destId="{99EA5AA9-3C0F-42F6-8BF7-04FB8B85BDF3}" srcOrd="0" destOrd="0" presId="urn:microsoft.com/office/officeart/2005/8/layout/list1"/>
    <dgm:cxn modelId="{BE2FC829-CCEB-426F-8E01-0344D006CDEC}" type="presOf" srcId="{8A9C42F5-093B-418E-BEFF-1771371E447B}" destId="{5EB802FB-E721-41D8-B216-B70CD9E971DA}" srcOrd="0" destOrd="0" presId="urn:microsoft.com/office/officeart/2005/8/layout/list1"/>
    <dgm:cxn modelId="{1CD36504-82FE-4B74-B2D9-E45178AF5ACE}" type="presOf" srcId="{B953E64C-B397-4E83-B184-AAFEBB6C9F2C}" destId="{F5F56F2C-1048-40B1-87A0-8FE6FC1D853D}" srcOrd="0" destOrd="0" presId="urn:microsoft.com/office/officeart/2005/8/layout/list1"/>
    <dgm:cxn modelId="{CF94A105-FA7F-4842-BB62-F599E07752D2}" type="presOf" srcId="{0C37B367-89E7-4FB1-87CA-A71235B23E2D}" destId="{3C6AEE05-8609-44DF-B536-1B23C76BEBF4}" srcOrd="1" destOrd="0" presId="urn:microsoft.com/office/officeart/2005/8/layout/list1"/>
    <dgm:cxn modelId="{919C88F8-190F-4861-B2D3-5C5A156FDF0B}" srcId="{8A9C42F5-093B-418E-BEFF-1771371E447B}" destId="{B29F52E7-8CA6-4BA5-8035-5F69C9BFAAF7}" srcOrd="2" destOrd="0" parTransId="{1B063BC5-0B7F-4640-90E7-33E89188CAFD}" sibTransId="{5DCA2DC0-3B00-407B-AF3A-6BC85A2F8683}"/>
    <dgm:cxn modelId="{12B5962F-1DFA-4D4B-9234-7BFB3B1C3F4B}" type="presParOf" srcId="{5EB802FB-E721-41D8-B216-B70CD9E971DA}" destId="{8E5790A4-D75A-4BFA-B207-842DABCAF7B3}" srcOrd="0" destOrd="0" presId="urn:microsoft.com/office/officeart/2005/8/layout/list1"/>
    <dgm:cxn modelId="{D9664711-B610-47D5-8950-05BB9178EC2B}" type="presParOf" srcId="{8E5790A4-D75A-4BFA-B207-842DABCAF7B3}" destId="{9A4DDE74-4873-4F9B-8AB9-2A2CD4BEF24E}" srcOrd="0" destOrd="0" presId="urn:microsoft.com/office/officeart/2005/8/layout/list1"/>
    <dgm:cxn modelId="{8F453A05-6408-4263-AFC2-6B692D38E506}" type="presParOf" srcId="{8E5790A4-D75A-4BFA-B207-842DABCAF7B3}" destId="{3C6AEE05-8609-44DF-B536-1B23C76BEBF4}" srcOrd="1" destOrd="0" presId="urn:microsoft.com/office/officeart/2005/8/layout/list1"/>
    <dgm:cxn modelId="{A2C27A0F-6E49-4B22-8115-0A53D5EDCA82}" type="presParOf" srcId="{5EB802FB-E721-41D8-B216-B70CD9E971DA}" destId="{9B9848DE-F743-4855-AA8D-521CCB0BD4FB}" srcOrd="1" destOrd="0" presId="urn:microsoft.com/office/officeart/2005/8/layout/list1"/>
    <dgm:cxn modelId="{DF56659F-2C32-44C2-8C4B-1732BFA1B1B4}" type="presParOf" srcId="{5EB802FB-E721-41D8-B216-B70CD9E971DA}" destId="{A33E1C70-9915-4F8A-8F01-81CEDFB5DCF3}" srcOrd="2" destOrd="0" presId="urn:microsoft.com/office/officeart/2005/8/layout/list1"/>
    <dgm:cxn modelId="{4A1058F2-4C8A-4530-8B4C-01FA25F08A34}" type="presParOf" srcId="{5EB802FB-E721-41D8-B216-B70CD9E971DA}" destId="{40820DD9-B9D5-4BFE-AAF1-58A707521218}" srcOrd="3" destOrd="0" presId="urn:microsoft.com/office/officeart/2005/8/layout/list1"/>
    <dgm:cxn modelId="{6CF01254-C5C9-457D-A6CF-59C4B17B3D8A}" type="presParOf" srcId="{5EB802FB-E721-41D8-B216-B70CD9E971DA}" destId="{0D155DA8-07F6-4161-B6DD-EA55137D6936}" srcOrd="4" destOrd="0" presId="urn:microsoft.com/office/officeart/2005/8/layout/list1"/>
    <dgm:cxn modelId="{63C9C383-3267-47ED-868C-00414F514BE4}" type="presParOf" srcId="{0D155DA8-07F6-4161-B6DD-EA55137D6936}" destId="{F5F56F2C-1048-40B1-87A0-8FE6FC1D853D}" srcOrd="0" destOrd="0" presId="urn:microsoft.com/office/officeart/2005/8/layout/list1"/>
    <dgm:cxn modelId="{73137496-BE72-4ACA-8517-B228681EB1FC}" type="presParOf" srcId="{0D155DA8-07F6-4161-B6DD-EA55137D6936}" destId="{E9B0E9CE-6D5A-4697-9126-E0E27A9FA8E9}" srcOrd="1" destOrd="0" presId="urn:microsoft.com/office/officeart/2005/8/layout/list1"/>
    <dgm:cxn modelId="{FC20DBD0-8244-4CB0-A550-8CA287A7E272}" type="presParOf" srcId="{5EB802FB-E721-41D8-B216-B70CD9E971DA}" destId="{A5896B2E-9F1E-41F3-92EE-522F930F98A4}" srcOrd="5" destOrd="0" presId="urn:microsoft.com/office/officeart/2005/8/layout/list1"/>
    <dgm:cxn modelId="{15ACA773-C552-4A37-A84B-458C0D808C40}" type="presParOf" srcId="{5EB802FB-E721-41D8-B216-B70CD9E971DA}" destId="{222BA7EC-4B6D-4994-A75D-D97455821698}" srcOrd="6" destOrd="0" presId="urn:microsoft.com/office/officeart/2005/8/layout/list1"/>
    <dgm:cxn modelId="{9C27EAA8-CFE9-4CAC-AD75-6B4398937546}" type="presParOf" srcId="{5EB802FB-E721-41D8-B216-B70CD9E971DA}" destId="{A763F0CD-1B1E-41FA-B2F2-66784B6B3902}" srcOrd="7" destOrd="0" presId="urn:microsoft.com/office/officeart/2005/8/layout/list1"/>
    <dgm:cxn modelId="{C1F0DCD9-5E8F-4DBB-BB08-5B53458ED1B0}" type="presParOf" srcId="{5EB802FB-E721-41D8-B216-B70CD9E971DA}" destId="{46814BFC-3840-413E-9839-C1EC7F15848E}" srcOrd="8" destOrd="0" presId="urn:microsoft.com/office/officeart/2005/8/layout/list1"/>
    <dgm:cxn modelId="{2A798AE0-94C7-4F7C-8CB0-D1BEF455C08E}" type="presParOf" srcId="{46814BFC-3840-413E-9839-C1EC7F15848E}" destId="{99EA5AA9-3C0F-42F6-8BF7-04FB8B85BDF3}" srcOrd="0" destOrd="0" presId="urn:microsoft.com/office/officeart/2005/8/layout/list1"/>
    <dgm:cxn modelId="{E83BBCBD-62FC-4669-B037-C5FDF0E27E24}" type="presParOf" srcId="{46814BFC-3840-413E-9839-C1EC7F15848E}" destId="{3C542AE5-69D7-4190-87F0-2EEE0F7DA9C7}" srcOrd="1" destOrd="0" presId="urn:microsoft.com/office/officeart/2005/8/layout/list1"/>
    <dgm:cxn modelId="{A930D0E3-4390-497C-8D4C-F9594A64CBBD}" type="presParOf" srcId="{5EB802FB-E721-41D8-B216-B70CD9E971DA}" destId="{C8DBB6BC-2CB1-40C5-9A18-737D1E46F8BE}" srcOrd="9" destOrd="0" presId="urn:microsoft.com/office/officeart/2005/8/layout/list1"/>
    <dgm:cxn modelId="{3BDECAB2-C7BD-4590-A9EB-4AE5578CCE6F}" type="presParOf" srcId="{5EB802FB-E721-41D8-B216-B70CD9E971DA}" destId="{092C0CCE-C771-4BFF-AA40-27845FC061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1E478-AE4A-4F66-A0A6-37BE6282D6DB}">
      <dsp:nvSpPr>
        <dsp:cNvPr id="0" name=""/>
        <dsp:cNvSpPr/>
      </dsp:nvSpPr>
      <dsp:spPr>
        <a:xfrm>
          <a:off x="0" y="4744437"/>
          <a:ext cx="16869664" cy="2135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Entre estas atribuciones se encuentra la regulación sobre el control sanitario de productos, servicios y de su importación y de los establecimientos dedicados al proceso de los productos</a:t>
          </a:r>
          <a:r>
            <a:rPr lang="es-MX" sz="4400" kern="1200" dirty="0" smtClean="0"/>
            <a:t>.</a:t>
          </a:r>
          <a:endParaRPr lang="es-MX" sz="4400" kern="1200" dirty="0"/>
        </a:p>
      </dsp:txBody>
      <dsp:txXfrm>
        <a:off x="0" y="4744437"/>
        <a:ext cx="16869664" cy="2135326"/>
      </dsp:txXfrm>
    </dsp:sp>
    <dsp:sp modelId="{11EF40B8-26FC-4890-B783-1CBF9F140F5F}">
      <dsp:nvSpPr>
        <dsp:cNvPr id="0" name=""/>
        <dsp:cNvSpPr/>
      </dsp:nvSpPr>
      <dsp:spPr>
        <a:xfrm rot="10800000">
          <a:off x="0" y="0"/>
          <a:ext cx="16869664" cy="484404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La Secretaría de Salud a través de la COFEPRIS ejerce atribuciones de regulación, control y fomento sanitario.</a:t>
          </a:r>
          <a:endParaRPr lang="es-MX" sz="4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0" y="0"/>
        <a:ext cx="16869664" cy="3147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F222-C642-4EFC-953D-C12F76295182}">
      <dsp:nvSpPr>
        <dsp:cNvPr id="0" name=""/>
        <dsp:cNvSpPr/>
      </dsp:nvSpPr>
      <dsp:spPr>
        <a:xfrm>
          <a:off x="29" y="1236216"/>
          <a:ext cx="17412506" cy="658880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006B9-BDB0-43A4-9994-CB86F3495D42}">
      <dsp:nvSpPr>
        <dsp:cNvPr id="0" name=""/>
        <dsp:cNvSpPr/>
      </dsp:nvSpPr>
      <dsp:spPr>
        <a:xfrm>
          <a:off x="0" y="7089931"/>
          <a:ext cx="17412506" cy="3748107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tx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Proponer mejoras y acciones de fomento, así como recomendaciones a la industria, el comercio y a proveedores de los servicios, dependencias de gobierno, organizaciones de investigación y protección de los consumidores, vinculadas con la prevención y protección de riesgos sanitarios</a:t>
          </a:r>
          <a:r>
            <a:rPr lang="es-MX" sz="47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es-MX" sz="4700" kern="1200" dirty="0">
            <a:solidFill>
              <a:schemeClr val="tx1"/>
            </a:solidFill>
          </a:endParaRPr>
        </a:p>
      </dsp:txBody>
      <dsp:txXfrm>
        <a:off x="0" y="7089931"/>
        <a:ext cx="12262328" cy="3748107"/>
      </dsp:txXfrm>
    </dsp:sp>
    <dsp:sp modelId="{F6DA2F67-0500-4D49-96EB-FFB20E7AC9CF}">
      <dsp:nvSpPr>
        <dsp:cNvPr id="0" name=""/>
        <dsp:cNvSpPr/>
      </dsp:nvSpPr>
      <dsp:spPr>
        <a:xfrm>
          <a:off x="13648488" y="7545572"/>
          <a:ext cx="3089280" cy="30892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AD7AD-BD1D-481B-BD7C-5B695E1107C0}">
      <dsp:nvSpPr>
        <dsp:cNvPr id="0" name=""/>
        <dsp:cNvSpPr/>
      </dsp:nvSpPr>
      <dsp:spPr>
        <a:xfrm>
          <a:off x="15440" y="1973546"/>
          <a:ext cx="21549485" cy="5387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b="0" kern="1200" dirty="0" smtClean="0">
              <a:latin typeface="Arial Narrow" panose="020B0606020202030204" pitchFamily="34" charset="0"/>
            </a:rPr>
            <a:t>Las visitas de fomento sanitario no tienen carácter regulatorio, sin embargo, permiten promover las mejores prácticas sanitarias mediante diversas acciones como entrega y/o aplicación de guías de buenas prácticas, materiales de difusión y retroalimentación de las dudas que se pueden presentar como dueño o responsable de un establecimiento.</a:t>
          </a:r>
          <a:endParaRPr lang="es-MX" sz="4400" b="0" kern="1200" dirty="0">
            <a:latin typeface="Arial Narrow" panose="020B0606020202030204" pitchFamily="34" charset="0"/>
          </a:endParaRPr>
        </a:p>
      </dsp:txBody>
      <dsp:txXfrm>
        <a:off x="173231" y="2131337"/>
        <a:ext cx="21233903" cy="507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5881D-37A6-4A6C-A041-B7887211E529}">
      <dsp:nvSpPr>
        <dsp:cNvPr id="0" name=""/>
        <dsp:cNvSpPr/>
      </dsp:nvSpPr>
      <dsp:spPr>
        <a:xfrm>
          <a:off x="0" y="0"/>
          <a:ext cx="17926372" cy="8885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just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400" kern="1200" dirty="0" smtClean="0">
            <a:latin typeface="Arial Narrow" panose="020B0606020202030204" pitchFamily="34" charset="0"/>
          </a:endParaRP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Solicitar la identificación del personal que lo visita</a:t>
          </a: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Deberá mostrar su credencial vigente, expedida por la autoridad sanitaria competente.</a:t>
          </a: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40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Establecer la causa.</a:t>
          </a: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La persona que lo visita debe precisar el objeto y alcance de la misma, aclarando que es una visita de fomento sanitario que no tiene carácter jurídico, por lo que </a:t>
          </a:r>
          <a:r>
            <a:rPr lang="es-MX" sz="4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NO</a:t>
          </a: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necesita llevar una orden de </a:t>
          </a:r>
          <a:r>
            <a:rPr lang="es-MX" sz="4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verificación</a:t>
          </a:r>
          <a:r>
            <a:rPr lang="es-MX" sz="3600" b="1" kern="1200" dirty="0" smtClean="0"/>
            <a:t>.</a:t>
          </a:r>
          <a:endParaRPr lang="es-MX" sz="3600" b="1" kern="1200" dirty="0" smtClean="0"/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0" kern="1200" dirty="0" smtClean="0"/>
            <a:t>.</a:t>
          </a:r>
          <a:endParaRPr lang="es-MX" sz="3600" b="0" kern="1200" dirty="0"/>
        </a:p>
      </dsp:txBody>
      <dsp:txXfrm>
        <a:off x="4473797" y="0"/>
        <a:ext cx="13452574" cy="8885232"/>
      </dsp:txXfrm>
    </dsp:sp>
    <dsp:sp modelId="{C3B7146A-F6AC-400F-BDD5-D4EAF093B45A}">
      <dsp:nvSpPr>
        <dsp:cNvPr id="0" name=""/>
        <dsp:cNvSpPr/>
      </dsp:nvSpPr>
      <dsp:spPr>
        <a:xfrm>
          <a:off x="210153" y="1328377"/>
          <a:ext cx="4092232" cy="6812058"/>
        </a:xfrm>
        <a:prstGeom prst="round2DiagRect">
          <a:avLst/>
        </a:prstGeom>
        <a:blipFill dpi="0" rotWithShape="1">
          <a:blip xmlns:r="http://schemas.openxmlformats.org/officeDocument/2006/relationships" r:embed="rId1"/>
          <a:srcRect/>
          <a:stretch>
            <a:fillRect r="-10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5881D-37A6-4A6C-A041-B7887211E529}">
      <dsp:nvSpPr>
        <dsp:cNvPr id="0" name=""/>
        <dsp:cNvSpPr/>
      </dsp:nvSpPr>
      <dsp:spPr>
        <a:xfrm>
          <a:off x="0" y="0"/>
          <a:ext cx="17926372" cy="7942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 smtClean="0"/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En caso de la aplicación de una </a:t>
          </a: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Guía de Buenas Prácticas, ésta será </a:t>
          </a: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realizada </a:t>
          </a: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en conjunto con el personal autorizado del establecimiento, dando una breve explicación de las partes que la integran, mostrando el sustento legal de cada reactivo o pregunta.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Además se </a:t>
          </a:r>
          <a:r>
            <a:rPr lang="es-MX" sz="48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hacen observaciones con apego a la normatividad vigente aplicable y en apego a las actas de verificación existentes en la materia.</a:t>
          </a:r>
          <a:endParaRPr lang="es-MX" sz="48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379485" y="0"/>
        <a:ext cx="13546886" cy="7942115"/>
      </dsp:txXfrm>
    </dsp:sp>
    <dsp:sp modelId="{C3B7146A-F6AC-400F-BDD5-D4EAF093B45A}">
      <dsp:nvSpPr>
        <dsp:cNvPr id="0" name=""/>
        <dsp:cNvSpPr/>
      </dsp:nvSpPr>
      <dsp:spPr>
        <a:xfrm>
          <a:off x="90673" y="12"/>
          <a:ext cx="4092232" cy="7949866"/>
        </a:xfrm>
        <a:prstGeom prst="round2Diag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1000" r="-9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E1C70-9915-4F8A-8F01-81CEDFB5DCF3}">
      <dsp:nvSpPr>
        <dsp:cNvPr id="0" name=""/>
        <dsp:cNvSpPr/>
      </dsp:nvSpPr>
      <dsp:spPr>
        <a:xfrm>
          <a:off x="0" y="1414493"/>
          <a:ext cx="17818274" cy="1612800"/>
        </a:xfrm>
        <a:prstGeom prst="rect">
          <a:avLst/>
        </a:prstGeom>
        <a:solidFill>
          <a:srgbClr val="00B0F0">
            <a:alpha val="22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AEE05-8609-44DF-B536-1B23C76BEBF4}">
      <dsp:nvSpPr>
        <dsp:cNvPr id="0" name=""/>
        <dsp:cNvSpPr/>
      </dsp:nvSpPr>
      <dsp:spPr>
        <a:xfrm>
          <a:off x="552470" y="469853"/>
          <a:ext cx="17265544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442" tIns="0" rIns="471442" bIns="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latin typeface="Arial Narrow" panose="020B0606020202030204" pitchFamily="34" charset="0"/>
            </a:rPr>
            <a:t>Señala las condiciones sanitarias que deben prevalecer en los procedimientos que se realicen, utilizando un enfoque sistemático y preventivo.</a:t>
          </a:r>
          <a:endParaRPr lang="es-MX" sz="4400" kern="1200" dirty="0">
            <a:latin typeface="Arial Narrow" panose="020B0606020202030204" pitchFamily="34" charset="0"/>
          </a:endParaRPr>
        </a:p>
      </dsp:txBody>
      <dsp:txXfrm>
        <a:off x="644697" y="562080"/>
        <a:ext cx="17081090" cy="1704826"/>
      </dsp:txXfrm>
    </dsp:sp>
    <dsp:sp modelId="{222BA7EC-4B6D-4994-A75D-D97455821698}">
      <dsp:nvSpPr>
        <dsp:cNvPr id="0" name=""/>
        <dsp:cNvSpPr/>
      </dsp:nvSpPr>
      <dsp:spPr>
        <a:xfrm>
          <a:off x="0" y="4317533"/>
          <a:ext cx="17818274" cy="1612800"/>
        </a:xfrm>
        <a:prstGeom prst="rect">
          <a:avLst/>
        </a:prstGeom>
        <a:solidFill>
          <a:srgbClr val="00B0F0">
            <a:alpha val="22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0E9CE-6D5A-4697-9126-E0E27A9FA8E9}">
      <dsp:nvSpPr>
        <dsp:cNvPr id="0" name=""/>
        <dsp:cNvSpPr/>
      </dsp:nvSpPr>
      <dsp:spPr>
        <a:xfrm>
          <a:off x="552470" y="3372893"/>
          <a:ext cx="17265544" cy="188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442" tIns="0" rIns="471442" bIns="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latin typeface="Arial Narrow" panose="020B0606020202030204" pitchFamily="34" charset="0"/>
            </a:rPr>
            <a:t>Permite identificar, evaluar y controlar los peligros asociados a la producción, proceso, manipulación, almacenamiento, transporte y distribución de los </a:t>
          </a:r>
          <a:r>
            <a:rPr lang="es-MX" sz="4400" kern="1200" dirty="0" smtClean="0">
              <a:latin typeface="Arial Narrow" panose="020B0606020202030204" pitchFamily="34" charset="0"/>
            </a:rPr>
            <a:t>productos elaborados. </a:t>
          </a:r>
          <a:endParaRPr lang="es-MX" sz="4400" kern="1200" dirty="0">
            <a:latin typeface="Arial Narrow" panose="020B0606020202030204" pitchFamily="34" charset="0"/>
          </a:endParaRPr>
        </a:p>
      </dsp:txBody>
      <dsp:txXfrm>
        <a:off x="644697" y="3465120"/>
        <a:ext cx="17081090" cy="1704826"/>
      </dsp:txXfrm>
    </dsp:sp>
    <dsp:sp modelId="{092C0CCE-C771-4BFF-AA40-27845FC0619C}">
      <dsp:nvSpPr>
        <dsp:cNvPr id="0" name=""/>
        <dsp:cNvSpPr/>
      </dsp:nvSpPr>
      <dsp:spPr>
        <a:xfrm>
          <a:off x="0" y="8208704"/>
          <a:ext cx="17818274" cy="1612800"/>
        </a:xfrm>
        <a:prstGeom prst="rect">
          <a:avLst/>
        </a:prstGeom>
        <a:solidFill>
          <a:srgbClr val="00B0F0">
            <a:alpha val="22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2AE5-69D7-4190-87F0-2EEE0F7DA9C7}">
      <dsp:nvSpPr>
        <dsp:cNvPr id="0" name=""/>
        <dsp:cNvSpPr/>
      </dsp:nvSpPr>
      <dsp:spPr>
        <a:xfrm>
          <a:off x="552470" y="6275933"/>
          <a:ext cx="17265544" cy="2877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442" tIns="0" rIns="471442" bIns="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latin typeface="Arial Narrow" panose="020B0606020202030204" pitchFamily="34" charset="0"/>
            </a:rPr>
            <a:t>Las condiciones expuestas en este instrumento son de observancia obligatoria para los establecimientos de servicios de alimentos o bebidas, donde se elaboran estos productos para su consumo inmediato, comida para llevar o entregar a domicilio. </a:t>
          </a:r>
        </a:p>
      </dsp:txBody>
      <dsp:txXfrm>
        <a:off x="692934" y="6416397"/>
        <a:ext cx="16984616" cy="259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D222BEB-31C5-4F57-AF05-BF340D91AD52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B19DE00-7A3A-4DA9-B53C-1CEFC041F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155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6748F1B-9F9C-4D5E-8BB9-2FB566F226E0}" type="datetimeFigureOut">
              <a:rPr lang="es-MX" smtClean="0"/>
              <a:t>25/05/2018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67A5E88-92D7-41E4-9C47-D1F17C107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09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0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1243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6859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2482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78091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3714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89340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44945" algn="l" defTabSz="91124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9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93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5E88-92D7-41E4-9C47-D1F17C1070B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44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609640" y="-27835"/>
            <a:ext cx="21946266" cy="13773290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15" y="-27835"/>
            <a:ext cx="21946266" cy="13773290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034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83873" y="-25779"/>
            <a:ext cx="14072583" cy="13780462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25767" y="-25779"/>
            <a:ext cx="14072583" cy="13780462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28928" y="9079878"/>
            <a:ext cx="9415813" cy="3152362"/>
          </a:xfrm>
          <a:prstGeom prst="rect">
            <a:avLst/>
          </a:prstGeom>
        </p:spPr>
        <p:txBody>
          <a:bodyPr lIns="243111" tIns="243111" rIns="243111" bIns="243111" anchor="b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74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83881" y="-25771"/>
            <a:ext cx="14072583" cy="13780462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25759" y="-25771"/>
            <a:ext cx="14072583" cy="13780462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28928" y="9079886"/>
            <a:ext cx="9415813" cy="3152362"/>
          </a:xfrm>
          <a:prstGeom prst="rect">
            <a:avLst/>
          </a:prstGeom>
        </p:spPr>
        <p:txBody>
          <a:bodyPr lIns="242972" tIns="242972" rIns="242972" bIns="242972" anchor="b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58051" y="-25771"/>
            <a:ext cx="8205201" cy="13780462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51588" y="-25771"/>
            <a:ext cx="8205201" cy="13780462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26026" y="10979634"/>
            <a:ext cx="4293077" cy="1295347"/>
          </a:xfrm>
          <a:prstGeom prst="rect">
            <a:avLst/>
          </a:prstGeom>
        </p:spPr>
        <p:txBody>
          <a:bodyPr lIns="242972" tIns="242972" rIns="242972" bIns="242972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7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09640" y="-27835"/>
            <a:ext cx="21946266" cy="13773290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5" y="-27835"/>
            <a:ext cx="21946266" cy="13773290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42856" y="5024851"/>
            <a:ext cx="12804831" cy="1092126"/>
          </a:xfrm>
          <a:prstGeom prst="rect">
            <a:avLst/>
          </a:prstGeom>
        </p:spPr>
        <p:txBody>
          <a:bodyPr lIns="242972" tIns="242972" rIns="242972" bIns="24297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42813" y="6647251"/>
            <a:ext cx="7125264" cy="6489551"/>
          </a:xfrm>
          <a:prstGeom prst="rect">
            <a:avLst/>
          </a:prstGeom>
        </p:spPr>
        <p:txBody>
          <a:bodyPr lIns="242972" tIns="242972" rIns="242972" bIns="24297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9797550" y="6647251"/>
            <a:ext cx="7125264" cy="6489551"/>
          </a:xfrm>
          <a:prstGeom prst="rect">
            <a:avLst/>
          </a:prstGeom>
        </p:spPr>
        <p:txBody>
          <a:bodyPr lIns="242972" tIns="242972" rIns="242972" bIns="24297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1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609640" y="-27835"/>
            <a:ext cx="21946266" cy="13773290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15" y="-27835"/>
            <a:ext cx="21946266" cy="13773290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242814" y="10735393"/>
            <a:ext cx="20923760" cy="1385758"/>
          </a:xfrm>
          <a:prstGeom prst="rect">
            <a:avLst/>
          </a:prstGeom>
        </p:spPr>
        <p:txBody>
          <a:bodyPr lIns="242972" tIns="242972" rIns="242972" bIns="242972" anchor="b" anchorCtr="0"/>
          <a:lstStyle>
            <a:lvl1pPr lvl="0">
              <a:spcBef>
                <a:spcPts val="960"/>
              </a:spcBef>
              <a:buSzPct val="100000"/>
              <a:buNone/>
              <a:defRPr sz="32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21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3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9000"/>
            <a:lum/>
          </a:blip>
          <a:srcRect/>
          <a:stretch>
            <a:fillRect r="-3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19283" y="5024875"/>
            <a:ext cx="13828098" cy="1265744"/>
          </a:xfrm>
          <a:prstGeom prst="rect">
            <a:avLst/>
          </a:prstGeom>
          <a:noFill/>
          <a:ln>
            <a:noFill/>
          </a:ln>
        </p:spPr>
        <p:txBody>
          <a:bodyPr lIns="243026" tIns="243026" rIns="243026" bIns="243026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19283" y="6655571"/>
            <a:ext cx="13828098" cy="6015896"/>
          </a:xfrm>
          <a:prstGeom prst="rect">
            <a:avLst/>
          </a:prstGeom>
          <a:noFill/>
          <a:ln>
            <a:noFill/>
          </a:ln>
        </p:spPr>
        <p:txBody>
          <a:bodyPr lIns="243026" tIns="243026" rIns="243026" bIns="243026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47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70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9000"/>
            <a:lum/>
          </a:blip>
          <a:srcRect/>
          <a:stretch>
            <a:fillRect r="-3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19283" y="5024883"/>
            <a:ext cx="13828098" cy="1265744"/>
          </a:xfrm>
          <a:prstGeom prst="rect">
            <a:avLst/>
          </a:prstGeom>
          <a:noFill/>
          <a:ln>
            <a:noFill/>
          </a:ln>
        </p:spPr>
        <p:txBody>
          <a:bodyPr lIns="242972" tIns="242972" rIns="242972" bIns="242972" anchor="b" anchorCtr="0"/>
          <a:lstStyle>
            <a:lvl1pPr lv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19283" y="6655571"/>
            <a:ext cx="13828098" cy="6015896"/>
          </a:xfrm>
          <a:prstGeom prst="rect">
            <a:avLst/>
          </a:prstGeom>
          <a:noFill/>
          <a:ln>
            <a:noFill/>
          </a:ln>
        </p:spPr>
        <p:txBody>
          <a:bodyPr lIns="242972" tIns="242972" rIns="242972" bIns="242972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457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3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www.gob.mx/cms/uploads/attachment/file/158493/Gu_a_de_buenas_pr_cticas_de_higiene_en_establecimientos_de_servicios_de_alimentos_y_bebida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mailto:aiportillo@cofepris.gob.mx" TargetMode="External"/><Relationship Id="rId4" Type="http://schemas.openxmlformats.org/officeDocument/2006/relationships/hyperlink" Target="mailto:csanchez@cofepris.gob.m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70806" y="9192610"/>
            <a:ext cx="10753895" cy="3298884"/>
          </a:xfrm>
          <a:prstGeom prst="rect">
            <a:avLst/>
          </a:prstGeom>
        </p:spPr>
        <p:txBody>
          <a:bodyPr lIns="242972" tIns="242972" rIns="242972" bIns="242972" anchor="b" anchorCtr="0">
            <a:noAutofit/>
          </a:bodyPr>
          <a:lstStyle/>
          <a:p>
            <a:pPr>
              <a:spcAft>
                <a:spcPts val="2400"/>
              </a:spcAft>
            </a:pPr>
            <a:r>
              <a:rPr lang="es-MX" sz="8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VISITAS DE </a:t>
            </a:r>
            <a:r>
              <a:rPr lang="es-MX" sz="8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FOMENTO SANITARIO</a:t>
            </a:r>
            <a:endParaRPr lang="es-MX" sz="88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4" descr="C:\Users\jcperez\Desktop\Nuevo modelo PPT\Materiales\Logotipos institucionales\Logo SALUD PNG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95" y="493533"/>
            <a:ext cx="4228470" cy="13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jcperez\Desktop\Nuevo modelo PPT\Materiales\Logotipos institucionales\Logo COFEPRIS PNG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7754" y="443209"/>
            <a:ext cx="3635749" cy="14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r="-3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78"/>
          <p:cNvSpPr txBox="1">
            <a:spLocks/>
          </p:cNvSpPr>
          <p:nvPr/>
        </p:nvSpPr>
        <p:spPr>
          <a:xfrm>
            <a:off x="466205" y="807385"/>
            <a:ext cx="18357821" cy="1614294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ESTRUCTURA DEL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 INSTRUMENTO </a:t>
            </a:r>
            <a:endParaRPr lang="es-MX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8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19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17612605"/>
              </p:ext>
            </p:extLst>
          </p:nvPr>
        </p:nvGraphicFramePr>
        <p:xfrm>
          <a:off x="690443" y="2837794"/>
          <a:ext cx="17818274" cy="1029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33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t="-17000" r="-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19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781514" y="2821911"/>
            <a:ext cx="1804251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dirty="0">
                <a:latin typeface="Arial Narrow" panose="020B0606020202030204" pitchFamily="34" charset="0"/>
              </a:rPr>
              <a:t>Contiene los siguientes apartados: </a:t>
            </a:r>
            <a:endParaRPr lang="es-MX" sz="4400" dirty="0" smtClean="0">
              <a:latin typeface="Arial Narrow" panose="020B0606020202030204" pitchFamily="34" charset="0"/>
            </a:endParaRPr>
          </a:p>
          <a:p>
            <a:pPr algn="just"/>
            <a:endParaRPr lang="es-MX" sz="4400" dirty="0">
              <a:latin typeface="Arial Narrow" panose="020B0606020202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Instalaciones </a:t>
            </a:r>
            <a:r>
              <a:rPr lang="es-MX" sz="4400" dirty="0">
                <a:latin typeface="Arial Narrow" panose="020B0606020202030204" pitchFamily="34" charset="0"/>
              </a:rPr>
              <a:t>y </a:t>
            </a:r>
            <a:r>
              <a:rPr lang="es-MX" sz="4400" dirty="0" smtClean="0">
                <a:latin typeface="Arial Narrow" panose="020B0606020202030204" pitchFamily="34" charset="0"/>
              </a:rPr>
              <a:t>áreas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Equipo </a:t>
            </a:r>
            <a:r>
              <a:rPr lang="es-MX" sz="4400" dirty="0">
                <a:latin typeface="Arial Narrow" panose="020B0606020202030204" pitchFamily="34" charset="0"/>
              </a:rPr>
              <a:t>y </a:t>
            </a:r>
            <a:r>
              <a:rPr lang="es-MX" sz="4400" dirty="0" smtClean="0">
                <a:latin typeface="Arial Narrow" panose="020B0606020202030204" pitchFamily="34" charset="0"/>
              </a:rPr>
              <a:t>utensilios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Servicios</a:t>
            </a:r>
            <a:endParaRPr lang="es-MX" sz="4400" dirty="0">
              <a:latin typeface="Arial Narrow" panose="020B0606020202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 Almacenamiento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Control </a:t>
            </a:r>
            <a:r>
              <a:rPr lang="es-MX" sz="4400" dirty="0">
                <a:latin typeface="Arial Narrow" panose="020B0606020202030204" pitchFamily="34" charset="0"/>
              </a:rPr>
              <a:t>de </a:t>
            </a:r>
            <a:r>
              <a:rPr lang="es-MX" sz="4400" dirty="0" smtClean="0">
                <a:latin typeface="Arial Narrow" panose="020B0606020202030204" pitchFamily="34" charset="0"/>
              </a:rPr>
              <a:t>operaciones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Materias primas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Envases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Higiene </a:t>
            </a:r>
            <a:r>
              <a:rPr lang="es-MX" sz="4400" dirty="0">
                <a:latin typeface="Arial Narrow" panose="020B0606020202030204" pitchFamily="34" charset="0"/>
              </a:rPr>
              <a:t>de </a:t>
            </a:r>
            <a:r>
              <a:rPr lang="es-MX" sz="4400" dirty="0" smtClean="0">
                <a:latin typeface="Arial Narrow" panose="020B0606020202030204" pitchFamily="34" charset="0"/>
              </a:rPr>
              <a:t>personal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MX" sz="4400" dirty="0" smtClean="0">
                <a:latin typeface="Arial Narrow" panose="020B0606020202030204" pitchFamily="34" charset="0"/>
              </a:rPr>
              <a:t>Transporte </a:t>
            </a:r>
            <a:r>
              <a:rPr lang="es-MX" sz="4400" dirty="0">
                <a:latin typeface="Arial Narrow" panose="020B0606020202030204" pitchFamily="34" charset="0"/>
              </a:rPr>
              <a:t>y </a:t>
            </a:r>
            <a:r>
              <a:rPr lang="es-MX" sz="4400" dirty="0" smtClean="0">
                <a:latin typeface="Arial Narrow" panose="020B0606020202030204" pitchFamily="34" charset="0"/>
              </a:rPr>
              <a:t>Capacitación</a:t>
            </a:r>
            <a:endParaRPr lang="es-MX" sz="4400" dirty="0">
              <a:latin typeface="Arial Narrow" panose="020B0606020202030204" pitchFamily="34" charset="0"/>
            </a:endParaRPr>
          </a:p>
        </p:txBody>
      </p:sp>
      <p:sp>
        <p:nvSpPr>
          <p:cNvPr id="11" name="Shape 78"/>
          <p:cNvSpPr txBox="1">
            <a:spLocks/>
          </p:cNvSpPr>
          <p:nvPr/>
        </p:nvSpPr>
        <p:spPr>
          <a:xfrm>
            <a:off x="466205" y="807385"/>
            <a:ext cx="18357821" cy="1614294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APARTADOS DEL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 INSTRUMENTO </a:t>
            </a:r>
            <a:endParaRPr lang="es-MX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5" t="40194" r="47495" b="25216"/>
          <a:stretch/>
        </p:blipFill>
        <p:spPr bwMode="auto">
          <a:xfrm>
            <a:off x="7739609" y="3616788"/>
            <a:ext cx="10769106" cy="77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054918" y="11305841"/>
            <a:ext cx="1219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hlinkClick r:id="rId7"/>
              </a:rPr>
              <a:t>https://</a:t>
            </a:r>
            <a:r>
              <a:rPr lang="es-MX" dirty="0" smtClean="0">
                <a:hlinkClick r:id="rId7"/>
              </a:rPr>
              <a:t>www.gob.mx/cms/uploads/attachment/file/158493/Gu_a_de_buenas_pr_cticas_de_higiene_en_establecimientos_de_servicios_de_alimentos_y_bebidas.pdf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828800" y="11148666"/>
            <a:ext cx="3468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 Narrow" panose="020B0606020202030204" pitchFamily="34" charset="0"/>
              </a:rPr>
              <a:t>Dirección electrónica para su descarga</a:t>
            </a:r>
            <a:endParaRPr lang="es-MX" sz="4400" dirty="0">
              <a:latin typeface="Arial Narrow" panose="020B0606020202030204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864772" y="11729845"/>
            <a:ext cx="1418897" cy="77663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00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r="-16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19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46497" r="32862" b="7543"/>
          <a:stretch/>
        </p:blipFill>
        <p:spPr bwMode="auto">
          <a:xfrm>
            <a:off x="775397" y="3616524"/>
            <a:ext cx="18048629" cy="860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78"/>
          <p:cNvSpPr txBox="1">
            <a:spLocks/>
          </p:cNvSpPr>
          <p:nvPr/>
        </p:nvSpPr>
        <p:spPr>
          <a:xfrm>
            <a:off x="466205" y="807385"/>
            <a:ext cx="18357821" cy="1614294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APARTADOS DEL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 INSTRUMENTO </a:t>
            </a:r>
            <a:endParaRPr lang="es-MX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0657490"/>
            <a:ext cx="6968358" cy="306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2873" tIns="121437" rIns="242873" bIns="121437" rtlCol="0" anchor="ctr"/>
          <a:lstStyle/>
          <a:p>
            <a:pPr algn="ctr" defTabSz="2428808" fontAlgn="base">
              <a:spcBef>
                <a:spcPct val="0"/>
              </a:spcBef>
              <a:spcAft>
                <a:spcPts val="1600"/>
              </a:spcAft>
              <a:defRPr/>
            </a:pPr>
            <a:endParaRPr lang="es-MX" sz="3600" kern="0" dirty="0" smtClean="0">
              <a:solidFill>
                <a:schemeClr val="tx1"/>
              </a:solidFill>
              <a:latin typeface="Arial Narrow" panose="020B0606020202030204" pitchFamily="34" charset="0"/>
              <a:sym typeface="Arial"/>
            </a:endParaRPr>
          </a:p>
          <a:p>
            <a:pPr algn="ctr" defTabSz="2428808" fontAlgn="base">
              <a:spcBef>
                <a:spcPct val="0"/>
              </a:spcBef>
              <a:spcAft>
                <a:spcPts val="1600"/>
              </a:spcAft>
              <a:defRPr/>
            </a:pPr>
            <a:r>
              <a:rPr lang="es-MX" sz="3600" kern="0" dirty="0">
                <a:solidFill>
                  <a:schemeClr val="tx1"/>
                </a:solidFill>
                <a:latin typeface="Arial Narrow" panose="020B0606020202030204" pitchFamily="34" charset="0"/>
                <a:sym typeface="Arial"/>
              </a:rPr>
              <a:t> </a:t>
            </a:r>
            <a:r>
              <a:rPr lang="es-MX" sz="3600" kern="0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  <a:hlinkClick r:id="rId4"/>
              </a:rPr>
              <a:t>csanchez@cofepris.gob.mx</a:t>
            </a:r>
            <a:endParaRPr lang="es-MX" sz="3600" kern="0" dirty="0" smtClean="0">
              <a:solidFill>
                <a:schemeClr val="tx1"/>
              </a:solidFill>
              <a:latin typeface="Arial Narrow" panose="020B0606020202030204" pitchFamily="34" charset="0"/>
              <a:sym typeface="Arial"/>
            </a:endParaRPr>
          </a:p>
          <a:p>
            <a:pPr algn="ctr" defTabSz="2428808" fontAlgn="base">
              <a:spcBef>
                <a:spcPct val="0"/>
              </a:spcBef>
              <a:spcAft>
                <a:spcPts val="1600"/>
              </a:spcAft>
              <a:defRPr/>
            </a:pPr>
            <a:r>
              <a:rPr lang="es-MX" sz="3600" kern="0" dirty="0" smtClean="0">
                <a:solidFill>
                  <a:schemeClr val="tx1"/>
                </a:solidFill>
                <a:latin typeface="Arial Narrow" panose="020B0606020202030204" pitchFamily="34" charset="0"/>
                <a:sym typeface="Arial"/>
                <a:hlinkClick r:id="rId5"/>
              </a:rPr>
              <a:t>aiportillo@cofepris.gob.mx</a:t>
            </a:r>
            <a:endParaRPr lang="es-MX" sz="3600" kern="0" dirty="0" smtClean="0">
              <a:solidFill>
                <a:schemeClr val="tx1"/>
              </a:solidFill>
              <a:latin typeface="Arial Narrow" panose="020B0606020202030204" pitchFamily="34" charset="0"/>
              <a:sym typeface="Arial"/>
            </a:endParaRPr>
          </a:p>
          <a:p>
            <a:pPr algn="ctr" defTabSz="2428808" fontAlgn="base">
              <a:spcBef>
                <a:spcPct val="0"/>
              </a:spcBef>
              <a:spcAft>
                <a:spcPts val="1600"/>
              </a:spcAft>
              <a:defRPr/>
            </a:pPr>
            <a:endParaRPr lang="es-MX" sz="2400" kern="0" dirty="0">
              <a:solidFill>
                <a:schemeClr val="tx1"/>
              </a:solidFill>
              <a:latin typeface="Arial Narrow" panose="020B0606020202030204" pitchFamily="34" charset="0"/>
              <a:sym typeface="Arial"/>
            </a:endParaRPr>
          </a:p>
        </p:txBody>
      </p:sp>
      <p:pic>
        <p:nvPicPr>
          <p:cNvPr id="1028" name="Picture 4" descr="C:\Users\jcperez\Desktop\Nuevo modelo PPT\Materiales\Logotipos institucionales\Logo SALUD PNG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8176"/>
            <a:ext cx="5956775" cy="19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cperez\Desktop\Nuevo modelo PPT\Materiales\Logotipos institucionales\Logo COFEPRIS PNG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87089" y="365336"/>
            <a:ext cx="4979986" cy="19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2448908" y="8094170"/>
            <a:ext cx="1219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8000" b="1" kern="0" dirty="0">
                <a:solidFill>
                  <a:srgbClr val="F3700D"/>
                </a:solidFill>
                <a:latin typeface="Arial Narrow" panose="020B0606020202030204" pitchFamily="34" charset="0"/>
              </a:rPr>
              <a:t>GRACIAS</a:t>
            </a:r>
            <a:endParaRPr lang="es-MX" sz="4800" b="1" kern="0" dirty="0">
              <a:solidFill>
                <a:srgbClr val="F3700D"/>
              </a:solidFill>
              <a:latin typeface="Arial Narrow" panose="020B0606020202030204" pitchFamily="34" charset="0"/>
            </a:endParaRPr>
          </a:p>
          <a:p>
            <a:pPr algn="ctr" defTabSz="2428808" fontAlgn="base">
              <a:spcBef>
                <a:spcPct val="0"/>
              </a:spcBef>
              <a:spcAft>
                <a:spcPts val="1600"/>
              </a:spcAft>
              <a:defRPr/>
            </a:pPr>
            <a:r>
              <a:rPr lang="es-MX" sz="3200" kern="0" dirty="0">
                <a:latin typeface="Arial Narrow" panose="020B0606020202030204" pitchFamily="34" charset="0"/>
                <a:sym typeface="Arial"/>
              </a:rPr>
              <a:t>COMISIÓN DE FOMENTO SANITARIO</a:t>
            </a:r>
          </a:p>
        </p:txBody>
      </p:sp>
    </p:spTree>
    <p:extLst>
      <p:ext uri="{BB962C8B-B14F-4D97-AF65-F5344CB8AC3E}">
        <p14:creationId xmlns:p14="http://schemas.microsoft.com/office/powerpoint/2010/main" val="2289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5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8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78"/>
          <p:cNvSpPr txBox="1">
            <a:spLocks/>
          </p:cNvSpPr>
          <p:nvPr/>
        </p:nvSpPr>
        <p:spPr>
          <a:xfrm>
            <a:off x="1865538" y="1418022"/>
            <a:ext cx="14751317" cy="1092126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ATRIBUCIONES DE 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LA COFEPRIS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918497048"/>
              </p:ext>
            </p:extLst>
          </p:nvPr>
        </p:nvGraphicFramePr>
        <p:xfrm>
          <a:off x="1865538" y="4326414"/>
          <a:ext cx="16869664" cy="687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4" descr="C:\Users\jcperez\Desktop\Nuevo modelo PPT\Materiales\Logotipos institucionales\Logo SALUD PNG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4041" y="2920596"/>
            <a:ext cx="4228470" cy="13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jcperez\Desktop\Nuevo modelo PPT\Materiales\Logotipos institucionales\Logo COFEPRIS PNG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4041" y="7514048"/>
            <a:ext cx="3635749" cy="14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5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8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78"/>
          <p:cNvSpPr txBox="1">
            <a:spLocks/>
          </p:cNvSpPr>
          <p:nvPr/>
        </p:nvSpPr>
        <p:spPr>
          <a:xfrm>
            <a:off x="1108793" y="1459260"/>
            <a:ext cx="14751317" cy="1092126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ATRIBUCIONES DE LA COMISIÓN </a:t>
            </a:r>
          </a:p>
          <a:p>
            <a:pPr defTabSz="912875"/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DE FOMENTO SANITARIO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459421" y="5502048"/>
            <a:ext cx="15670924" cy="5612524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endParaRPr lang="es-MX" sz="4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algn="just"/>
            <a:endParaRPr lang="es-MX" sz="48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lvl="1" algn="just"/>
            <a:r>
              <a:rPr lang="es-MX" sz="4400" dirty="0" smtClean="0">
                <a:solidFill>
                  <a:schemeClr val="tx1"/>
                </a:solidFill>
                <a:latin typeface="Arial Narrow" pitchFamily="34" charset="0"/>
              </a:rPr>
              <a:t>Conjunto </a:t>
            </a:r>
            <a:r>
              <a:rPr lang="es-MX" sz="4400" dirty="0">
                <a:solidFill>
                  <a:schemeClr val="tx1"/>
                </a:solidFill>
                <a:latin typeface="Arial Narrow" pitchFamily="34" charset="0"/>
              </a:rPr>
              <a:t>de acciones tendientes a promover la mejora continua de las condiciones sanitarias de la población mediante esquemas de comunicación, capacitación,  coordinación y concertación con los sectores público, privado y social; que promueven otras medidas no regulatorias y apoyan las </a:t>
            </a:r>
            <a:r>
              <a:rPr lang="es-MX" sz="4400" dirty="0" smtClean="0">
                <a:solidFill>
                  <a:schemeClr val="tx1"/>
                </a:solidFill>
                <a:latin typeface="Arial Narrow" pitchFamily="34" charset="0"/>
              </a:rPr>
              <a:t>regulatorias.</a:t>
            </a:r>
            <a:r>
              <a:rPr lang="es-MX" sz="4400" dirty="0" smtClean="0">
                <a:latin typeface="Arial Narrow" pitchFamily="34" charset="0"/>
              </a:rPr>
              <a:t>.</a:t>
            </a:r>
            <a:endParaRPr lang="es-MX" sz="4400" dirty="0">
              <a:latin typeface="Arial Narrow" pitchFamily="34" charset="0"/>
            </a:endParaRPr>
          </a:p>
          <a:p>
            <a:pPr algn="ctr"/>
            <a:endParaRPr lang="es-MX" sz="7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288221" y="4966019"/>
            <a:ext cx="12139448" cy="138736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Concepto de fomento sanitario</a:t>
            </a:r>
          </a:p>
        </p:txBody>
      </p:sp>
    </p:spTree>
    <p:extLst>
      <p:ext uri="{BB962C8B-B14F-4D97-AF65-F5344CB8AC3E}">
        <p14:creationId xmlns:p14="http://schemas.microsoft.com/office/powerpoint/2010/main" val="12213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5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8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78"/>
          <p:cNvSpPr txBox="1">
            <a:spLocks/>
          </p:cNvSpPr>
          <p:nvPr/>
        </p:nvSpPr>
        <p:spPr>
          <a:xfrm>
            <a:off x="1108793" y="1459260"/>
            <a:ext cx="14751317" cy="1092126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ATRIBUCIONES DE LA COMISIÓN </a:t>
            </a:r>
          </a:p>
          <a:p>
            <a:pPr defTabSz="912875"/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DE FOMENTO SANITARIO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229655368"/>
              </p:ext>
            </p:extLst>
          </p:nvPr>
        </p:nvGraphicFramePr>
        <p:xfrm>
          <a:off x="1455636" y="2077217"/>
          <a:ext cx="17431454" cy="1083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13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l="-13000" t="-25000" r="-19000" b="-1000"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jcperez\Desktop\Nuevo modelo PPT\Materiales\Logotipos institucionales\Logo SALUD PNG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95" y="493534"/>
            <a:ext cx="4228470" cy="13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jcperez\Desktop\Nuevo modelo PPT\Materiales\Logotipos institucionales\Logo COFEPRIS PNG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7757" y="443210"/>
            <a:ext cx="3635749" cy="14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8"/>
          <p:cNvSpPr txBox="1">
            <a:spLocks/>
          </p:cNvSpPr>
          <p:nvPr/>
        </p:nvSpPr>
        <p:spPr>
          <a:xfrm>
            <a:off x="1518698" y="2135889"/>
            <a:ext cx="10046769" cy="1092126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OBJETIVO DE 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LAS VISITAS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35979922"/>
              </p:ext>
            </p:extLst>
          </p:nvPr>
        </p:nvGraphicFramePr>
        <p:xfrm>
          <a:off x="838198" y="3498667"/>
          <a:ext cx="21580367" cy="933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615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5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8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78"/>
          <p:cNvSpPr txBox="1">
            <a:spLocks/>
          </p:cNvSpPr>
          <p:nvPr/>
        </p:nvSpPr>
        <p:spPr>
          <a:xfrm>
            <a:off x="942925" y="600642"/>
            <a:ext cx="19326727" cy="1799658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QUÉ HACER EN CASO DE  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UNA VISITA DE FOMENTO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06873296"/>
              </p:ext>
            </p:extLst>
          </p:nvPr>
        </p:nvGraphicFramePr>
        <p:xfrm>
          <a:off x="732775" y="3117514"/>
          <a:ext cx="17926372" cy="888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65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5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8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78"/>
          <p:cNvSpPr txBox="1">
            <a:spLocks/>
          </p:cNvSpPr>
          <p:nvPr/>
        </p:nvSpPr>
        <p:spPr>
          <a:xfrm>
            <a:off x="942925" y="600642"/>
            <a:ext cx="19326727" cy="1799658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CÓMO FUNCIONA 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UNA VISITA DE FOMENTO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99870239"/>
              </p:ext>
            </p:extLst>
          </p:nvPr>
        </p:nvGraphicFramePr>
        <p:xfrm>
          <a:off x="942925" y="3495886"/>
          <a:ext cx="17926372" cy="794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73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78"/>
          <p:cNvSpPr txBox="1">
            <a:spLocks/>
          </p:cNvSpPr>
          <p:nvPr/>
        </p:nvSpPr>
        <p:spPr>
          <a:xfrm>
            <a:off x="931503" y="852890"/>
            <a:ext cx="19326727" cy="1799658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EJEMPLO DE INSTRUMENTOS </a:t>
            </a:r>
          </a:p>
          <a:p>
            <a:pPr defTabSz="912875"/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DE FOMENTO SANITARIO</a:t>
            </a:r>
            <a:endParaRPr lang="en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10758" y="3468414"/>
            <a:ext cx="15450207" cy="72521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 de </a:t>
            </a:r>
            <a:r>
              <a:rPr lang="es-MX" sz="3600" smtClean="0">
                <a:solidFill>
                  <a:schemeClr val="tx1"/>
                </a:solidFill>
                <a:latin typeface="Arial Narrow" panose="020B0606020202030204" pitchFamily="34" charset="0"/>
              </a:rPr>
              <a:t>Buenas </a:t>
            </a:r>
            <a:r>
              <a:rPr lang="es-MX" sz="360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es-MX" sz="3600" smtClean="0">
                <a:solidFill>
                  <a:schemeClr val="tx1"/>
                </a:solidFill>
                <a:latin typeface="Arial Narrow" panose="020B0606020202030204" pitchFamily="34" charset="0"/>
              </a:rPr>
              <a:t>rácticas 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sanitarias en Farmacias y Consultorios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42288" y="4445875"/>
            <a:ext cx="15450206" cy="122971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de Manejo y Asistencia en la </a:t>
            </a:r>
            <a:r>
              <a:rPr lang="es-MX" sz="3600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ispensación de Medicamentos e Insumos para la Salud en 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Farmacias </a:t>
            </a:r>
            <a:endParaRPr lang="es-MX" sz="3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10758" y="6085489"/>
            <a:ext cx="15450207" cy="756745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de Buenas Prácticas para Establecimientos 100%  Libres de </a:t>
            </a:r>
            <a:r>
              <a:rPr lang="es-MX" sz="3600" dirty="0">
                <a:solidFill>
                  <a:schemeClr val="tx1"/>
                </a:solidFill>
                <a:latin typeface="Arial Narrow" panose="020B0606020202030204" pitchFamily="34" charset="0"/>
              </a:rPr>
              <a:t>H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umo de Tabaco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10757" y="7267904"/>
            <a:ext cx="15450207" cy="77251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de Buenas </a:t>
            </a:r>
            <a:r>
              <a:rPr lang="es-MX" sz="3600" dirty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rácticas para Establecimientos de Atención </a:t>
            </a:r>
            <a:r>
              <a:rPr lang="es-MX" sz="3600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édica </a:t>
            </a:r>
            <a:r>
              <a:rPr lang="es-MX" sz="3600" dirty="0">
                <a:solidFill>
                  <a:schemeClr val="tx1"/>
                </a:solidFill>
                <a:latin typeface="Arial Narrow" panose="020B0606020202030204" pitchFamily="34" charset="0"/>
              </a:rPr>
              <a:t>H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ospitalaria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342288" y="8434552"/>
            <a:ext cx="15450207" cy="662151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para las Buenas </a:t>
            </a:r>
            <a:r>
              <a:rPr lang="es-MX" sz="3600" dirty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rácticas en Unidades de Hemodiálisis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310754" y="9333187"/>
            <a:ext cx="15450209" cy="1166648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de </a:t>
            </a:r>
            <a:r>
              <a:rPr lang="es-MX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es-MX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uenas </a:t>
            </a:r>
            <a:r>
              <a:rPr lang="es-MX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es-MX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rácticas de Higiene en Establecimientos de Servicio de Alimentos y Bebidas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342288" y="10815144"/>
            <a:ext cx="15418677" cy="1261241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Guía para Almacenes de Depósito y Distribución de Medicamentos y demás Insumos para la Salud </a:t>
            </a:r>
          </a:p>
        </p:txBody>
      </p:sp>
      <p:grpSp>
        <p:nvGrpSpPr>
          <p:cNvPr id="18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19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r="21037"/>
          <a:stretch/>
        </p:blipFill>
        <p:spPr bwMode="auto">
          <a:xfrm>
            <a:off x="56302" y="5927833"/>
            <a:ext cx="3202646" cy="398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r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cperez\Desktop\Nuevo modelo PPT\Materiales\Logotipos institucionales\Logo SALUD PNG blanc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084" y="329328"/>
            <a:ext cx="4604823" cy="16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cperez\Desktop\Nuevo modelo PPT\Materiales\Logotipos institucionales\Logo COFEPRIS PNG blanc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8230" y="2551386"/>
            <a:ext cx="3648643" cy="1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78"/>
          <p:cNvSpPr txBox="1">
            <a:spLocks/>
          </p:cNvSpPr>
          <p:nvPr/>
        </p:nvSpPr>
        <p:spPr>
          <a:xfrm>
            <a:off x="466207" y="1651556"/>
            <a:ext cx="9024636" cy="9132058"/>
          </a:xfrm>
          <a:prstGeom prst="rect">
            <a:avLst/>
          </a:prstGeom>
          <a:noFill/>
          <a:ln>
            <a:noFill/>
          </a:ln>
        </p:spPr>
        <p:txBody>
          <a:bodyPr lIns="242929" tIns="242929" rIns="242929" bIns="24292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912875"/>
            <a:r>
              <a:rPr lang="es-MX" sz="6400" kern="0" dirty="0" smtClean="0">
                <a:latin typeface="Arial Narrow" panose="020B0606020202030204" pitchFamily="34" charset="0"/>
              </a:rPr>
              <a:t>GUÍA DE BUENAS PRÁCTICAS DE HIGIE</a:t>
            </a:r>
            <a:r>
              <a:rPr lang="es-MX" sz="6400" kern="0" dirty="0">
                <a:latin typeface="Arial Narrow" panose="020B0606020202030204" pitchFamily="34" charset="0"/>
              </a:rPr>
              <a:t>NE EN ESTABLECIMIENTOS </a:t>
            </a:r>
            <a:r>
              <a:rPr lang="es-MX" sz="6400" kern="0" dirty="0" smtClean="0">
                <a:solidFill>
                  <a:srgbClr val="3A81BA">
                    <a:lumMod val="75000"/>
                  </a:srgbClr>
                </a:solidFill>
                <a:latin typeface="Arial Narrow" panose="020B0606020202030204" pitchFamily="34" charset="0"/>
              </a:rPr>
              <a:t>DE SERVICIO DE ALIMENTOS Y BEBIDAS</a:t>
            </a:r>
            <a:endParaRPr lang="es-MX" sz="6400" kern="0" dirty="0">
              <a:solidFill>
                <a:srgbClr val="3A81BA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8" name="Shape 722"/>
          <p:cNvGrpSpPr/>
          <p:nvPr/>
        </p:nvGrpSpPr>
        <p:grpSpPr>
          <a:xfrm>
            <a:off x="22837775" y="11935426"/>
            <a:ext cx="760924" cy="776634"/>
            <a:chOff x="3955900" y="2984500"/>
            <a:chExt cx="414000" cy="422525"/>
          </a:xfrm>
        </p:grpSpPr>
        <p:sp>
          <p:nvSpPr>
            <p:cNvPr id="19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430621"/>
              <a:endParaRPr sz="3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18750" r="47980" b="20044"/>
          <a:stretch/>
        </p:blipFill>
        <p:spPr bwMode="auto">
          <a:xfrm>
            <a:off x="9017878" y="832607"/>
            <a:ext cx="9202394" cy="1187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effectLst>
          <a:glow rad="63500">
            <a:schemeClr val="accent2">
              <a:satMod val="175000"/>
              <a:alpha val="40000"/>
            </a:schemeClr>
          </a:glow>
        </a:effectLst>
      </a:spPr>
      <a:bodyPr rtlCol="0" anchor="ctr"/>
      <a:lstStyle>
        <a:defPPr algn="ctr">
          <a:defRPr sz="7200" dirty="0" smtClean="0">
            <a:solidFill>
              <a:srgbClr val="FFFFFF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620</Words>
  <Application>Microsoft Office PowerPoint</Application>
  <PresentationFormat>Personalizado</PresentationFormat>
  <Paragraphs>61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1_Cadwal template</vt:lpstr>
      <vt:lpstr>2_Cadwal template</vt:lpstr>
      <vt:lpstr>VISITAS DE FOMENTO SANITARIO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SEGURO POPULAR</dc:title>
  <dc:creator>CASS</dc:creator>
  <cp:lastModifiedBy>Alicia Irais Portillo Cancino</cp:lastModifiedBy>
  <cp:revision>803</cp:revision>
  <cp:lastPrinted>2017-07-28T15:54:06Z</cp:lastPrinted>
  <dcterms:created xsi:type="dcterms:W3CDTF">2016-09-27T16:57:09Z</dcterms:created>
  <dcterms:modified xsi:type="dcterms:W3CDTF">2018-05-25T15:31:13Z</dcterms:modified>
</cp:coreProperties>
</file>