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0"/>
  </p:notesMasterIdLst>
  <p:handoutMasterIdLst>
    <p:handoutMasterId r:id="rId41"/>
  </p:handoutMasterIdLst>
  <p:sldIdLst>
    <p:sldId id="263" r:id="rId5"/>
    <p:sldId id="369" r:id="rId6"/>
    <p:sldId id="374" r:id="rId7"/>
    <p:sldId id="375" r:id="rId8"/>
    <p:sldId id="370" r:id="rId9"/>
    <p:sldId id="371" r:id="rId10"/>
    <p:sldId id="372" r:id="rId11"/>
    <p:sldId id="358" r:id="rId12"/>
    <p:sldId id="356" r:id="rId13"/>
    <p:sldId id="360" r:id="rId14"/>
    <p:sldId id="359" r:id="rId15"/>
    <p:sldId id="379" r:id="rId16"/>
    <p:sldId id="377" r:id="rId17"/>
    <p:sldId id="361" r:id="rId18"/>
    <p:sldId id="376" r:id="rId19"/>
    <p:sldId id="335" r:id="rId20"/>
    <p:sldId id="310" r:id="rId21"/>
    <p:sldId id="337" r:id="rId22"/>
    <p:sldId id="341" r:id="rId23"/>
    <p:sldId id="342" r:id="rId24"/>
    <p:sldId id="378" r:id="rId25"/>
    <p:sldId id="338" r:id="rId26"/>
    <p:sldId id="362" r:id="rId27"/>
    <p:sldId id="343" r:id="rId28"/>
    <p:sldId id="364" r:id="rId29"/>
    <p:sldId id="344" r:id="rId30"/>
    <p:sldId id="346" r:id="rId31"/>
    <p:sldId id="347" r:id="rId32"/>
    <p:sldId id="340" r:id="rId33"/>
    <p:sldId id="365" r:id="rId34"/>
    <p:sldId id="351" r:id="rId35"/>
    <p:sldId id="366" r:id="rId36"/>
    <p:sldId id="367" r:id="rId37"/>
    <p:sldId id="373" r:id="rId38"/>
    <p:sldId id="309" r:id="rId39"/>
  </p:sldIdLst>
  <p:sldSz cx="9144000" cy="6858000" type="screen4x3"/>
  <p:notesSz cx="6858000" cy="90773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marnat" initials="S" lastIdx="4" clrIdx="0"/>
  <p:cmAuthor id="1" name="-" initials="-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6625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C4317-9D51-47F5-8682-78528C0A5CF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ABC56C0-9904-4591-A379-B61957D7E076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Generales</a:t>
          </a:r>
          <a:endParaRPr lang="es-MX" dirty="0"/>
        </a:p>
      </dgm:t>
    </dgm:pt>
    <dgm:pt modelId="{BB7758C6-5EB8-4092-BF5B-3834BB1D8A71}" type="parTrans" cxnId="{0E2DC249-091C-4595-BA2D-E8F6E024E873}">
      <dgm:prSet/>
      <dgm:spPr/>
      <dgm:t>
        <a:bodyPr/>
        <a:lstStyle/>
        <a:p>
          <a:endParaRPr lang="es-MX"/>
        </a:p>
      </dgm:t>
    </dgm:pt>
    <dgm:pt modelId="{945921F4-F17C-438C-81F9-F4396C47064A}" type="sibTrans" cxnId="{0E2DC249-091C-4595-BA2D-E8F6E024E873}">
      <dgm:prSet/>
      <dgm:spPr/>
      <dgm:t>
        <a:bodyPr/>
        <a:lstStyle/>
        <a:p>
          <a:endParaRPr lang="es-MX"/>
        </a:p>
      </dgm:t>
    </dgm:pt>
    <dgm:pt modelId="{4A2DE4B4-2731-47CB-8209-54E45387B61B}">
      <dgm:prSet phldrT="[Texto]" custT="1"/>
      <dgm:spPr/>
      <dgm:t>
        <a:bodyPr/>
        <a:lstStyle/>
        <a:p>
          <a:r>
            <a:rPr lang="es-MX" sz="1200" dirty="0" smtClean="0"/>
            <a:t>Acta vigente, SIIPRIS módulo vigilancia</a:t>
          </a:r>
          <a:endParaRPr lang="es-MX" sz="1200" dirty="0"/>
        </a:p>
      </dgm:t>
    </dgm:pt>
    <dgm:pt modelId="{105E6B89-8C2F-45A4-97C5-7E64EDB370D2}" type="parTrans" cxnId="{BE11A5A4-07D7-485D-A115-275D998C5102}">
      <dgm:prSet/>
      <dgm:spPr/>
      <dgm:t>
        <a:bodyPr/>
        <a:lstStyle/>
        <a:p>
          <a:endParaRPr lang="es-MX"/>
        </a:p>
      </dgm:t>
    </dgm:pt>
    <dgm:pt modelId="{9E8505AF-5C42-4F76-906B-9E4AA2531696}" type="sibTrans" cxnId="{BE11A5A4-07D7-485D-A115-275D998C5102}">
      <dgm:prSet/>
      <dgm:spPr/>
      <dgm:t>
        <a:bodyPr/>
        <a:lstStyle/>
        <a:p>
          <a:endParaRPr lang="es-MX"/>
        </a:p>
      </dgm:t>
    </dgm:pt>
    <dgm:pt modelId="{2217FAB4-83CB-4D45-9D89-089C125F48DA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 smtClean="0"/>
            <a:t>Calificación</a:t>
          </a:r>
          <a:endParaRPr lang="es-MX" dirty="0"/>
        </a:p>
      </dgm:t>
    </dgm:pt>
    <dgm:pt modelId="{4135B137-F291-4418-A3B6-64E322EBB599}" type="parTrans" cxnId="{E1C8EDCD-8100-4CB2-A8DE-6F3AA2D74F20}">
      <dgm:prSet/>
      <dgm:spPr/>
      <dgm:t>
        <a:bodyPr/>
        <a:lstStyle/>
        <a:p>
          <a:endParaRPr lang="es-MX"/>
        </a:p>
      </dgm:t>
    </dgm:pt>
    <dgm:pt modelId="{7206076B-BAC0-4873-9D2C-1BB56E905F52}" type="sibTrans" cxnId="{E1C8EDCD-8100-4CB2-A8DE-6F3AA2D74F20}">
      <dgm:prSet/>
      <dgm:spPr/>
      <dgm:t>
        <a:bodyPr/>
        <a:lstStyle/>
        <a:p>
          <a:endParaRPr lang="es-MX"/>
        </a:p>
      </dgm:t>
    </dgm:pt>
    <dgm:pt modelId="{E6ACF525-62A0-4718-B825-5668269F7ADF}">
      <dgm:prSet phldrT="[Texto]" custT="1"/>
      <dgm:spPr/>
      <dgm:t>
        <a:bodyPr/>
        <a:lstStyle/>
        <a:p>
          <a:r>
            <a:rPr lang="es-MX" sz="1400" dirty="0" smtClean="0"/>
            <a:t>No cumple (0)</a:t>
          </a:r>
          <a:endParaRPr lang="es-MX" sz="1400" dirty="0"/>
        </a:p>
      </dgm:t>
    </dgm:pt>
    <dgm:pt modelId="{A2C1FB82-AEDE-4D99-9C63-A50C498957E4}" type="parTrans" cxnId="{ABD7D52F-1CDC-48D9-A888-E06FCA7113A1}">
      <dgm:prSet/>
      <dgm:spPr/>
      <dgm:t>
        <a:bodyPr/>
        <a:lstStyle/>
        <a:p>
          <a:endParaRPr lang="es-MX"/>
        </a:p>
      </dgm:t>
    </dgm:pt>
    <dgm:pt modelId="{A761675E-DD7D-4664-9417-E0899A316122}" type="sibTrans" cxnId="{ABD7D52F-1CDC-48D9-A888-E06FCA7113A1}">
      <dgm:prSet/>
      <dgm:spPr/>
      <dgm:t>
        <a:bodyPr/>
        <a:lstStyle/>
        <a:p>
          <a:endParaRPr lang="es-MX"/>
        </a:p>
      </dgm:t>
    </dgm:pt>
    <dgm:pt modelId="{1819D73D-4159-4FC5-9E21-8CBC6BE4B02A}">
      <dgm:prSet phldrT="[Texto]" custT="1"/>
      <dgm:spPr/>
      <dgm:t>
        <a:bodyPr/>
        <a:lstStyle/>
        <a:p>
          <a:r>
            <a:rPr lang="es-MX" sz="1400" dirty="0" smtClean="0"/>
            <a:t>Cumple parcialmente (1)</a:t>
          </a:r>
          <a:endParaRPr lang="es-MX" sz="1400" dirty="0"/>
        </a:p>
      </dgm:t>
    </dgm:pt>
    <dgm:pt modelId="{86683C8F-5B72-47AA-AAA1-B16EB12D8A69}" type="parTrans" cxnId="{4307B2E1-E069-4F10-98FD-1ECC69B08E27}">
      <dgm:prSet/>
      <dgm:spPr/>
      <dgm:t>
        <a:bodyPr/>
        <a:lstStyle/>
        <a:p>
          <a:endParaRPr lang="es-MX"/>
        </a:p>
      </dgm:t>
    </dgm:pt>
    <dgm:pt modelId="{9BAC1153-EFAC-472E-A85C-7BFFC613AF06}" type="sibTrans" cxnId="{4307B2E1-E069-4F10-98FD-1ECC69B08E27}">
      <dgm:prSet/>
      <dgm:spPr/>
      <dgm:t>
        <a:bodyPr/>
        <a:lstStyle/>
        <a:p>
          <a:endParaRPr lang="es-MX"/>
        </a:p>
      </dgm:t>
    </dgm:pt>
    <dgm:pt modelId="{827BF6FA-645E-46E3-90C9-F62915ABDFAA}">
      <dgm:prSet phldrT="[Texto]"/>
      <dgm:spPr>
        <a:solidFill>
          <a:srgbClr val="0070C0"/>
        </a:solidFill>
      </dgm:spPr>
      <dgm:t>
        <a:bodyPr/>
        <a:lstStyle/>
        <a:p>
          <a:r>
            <a:rPr lang="es-MX" dirty="0" smtClean="0"/>
            <a:t>Conclusión</a:t>
          </a:r>
          <a:endParaRPr lang="es-MX" dirty="0"/>
        </a:p>
      </dgm:t>
    </dgm:pt>
    <dgm:pt modelId="{C29917F1-4FED-4048-8364-1A304C039F78}" type="parTrans" cxnId="{0B990FE2-C146-4FFE-AF60-3E80DEB7EB0F}">
      <dgm:prSet/>
      <dgm:spPr/>
      <dgm:t>
        <a:bodyPr/>
        <a:lstStyle/>
        <a:p>
          <a:endParaRPr lang="es-MX"/>
        </a:p>
      </dgm:t>
    </dgm:pt>
    <dgm:pt modelId="{E04DDC2E-5D93-4B45-AD2A-1C05D285F4E8}" type="sibTrans" cxnId="{0B990FE2-C146-4FFE-AF60-3E80DEB7EB0F}">
      <dgm:prSet/>
      <dgm:spPr/>
      <dgm:t>
        <a:bodyPr/>
        <a:lstStyle/>
        <a:p>
          <a:endParaRPr lang="es-MX"/>
        </a:p>
      </dgm:t>
    </dgm:pt>
    <dgm:pt modelId="{6F5A4905-D699-435E-9C61-E0C68599C395}">
      <dgm:prSet phldrT="[Texto]"/>
      <dgm:spPr/>
      <dgm:t>
        <a:bodyPr/>
        <a:lstStyle/>
        <a:p>
          <a:r>
            <a:rPr lang="es-MX" dirty="0" smtClean="0"/>
            <a:t>Orden y  acuse</a:t>
          </a:r>
          <a:endParaRPr lang="es-MX" dirty="0"/>
        </a:p>
      </dgm:t>
    </dgm:pt>
    <dgm:pt modelId="{A0693277-47C3-4F85-AFD9-1DC1813E8453}" type="parTrans" cxnId="{0473CA0D-B29E-44CA-B99E-BE10FEB2C728}">
      <dgm:prSet/>
      <dgm:spPr/>
      <dgm:t>
        <a:bodyPr/>
        <a:lstStyle/>
        <a:p>
          <a:endParaRPr lang="es-MX"/>
        </a:p>
      </dgm:t>
    </dgm:pt>
    <dgm:pt modelId="{158622E6-87D5-4BBC-8798-29A0E9AC39A8}" type="sibTrans" cxnId="{0473CA0D-B29E-44CA-B99E-BE10FEB2C728}">
      <dgm:prSet/>
      <dgm:spPr/>
      <dgm:t>
        <a:bodyPr/>
        <a:lstStyle/>
        <a:p>
          <a:endParaRPr lang="es-MX"/>
        </a:p>
      </dgm:t>
    </dgm:pt>
    <dgm:pt modelId="{5A6C02A7-F5E7-4902-92D7-758A4B58FB70}">
      <dgm:prSet phldrT="[Texto]"/>
      <dgm:spPr/>
      <dgm:t>
        <a:bodyPr/>
        <a:lstStyle/>
        <a:p>
          <a:r>
            <a:rPr lang="es-MX" dirty="0" smtClean="0"/>
            <a:t>Páginas numeradas y clave del acta</a:t>
          </a:r>
          <a:endParaRPr lang="es-MX" dirty="0"/>
        </a:p>
      </dgm:t>
    </dgm:pt>
    <dgm:pt modelId="{F48334B2-ABAD-4162-BF18-A8CEACE56A29}" type="parTrans" cxnId="{F11C1E2E-0525-44E7-A9FC-1617F3E26AFD}">
      <dgm:prSet/>
      <dgm:spPr/>
      <dgm:t>
        <a:bodyPr/>
        <a:lstStyle/>
        <a:p>
          <a:endParaRPr lang="es-MX"/>
        </a:p>
      </dgm:t>
    </dgm:pt>
    <dgm:pt modelId="{CFEECA56-E449-42A0-A8A5-570A8AB6AEB7}" type="sibTrans" cxnId="{F11C1E2E-0525-44E7-A9FC-1617F3E26AFD}">
      <dgm:prSet/>
      <dgm:spPr/>
      <dgm:t>
        <a:bodyPr/>
        <a:lstStyle/>
        <a:p>
          <a:endParaRPr lang="es-MX"/>
        </a:p>
      </dgm:t>
    </dgm:pt>
    <dgm:pt modelId="{106CD5EA-F02A-4631-92D6-E8C5B15AC9D4}">
      <dgm:prSet phldrT="[Texto]" custT="1"/>
      <dgm:spPr/>
      <dgm:t>
        <a:bodyPr/>
        <a:lstStyle/>
        <a:p>
          <a:r>
            <a:rPr lang="es-MX" sz="1200" dirty="0" smtClean="0"/>
            <a:t>Original y copia</a:t>
          </a:r>
          <a:endParaRPr lang="es-MX" sz="1200" dirty="0"/>
        </a:p>
      </dgm:t>
    </dgm:pt>
    <dgm:pt modelId="{4B9BA7B0-9FC7-4011-9BAC-F5A9BA3F631D}" type="parTrans" cxnId="{32106857-C21F-4C08-BEC3-896C1319199D}">
      <dgm:prSet/>
      <dgm:spPr/>
      <dgm:t>
        <a:bodyPr/>
        <a:lstStyle/>
        <a:p>
          <a:endParaRPr lang="es-MX"/>
        </a:p>
      </dgm:t>
    </dgm:pt>
    <dgm:pt modelId="{153328D3-9A10-4C6D-8379-A60FBCF8A425}" type="sibTrans" cxnId="{32106857-C21F-4C08-BEC3-896C1319199D}">
      <dgm:prSet/>
      <dgm:spPr/>
      <dgm:t>
        <a:bodyPr/>
        <a:lstStyle/>
        <a:p>
          <a:endParaRPr lang="es-MX"/>
        </a:p>
      </dgm:t>
    </dgm:pt>
    <dgm:pt modelId="{BC60D553-6948-4F60-86DC-532677527BED}">
      <dgm:prSet phldrT="[Texto]" custT="1"/>
      <dgm:spPr/>
      <dgm:t>
        <a:bodyPr/>
        <a:lstStyle/>
        <a:p>
          <a:r>
            <a:rPr lang="es-MX" sz="1200" dirty="0" smtClean="0"/>
            <a:t>Firmar todas las hojas</a:t>
          </a:r>
          <a:endParaRPr lang="es-MX" sz="1200" dirty="0"/>
        </a:p>
      </dgm:t>
    </dgm:pt>
    <dgm:pt modelId="{0B7E8D83-85DE-4522-8F8C-242523CE8BE9}" type="parTrans" cxnId="{3E9D1313-0F07-4FF7-B0DF-CEE9BE1BB96D}">
      <dgm:prSet/>
      <dgm:spPr/>
      <dgm:t>
        <a:bodyPr/>
        <a:lstStyle/>
        <a:p>
          <a:endParaRPr lang="es-MX"/>
        </a:p>
      </dgm:t>
    </dgm:pt>
    <dgm:pt modelId="{50F20409-79C4-42CF-916D-6BE6AF5C0F27}" type="sibTrans" cxnId="{3E9D1313-0F07-4FF7-B0DF-CEE9BE1BB96D}">
      <dgm:prSet/>
      <dgm:spPr/>
      <dgm:t>
        <a:bodyPr/>
        <a:lstStyle/>
        <a:p>
          <a:endParaRPr lang="es-MX"/>
        </a:p>
      </dgm:t>
    </dgm:pt>
    <dgm:pt modelId="{0C55BB30-B666-4113-B871-CD2B8ADFAA1B}">
      <dgm:prSet phldrT="[Texto]" custT="1"/>
      <dgm:spPr/>
      <dgm:t>
        <a:bodyPr/>
        <a:lstStyle/>
        <a:p>
          <a:r>
            <a:rPr lang="es-MX" sz="1200" dirty="0" smtClean="0"/>
            <a:t>Datos, fecha, hora</a:t>
          </a:r>
          <a:endParaRPr lang="es-MX" sz="1200" dirty="0"/>
        </a:p>
      </dgm:t>
    </dgm:pt>
    <dgm:pt modelId="{D7EA4505-1279-47DE-A3DA-A773EAD2D4DB}" type="parTrans" cxnId="{A745F04B-4ED0-4D0C-A502-C7CB92998FDE}">
      <dgm:prSet/>
      <dgm:spPr/>
      <dgm:t>
        <a:bodyPr/>
        <a:lstStyle/>
        <a:p>
          <a:endParaRPr lang="es-MX"/>
        </a:p>
      </dgm:t>
    </dgm:pt>
    <dgm:pt modelId="{B522FA31-0618-4120-8F5E-82B2B969B034}" type="sibTrans" cxnId="{A745F04B-4ED0-4D0C-A502-C7CB92998FDE}">
      <dgm:prSet/>
      <dgm:spPr/>
      <dgm:t>
        <a:bodyPr/>
        <a:lstStyle/>
        <a:p>
          <a:endParaRPr lang="es-MX"/>
        </a:p>
      </dgm:t>
    </dgm:pt>
    <dgm:pt modelId="{DD8FAA08-C591-493A-BDCE-B417BE00BB17}">
      <dgm:prSet phldrT="[Texto]" custT="1"/>
      <dgm:spPr/>
      <dgm:t>
        <a:bodyPr/>
        <a:lstStyle/>
        <a:p>
          <a:r>
            <a:rPr lang="es-MX" sz="1200" dirty="0" smtClean="0"/>
            <a:t>Identificación oficial</a:t>
          </a:r>
          <a:endParaRPr lang="es-MX" sz="1200" dirty="0"/>
        </a:p>
      </dgm:t>
    </dgm:pt>
    <dgm:pt modelId="{2E1730FD-6946-4E8B-B83C-F184010854BC}" type="parTrans" cxnId="{6351DF00-9B64-48D2-874B-C6874CF61FD1}">
      <dgm:prSet/>
      <dgm:spPr/>
      <dgm:t>
        <a:bodyPr/>
        <a:lstStyle/>
        <a:p>
          <a:endParaRPr lang="es-MX"/>
        </a:p>
      </dgm:t>
    </dgm:pt>
    <dgm:pt modelId="{F3DD8C6B-E47F-46C2-A487-FD52E631C7FC}" type="sibTrans" cxnId="{6351DF00-9B64-48D2-874B-C6874CF61FD1}">
      <dgm:prSet/>
      <dgm:spPr/>
      <dgm:t>
        <a:bodyPr/>
        <a:lstStyle/>
        <a:p>
          <a:endParaRPr lang="es-MX"/>
        </a:p>
      </dgm:t>
    </dgm:pt>
    <dgm:pt modelId="{13227FD3-5807-4B1B-8E86-20ECAB94FDC6}">
      <dgm:prSet phldrT="[Texto]" custT="1"/>
      <dgm:spPr/>
      <dgm:t>
        <a:bodyPr/>
        <a:lstStyle/>
        <a:p>
          <a:r>
            <a:rPr lang="es-MX" sz="1200" dirty="0" smtClean="0"/>
            <a:t>Establecimiento y   giro</a:t>
          </a:r>
          <a:endParaRPr lang="es-MX" sz="1200" dirty="0"/>
        </a:p>
      </dgm:t>
    </dgm:pt>
    <dgm:pt modelId="{26EDC71B-F732-498B-83D7-981F600C8946}" type="parTrans" cxnId="{E3093448-49F6-4280-8AF4-BFB53215639E}">
      <dgm:prSet/>
      <dgm:spPr/>
      <dgm:t>
        <a:bodyPr/>
        <a:lstStyle/>
        <a:p>
          <a:endParaRPr lang="es-MX"/>
        </a:p>
      </dgm:t>
    </dgm:pt>
    <dgm:pt modelId="{51608F79-AC45-4F61-9960-2E57EB11F760}" type="sibTrans" cxnId="{E3093448-49F6-4280-8AF4-BFB53215639E}">
      <dgm:prSet/>
      <dgm:spPr/>
      <dgm:t>
        <a:bodyPr/>
        <a:lstStyle/>
        <a:p>
          <a:endParaRPr lang="es-MX"/>
        </a:p>
      </dgm:t>
    </dgm:pt>
    <dgm:pt modelId="{776619A8-7763-4412-B624-AEBBCA55053E}">
      <dgm:prSet phldrT="[Texto]" custT="1"/>
      <dgm:spPr/>
      <dgm:t>
        <a:bodyPr/>
        <a:lstStyle/>
        <a:p>
          <a:r>
            <a:rPr lang="es-MX" sz="1200" dirty="0" smtClean="0"/>
            <a:t>Objeto y alcance</a:t>
          </a:r>
          <a:endParaRPr lang="es-MX" sz="1200" dirty="0"/>
        </a:p>
      </dgm:t>
    </dgm:pt>
    <dgm:pt modelId="{5D444F9C-9846-42D0-BEE6-F52BA37A272E}" type="parTrans" cxnId="{499AF94A-422C-4C81-9384-31529E99BD8C}">
      <dgm:prSet/>
      <dgm:spPr/>
      <dgm:t>
        <a:bodyPr/>
        <a:lstStyle/>
        <a:p>
          <a:endParaRPr lang="es-MX"/>
        </a:p>
      </dgm:t>
    </dgm:pt>
    <dgm:pt modelId="{755147C9-0A10-4A55-A633-344E26957FA2}" type="sibTrans" cxnId="{499AF94A-422C-4C81-9384-31529E99BD8C}">
      <dgm:prSet/>
      <dgm:spPr/>
      <dgm:t>
        <a:bodyPr/>
        <a:lstStyle/>
        <a:p>
          <a:endParaRPr lang="es-MX"/>
        </a:p>
      </dgm:t>
    </dgm:pt>
    <dgm:pt modelId="{E68693AD-8D25-48AD-8C26-03721012F193}">
      <dgm:prSet phldrT="[Texto]" custT="1"/>
      <dgm:spPr/>
      <dgm:t>
        <a:bodyPr/>
        <a:lstStyle/>
        <a:p>
          <a:r>
            <a:rPr lang="es-MX" sz="1200" dirty="0" smtClean="0"/>
            <a:t>Testigos</a:t>
          </a:r>
          <a:endParaRPr lang="es-MX" sz="1200" dirty="0"/>
        </a:p>
      </dgm:t>
    </dgm:pt>
    <dgm:pt modelId="{558F9B12-CE87-47E7-BEC3-B24504DBA238}" type="parTrans" cxnId="{8F7FFC6C-D9D7-4A55-BC3E-9E1100D7FD1E}">
      <dgm:prSet/>
      <dgm:spPr/>
      <dgm:t>
        <a:bodyPr/>
        <a:lstStyle/>
        <a:p>
          <a:endParaRPr lang="es-MX"/>
        </a:p>
      </dgm:t>
    </dgm:pt>
    <dgm:pt modelId="{555194FB-56D2-4F6A-ACF7-1A92B5FF005C}" type="sibTrans" cxnId="{8F7FFC6C-D9D7-4A55-BC3E-9E1100D7FD1E}">
      <dgm:prSet/>
      <dgm:spPr/>
      <dgm:t>
        <a:bodyPr/>
        <a:lstStyle/>
        <a:p>
          <a:endParaRPr lang="es-MX"/>
        </a:p>
      </dgm:t>
    </dgm:pt>
    <dgm:pt modelId="{B632967F-E83A-4775-AEA2-2AA3C67D5EB9}">
      <dgm:prSet phldrT="[Texto]" custT="1"/>
      <dgm:spPr/>
      <dgm:t>
        <a:bodyPr/>
        <a:lstStyle/>
        <a:p>
          <a:r>
            <a:rPr lang="es-MX" sz="1200" dirty="0" smtClean="0"/>
            <a:t>Muestras</a:t>
          </a:r>
          <a:endParaRPr lang="es-MX" sz="1200" dirty="0"/>
        </a:p>
      </dgm:t>
    </dgm:pt>
    <dgm:pt modelId="{7ACBBCC5-0E28-4019-B0C2-035FE62C50B5}" type="parTrans" cxnId="{5A1C249D-BC51-4D1F-A3DF-E038F42F9D28}">
      <dgm:prSet/>
      <dgm:spPr/>
      <dgm:t>
        <a:bodyPr/>
        <a:lstStyle/>
        <a:p>
          <a:endParaRPr lang="es-MX"/>
        </a:p>
      </dgm:t>
    </dgm:pt>
    <dgm:pt modelId="{B71C98E0-E328-4A79-A4FF-E09EA572D7E5}" type="sibTrans" cxnId="{5A1C249D-BC51-4D1F-A3DF-E038F42F9D28}">
      <dgm:prSet/>
      <dgm:spPr/>
      <dgm:t>
        <a:bodyPr/>
        <a:lstStyle/>
        <a:p>
          <a:endParaRPr lang="es-MX"/>
        </a:p>
      </dgm:t>
    </dgm:pt>
    <dgm:pt modelId="{B1787C34-6225-4B79-BDB1-1982234C842A}">
      <dgm:prSet phldrT="[Texto]" custT="1"/>
      <dgm:spPr/>
      <dgm:t>
        <a:bodyPr/>
        <a:lstStyle/>
        <a:p>
          <a:endParaRPr lang="es-MX" sz="1000" dirty="0"/>
        </a:p>
      </dgm:t>
    </dgm:pt>
    <dgm:pt modelId="{D1127FD3-F9BB-42B8-A130-AC3A2FF48681}" type="parTrans" cxnId="{EA66FA46-AD56-4B22-9EE6-535E87DEFF63}">
      <dgm:prSet/>
      <dgm:spPr/>
      <dgm:t>
        <a:bodyPr/>
        <a:lstStyle/>
        <a:p>
          <a:endParaRPr lang="es-MX"/>
        </a:p>
      </dgm:t>
    </dgm:pt>
    <dgm:pt modelId="{13FBD561-0D7A-4DAA-A264-8ACBB940B53C}" type="sibTrans" cxnId="{EA66FA46-AD56-4B22-9EE6-535E87DEFF63}">
      <dgm:prSet/>
      <dgm:spPr/>
      <dgm:t>
        <a:bodyPr/>
        <a:lstStyle/>
        <a:p>
          <a:endParaRPr lang="es-MX"/>
        </a:p>
      </dgm:t>
    </dgm:pt>
    <dgm:pt modelId="{23F6B245-849F-430E-B02E-EF422F974F25}">
      <dgm:prSet phldrT="[Texto]" custT="1"/>
      <dgm:spPr/>
      <dgm:t>
        <a:bodyPr/>
        <a:lstStyle/>
        <a:p>
          <a:r>
            <a:rPr lang="es-MX" sz="1400" dirty="0" smtClean="0"/>
            <a:t>Cumple totalmente (2)</a:t>
          </a:r>
          <a:endParaRPr lang="es-MX" sz="1400" dirty="0"/>
        </a:p>
      </dgm:t>
    </dgm:pt>
    <dgm:pt modelId="{5F427E1B-0F3A-4250-AC2F-696FCBD01E1C}" type="parTrans" cxnId="{E022E106-E3F9-4192-8D4F-37E908C12026}">
      <dgm:prSet/>
      <dgm:spPr/>
      <dgm:t>
        <a:bodyPr/>
        <a:lstStyle/>
        <a:p>
          <a:endParaRPr lang="es-MX"/>
        </a:p>
      </dgm:t>
    </dgm:pt>
    <dgm:pt modelId="{40D40766-7C8E-4BB8-A746-A3AFC8255F97}" type="sibTrans" cxnId="{E022E106-E3F9-4192-8D4F-37E908C12026}">
      <dgm:prSet/>
      <dgm:spPr/>
      <dgm:t>
        <a:bodyPr/>
        <a:lstStyle/>
        <a:p>
          <a:endParaRPr lang="es-MX"/>
        </a:p>
      </dgm:t>
    </dgm:pt>
    <dgm:pt modelId="{23A12E7B-0BA8-4346-932F-669FD1523FA9}">
      <dgm:prSet phldrT="[Texto]" custT="1"/>
      <dgm:spPr/>
      <dgm:t>
        <a:bodyPr/>
        <a:lstStyle/>
        <a:p>
          <a:r>
            <a:rPr lang="es-MX" sz="1400" dirty="0" smtClean="0"/>
            <a:t>No aplica (-)</a:t>
          </a:r>
          <a:endParaRPr lang="es-MX" sz="1400" dirty="0"/>
        </a:p>
      </dgm:t>
    </dgm:pt>
    <dgm:pt modelId="{63617F26-AADD-4E76-85E1-31856F6B67AC}" type="parTrans" cxnId="{E8DFBDCB-295F-4716-9740-35F2A3EEDFCA}">
      <dgm:prSet/>
      <dgm:spPr/>
      <dgm:t>
        <a:bodyPr/>
        <a:lstStyle/>
        <a:p>
          <a:endParaRPr lang="es-MX"/>
        </a:p>
      </dgm:t>
    </dgm:pt>
    <dgm:pt modelId="{AA176A41-427A-49F4-A991-209E3B2F11EC}" type="sibTrans" cxnId="{E8DFBDCB-295F-4716-9740-35F2A3EEDFCA}">
      <dgm:prSet/>
      <dgm:spPr/>
      <dgm:t>
        <a:bodyPr/>
        <a:lstStyle/>
        <a:p>
          <a:endParaRPr lang="es-MX"/>
        </a:p>
      </dgm:t>
    </dgm:pt>
    <dgm:pt modelId="{318E1AA3-5880-49D3-83B5-A87121E874A6}">
      <dgm:prSet phldrT="[Texto]"/>
      <dgm:spPr/>
      <dgm:t>
        <a:bodyPr/>
        <a:lstStyle/>
        <a:p>
          <a:r>
            <a:rPr lang="es-MX" dirty="0" smtClean="0"/>
            <a:t>Anexos, identificados, numerados  </a:t>
          </a:r>
          <a:endParaRPr lang="es-MX" dirty="0"/>
        </a:p>
      </dgm:t>
    </dgm:pt>
    <dgm:pt modelId="{3FA2E73F-6DE5-4C76-BCFE-F031FF3D397B}" type="parTrans" cxnId="{FDD61CF3-D8D7-48EE-B291-DE3363F55F97}">
      <dgm:prSet/>
      <dgm:spPr/>
      <dgm:t>
        <a:bodyPr/>
        <a:lstStyle/>
        <a:p>
          <a:endParaRPr lang="es-MX"/>
        </a:p>
      </dgm:t>
    </dgm:pt>
    <dgm:pt modelId="{BF2EE3C9-2E6E-4CCD-AC4C-0C659FF75C8B}" type="sibTrans" cxnId="{FDD61CF3-D8D7-48EE-B291-DE3363F55F97}">
      <dgm:prSet/>
      <dgm:spPr/>
      <dgm:t>
        <a:bodyPr/>
        <a:lstStyle/>
        <a:p>
          <a:endParaRPr lang="es-MX"/>
        </a:p>
      </dgm:t>
    </dgm:pt>
    <dgm:pt modelId="{A09C0C37-8738-4ECA-9930-4158A92562BD}">
      <dgm:prSet phldrT="[Texto]"/>
      <dgm:spPr/>
      <dgm:t>
        <a:bodyPr/>
        <a:lstStyle/>
        <a:p>
          <a:r>
            <a:rPr lang="es-MX" dirty="0" smtClean="0"/>
            <a:t>Etiquetas</a:t>
          </a:r>
          <a:endParaRPr lang="es-MX" dirty="0"/>
        </a:p>
      </dgm:t>
    </dgm:pt>
    <dgm:pt modelId="{5AAD120D-3AB0-44B0-AAE4-0AD3990412FD}" type="parTrans" cxnId="{634D28E3-F5BD-46A8-8D2F-842E624A0270}">
      <dgm:prSet/>
      <dgm:spPr/>
      <dgm:t>
        <a:bodyPr/>
        <a:lstStyle/>
        <a:p>
          <a:endParaRPr lang="es-MX"/>
        </a:p>
      </dgm:t>
    </dgm:pt>
    <dgm:pt modelId="{2A11B817-4FFD-400F-9F94-AB5E93E2B257}" type="sibTrans" cxnId="{634D28E3-F5BD-46A8-8D2F-842E624A0270}">
      <dgm:prSet/>
      <dgm:spPr/>
      <dgm:t>
        <a:bodyPr/>
        <a:lstStyle/>
        <a:p>
          <a:endParaRPr lang="es-MX"/>
        </a:p>
      </dgm:t>
    </dgm:pt>
    <dgm:pt modelId="{8F2056B8-4787-40ED-81D3-E36F7BD22E03}">
      <dgm:prSet phldrT="[Texto]"/>
      <dgm:spPr/>
      <dgm:t>
        <a:bodyPr/>
        <a:lstStyle/>
        <a:p>
          <a:r>
            <a:rPr lang="es-MX" dirty="0" smtClean="0"/>
            <a:t>Muestras</a:t>
          </a:r>
          <a:endParaRPr lang="es-MX" dirty="0"/>
        </a:p>
      </dgm:t>
    </dgm:pt>
    <dgm:pt modelId="{B2F08514-CAF2-48C0-A98E-5B660DFEEF1D}" type="parTrans" cxnId="{4182C444-CE76-4214-9797-4AF95E0F28D8}">
      <dgm:prSet/>
      <dgm:spPr/>
      <dgm:t>
        <a:bodyPr/>
        <a:lstStyle/>
        <a:p>
          <a:endParaRPr lang="es-MX"/>
        </a:p>
      </dgm:t>
    </dgm:pt>
    <dgm:pt modelId="{0EC5FE9D-71A8-4C2F-9D7F-0EFE68B6F4CC}" type="sibTrans" cxnId="{4182C444-CE76-4214-9797-4AF95E0F28D8}">
      <dgm:prSet/>
      <dgm:spPr/>
      <dgm:t>
        <a:bodyPr/>
        <a:lstStyle/>
        <a:p>
          <a:endParaRPr lang="es-MX"/>
        </a:p>
      </dgm:t>
    </dgm:pt>
    <dgm:pt modelId="{E94B9DA0-1C62-4B81-BAD4-F0BEB7814580}">
      <dgm:prSet phldrT="[Texto]" custT="1"/>
      <dgm:spPr/>
      <dgm:t>
        <a:bodyPr/>
        <a:lstStyle/>
        <a:p>
          <a:endParaRPr lang="es-MX" sz="1400" b="1" dirty="0"/>
        </a:p>
      </dgm:t>
    </dgm:pt>
    <dgm:pt modelId="{2568542C-8DDD-4FC0-8FA8-1A2BDB442862}" type="parTrans" cxnId="{8FD8E68E-F37C-4A93-8593-1E561AB17B09}">
      <dgm:prSet/>
      <dgm:spPr/>
      <dgm:t>
        <a:bodyPr/>
        <a:lstStyle/>
        <a:p>
          <a:endParaRPr lang="es-MX"/>
        </a:p>
      </dgm:t>
    </dgm:pt>
    <dgm:pt modelId="{3EB0C4DD-D3B3-4800-AC47-EA41B6CC80A8}" type="sibTrans" cxnId="{8FD8E68E-F37C-4A93-8593-1E561AB17B09}">
      <dgm:prSet/>
      <dgm:spPr/>
      <dgm:t>
        <a:bodyPr/>
        <a:lstStyle/>
        <a:p>
          <a:endParaRPr lang="es-MX"/>
        </a:p>
      </dgm:t>
    </dgm:pt>
    <dgm:pt modelId="{C217E815-47B2-4CCC-BB4B-C0369F32C4BC}">
      <dgm:prSet phldrT="[Texto]" custT="1"/>
      <dgm:spPr/>
      <dgm:t>
        <a:bodyPr/>
        <a:lstStyle/>
        <a:p>
          <a:r>
            <a:rPr lang="es-MX" sz="1400" dirty="0" err="1" smtClean="0"/>
            <a:t>Ó</a:t>
          </a:r>
          <a:r>
            <a:rPr lang="es-MX" sz="1400" dirty="0" smtClean="0"/>
            <a:t>       ACTA ABIERTA</a:t>
          </a:r>
          <a:endParaRPr lang="es-MX" sz="1400" dirty="0"/>
        </a:p>
      </dgm:t>
    </dgm:pt>
    <dgm:pt modelId="{B36ED6F1-44B7-4AB7-AE7B-C1C3F9FA3707}" type="parTrans" cxnId="{CF9C1DFE-3A22-494E-8A6F-99ED962CE02E}">
      <dgm:prSet/>
      <dgm:spPr/>
      <dgm:t>
        <a:bodyPr/>
        <a:lstStyle/>
        <a:p>
          <a:endParaRPr lang="es-MX"/>
        </a:p>
      </dgm:t>
    </dgm:pt>
    <dgm:pt modelId="{A36150F8-4733-4F6B-BA72-7011F593D626}" type="sibTrans" cxnId="{CF9C1DFE-3A22-494E-8A6F-99ED962CE02E}">
      <dgm:prSet/>
      <dgm:spPr/>
      <dgm:t>
        <a:bodyPr/>
        <a:lstStyle/>
        <a:p>
          <a:endParaRPr lang="es-MX"/>
        </a:p>
      </dgm:t>
    </dgm:pt>
    <dgm:pt modelId="{58877B1C-F0CA-4829-AE3A-8843215ACC51}">
      <dgm:prSet phldrT="[Texto]" custT="1"/>
      <dgm:spPr/>
      <dgm:t>
        <a:bodyPr/>
        <a:lstStyle/>
        <a:p>
          <a:endParaRPr lang="es-MX" sz="1400" dirty="0"/>
        </a:p>
      </dgm:t>
    </dgm:pt>
    <dgm:pt modelId="{961FF0D7-57C3-454C-A408-0DDA19598C23}" type="parTrans" cxnId="{CBA6FBAB-3C66-492A-A89E-61052A616A48}">
      <dgm:prSet/>
      <dgm:spPr/>
      <dgm:t>
        <a:bodyPr/>
        <a:lstStyle/>
        <a:p>
          <a:endParaRPr lang="es-MX"/>
        </a:p>
      </dgm:t>
    </dgm:pt>
    <dgm:pt modelId="{02253C94-01C3-4CA5-9851-99806EC444C8}" type="sibTrans" cxnId="{CBA6FBAB-3C66-492A-A89E-61052A616A48}">
      <dgm:prSet/>
      <dgm:spPr/>
      <dgm:t>
        <a:bodyPr/>
        <a:lstStyle/>
        <a:p>
          <a:endParaRPr lang="es-MX"/>
        </a:p>
      </dgm:t>
    </dgm:pt>
    <dgm:pt modelId="{93CA253E-0021-43BA-89C2-3476AB0C49BD}" type="pres">
      <dgm:prSet presAssocID="{CDEC4317-9D51-47F5-8682-78528C0A5CF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8C47A5-E48F-4568-B8AB-E6AAE0D62426}" type="pres">
      <dgm:prSet presAssocID="{CDEC4317-9D51-47F5-8682-78528C0A5CF4}" presName="cycle" presStyleCnt="0"/>
      <dgm:spPr/>
    </dgm:pt>
    <dgm:pt modelId="{395BF3E6-ECF0-4250-B328-797610F27A3A}" type="pres">
      <dgm:prSet presAssocID="{CDEC4317-9D51-47F5-8682-78528C0A5CF4}" presName="centerShape" presStyleCnt="0"/>
      <dgm:spPr/>
    </dgm:pt>
    <dgm:pt modelId="{604E8D2A-116B-4C65-8238-5E8D758D3C00}" type="pres">
      <dgm:prSet presAssocID="{CDEC4317-9D51-47F5-8682-78528C0A5CF4}" presName="connSite" presStyleLbl="node1" presStyleIdx="0" presStyleCnt="4"/>
      <dgm:spPr/>
    </dgm:pt>
    <dgm:pt modelId="{3D89C2C3-4A0C-4914-8E1C-3857C186B675}" type="pres">
      <dgm:prSet presAssocID="{CDEC4317-9D51-47F5-8682-78528C0A5CF4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26C2A00-2F2D-47F2-A2F6-3FE1954F3AF3}" type="pres">
      <dgm:prSet presAssocID="{BB7758C6-5EB8-4092-BF5B-3834BB1D8A71}" presName="Name25" presStyleLbl="parChTrans1D1" presStyleIdx="0" presStyleCnt="3"/>
      <dgm:spPr/>
      <dgm:t>
        <a:bodyPr/>
        <a:lstStyle/>
        <a:p>
          <a:endParaRPr lang="es-MX"/>
        </a:p>
      </dgm:t>
    </dgm:pt>
    <dgm:pt modelId="{37B5C932-8B24-4AF2-AD31-45D1856C3DBB}" type="pres">
      <dgm:prSet presAssocID="{FABC56C0-9904-4591-A379-B61957D7E076}" presName="node" presStyleCnt="0"/>
      <dgm:spPr/>
    </dgm:pt>
    <dgm:pt modelId="{44B3C477-D06D-4425-8637-D913D2A09E92}" type="pres">
      <dgm:prSet presAssocID="{FABC56C0-9904-4591-A379-B61957D7E076}" presName="parentNode" presStyleLbl="node1" presStyleIdx="1" presStyleCnt="4" custLinFactNeighborX="24264" custLinFactNeighborY="939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DB303F-80A7-47C0-8054-BCCBF41103D7}" type="pres">
      <dgm:prSet presAssocID="{FABC56C0-9904-4591-A379-B61957D7E07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074E63-B988-4525-9D3F-0F97FBF83346}" type="pres">
      <dgm:prSet presAssocID="{4135B137-F291-4418-A3B6-64E322EBB599}" presName="Name25" presStyleLbl="parChTrans1D1" presStyleIdx="1" presStyleCnt="3"/>
      <dgm:spPr/>
      <dgm:t>
        <a:bodyPr/>
        <a:lstStyle/>
        <a:p>
          <a:endParaRPr lang="es-MX"/>
        </a:p>
      </dgm:t>
    </dgm:pt>
    <dgm:pt modelId="{69CEA6CB-CCAF-453A-A06F-7C861508E659}" type="pres">
      <dgm:prSet presAssocID="{2217FAB4-83CB-4D45-9D89-089C125F48DA}" presName="node" presStyleCnt="0"/>
      <dgm:spPr/>
    </dgm:pt>
    <dgm:pt modelId="{4F2ED5C1-E955-434D-9CD9-21879FCF3CAA}" type="pres">
      <dgm:prSet presAssocID="{2217FAB4-83CB-4D45-9D89-089C125F48DA}" presName="parentNode" presStyleLbl="node1" presStyleIdx="2" presStyleCnt="4" custScaleY="131423" custLinFactNeighborY="1012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358EE6-9149-4E40-B6D3-2DC871649411}" type="pres">
      <dgm:prSet presAssocID="{2217FAB4-83CB-4D45-9D89-089C125F48D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F80A40-1939-4E29-992D-1EA25E94727D}" type="pres">
      <dgm:prSet presAssocID="{C29917F1-4FED-4048-8364-1A304C039F78}" presName="Name25" presStyleLbl="parChTrans1D1" presStyleIdx="2" presStyleCnt="3"/>
      <dgm:spPr/>
      <dgm:t>
        <a:bodyPr/>
        <a:lstStyle/>
        <a:p>
          <a:endParaRPr lang="es-MX"/>
        </a:p>
      </dgm:t>
    </dgm:pt>
    <dgm:pt modelId="{9DFB103D-DF1C-4B47-B08C-C99F04224EF0}" type="pres">
      <dgm:prSet presAssocID="{827BF6FA-645E-46E3-90C9-F62915ABDFAA}" presName="node" presStyleCnt="0"/>
      <dgm:spPr/>
    </dgm:pt>
    <dgm:pt modelId="{F9A38E04-0CA4-4BE2-AF71-C6C3C7E7EB56}" type="pres">
      <dgm:prSet presAssocID="{827BF6FA-645E-46E3-90C9-F62915ABDFAA}" presName="parentNode" presStyleLbl="node1" presStyleIdx="3" presStyleCnt="4" custLinFactNeighborX="583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04BB12-739F-4D08-AAF4-5D0C1FF6520E}" type="pres">
      <dgm:prSet presAssocID="{827BF6FA-645E-46E3-90C9-F62915ABDFA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022E106-E3F9-4192-8D4F-37E908C12026}" srcId="{2217FAB4-83CB-4D45-9D89-089C125F48DA}" destId="{23F6B245-849F-430E-B02E-EF422F974F25}" srcOrd="2" destOrd="0" parTransId="{5F427E1B-0F3A-4250-AC2F-696FCBD01E1C}" sibTransId="{40D40766-7C8E-4BB8-A746-A3AFC8255F97}"/>
    <dgm:cxn modelId="{C0D269CA-F32B-4BDC-BBC9-95D273DCAA31}" type="presOf" srcId="{23F6B245-849F-430E-B02E-EF422F974F25}" destId="{B8358EE6-9149-4E40-B6D3-2DC871649411}" srcOrd="0" destOrd="2" presId="urn:microsoft.com/office/officeart/2005/8/layout/radial2"/>
    <dgm:cxn modelId="{A745F04B-4ED0-4D0C-A502-C7CB92998FDE}" srcId="{FABC56C0-9904-4591-A379-B61957D7E076}" destId="{0C55BB30-B666-4113-B871-CD2B8ADFAA1B}" srcOrd="3" destOrd="0" parTransId="{D7EA4505-1279-47DE-A3DA-A773EAD2D4DB}" sibTransId="{B522FA31-0618-4120-8F5E-82B2B969B034}"/>
    <dgm:cxn modelId="{67CB0E42-A99B-4AC7-93AA-5467B960D1A5}" type="presOf" srcId="{DD8FAA08-C591-493A-BDCE-B417BE00BB17}" destId="{2CDB303F-80A7-47C0-8054-BCCBF41103D7}" srcOrd="0" destOrd="4" presId="urn:microsoft.com/office/officeart/2005/8/layout/radial2"/>
    <dgm:cxn modelId="{3FD5489B-7EC0-49D5-96E9-1222A54C4DCA}" type="presOf" srcId="{1819D73D-4159-4FC5-9E21-8CBC6BE4B02A}" destId="{B8358EE6-9149-4E40-B6D3-2DC871649411}" srcOrd="0" destOrd="1" presId="urn:microsoft.com/office/officeart/2005/8/layout/radial2"/>
    <dgm:cxn modelId="{A68CD1C4-7136-498C-9C47-1A5FEE4B329F}" type="presOf" srcId="{827BF6FA-645E-46E3-90C9-F62915ABDFAA}" destId="{F9A38E04-0CA4-4BE2-AF71-C6C3C7E7EB56}" srcOrd="0" destOrd="0" presId="urn:microsoft.com/office/officeart/2005/8/layout/radial2"/>
    <dgm:cxn modelId="{163A3E41-D198-47AD-9FEF-887762A737FB}" type="presOf" srcId="{C29917F1-4FED-4048-8364-1A304C039F78}" destId="{B3F80A40-1939-4E29-992D-1EA25E94727D}" srcOrd="0" destOrd="0" presId="urn:microsoft.com/office/officeart/2005/8/layout/radial2"/>
    <dgm:cxn modelId="{3083798B-CC11-4D66-A99D-D21B4F120777}" type="presOf" srcId="{23A12E7B-0BA8-4346-932F-669FD1523FA9}" destId="{B8358EE6-9149-4E40-B6D3-2DC871649411}" srcOrd="0" destOrd="3" presId="urn:microsoft.com/office/officeart/2005/8/layout/radial2"/>
    <dgm:cxn modelId="{5A1C249D-BC51-4D1F-A3DF-E038F42F9D28}" srcId="{FABC56C0-9904-4591-A379-B61957D7E076}" destId="{B632967F-E83A-4775-AEA2-2AA3C67D5EB9}" srcOrd="8" destOrd="0" parTransId="{7ACBBCC5-0E28-4019-B0C2-035FE62C50B5}" sibTransId="{B71C98E0-E328-4A79-A4FF-E09EA572D7E5}"/>
    <dgm:cxn modelId="{F19CF650-25A1-4183-979D-CDF1AF0C7443}" type="presOf" srcId="{13227FD3-5807-4B1B-8E86-20ECAB94FDC6}" destId="{2CDB303F-80A7-47C0-8054-BCCBF41103D7}" srcOrd="0" destOrd="5" presId="urn:microsoft.com/office/officeart/2005/8/layout/radial2"/>
    <dgm:cxn modelId="{45ECC84A-451C-4446-8326-17DF67F43E67}" type="presOf" srcId="{0C55BB30-B666-4113-B871-CD2B8ADFAA1B}" destId="{2CDB303F-80A7-47C0-8054-BCCBF41103D7}" srcOrd="0" destOrd="3" presId="urn:microsoft.com/office/officeart/2005/8/layout/radial2"/>
    <dgm:cxn modelId="{CBA6FBAB-3C66-492A-A89E-61052A616A48}" srcId="{2217FAB4-83CB-4D45-9D89-089C125F48DA}" destId="{58877B1C-F0CA-4829-AE3A-8843215ACC51}" srcOrd="4" destOrd="0" parTransId="{961FF0D7-57C3-454C-A408-0DDA19598C23}" sibTransId="{02253C94-01C3-4CA5-9851-99806EC444C8}"/>
    <dgm:cxn modelId="{A80662C2-DE4A-4688-90EB-0ADFCDDB6E32}" type="presOf" srcId="{8F2056B8-4787-40ED-81D3-E36F7BD22E03}" destId="{C004BB12-739F-4D08-AAF4-5D0C1FF6520E}" srcOrd="0" destOrd="4" presId="urn:microsoft.com/office/officeart/2005/8/layout/radial2"/>
    <dgm:cxn modelId="{B70661DB-3FC8-4D1E-9C66-9CBD4011AFEF}" type="presOf" srcId="{5A6C02A7-F5E7-4902-92D7-758A4B58FB70}" destId="{C004BB12-739F-4D08-AAF4-5D0C1FF6520E}" srcOrd="0" destOrd="1" presId="urn:microsoft.com/office/officeart/2005/8/layout/radial2"/>
    <dgm:cxn modelId="{499AF94A-422C-4C81-9384-31529E99BD8C}" srcId="{FABC56C0-9904-4591-A379-B61957D7E076}" destId="{776619A8-7763-4412-B624-AEBBCA55053E}" srcOrd="6" destOrd="0" parTransId="{5D444F9C-9846-42D0-BEE6-F52BA37A272E}" sibTransId="{755147C9-0A10-4A55-A633-344E26957FA2}"/>
    <dgm:cxn modelId="{FDD61CF3-D8D7-48EE-B291-DE3363F55F97}" srcId="{827BF6FA-645E-46E3-90C9-F62915ABDFAA}" destId="{318E1AA3-5880-49D3-83B5-A87121E874A6}" srcOrd="2" destOrd="0" parTransId="{3FA2E73F-6DE5-4C76-BCFE-F031FF3D397B}" sibTransId="{BF2EE3C9-2E6E-4CCD-AC4C-0C659FF75C8B}"/>
    <dgm:cxn modelId="{B5062A32-3A49-442C-AC1A-24A1071CF6FC}" type="presOf" srcId="{E94B9DA0-1C62-4B81-BAD4-F0BEB7814580}" destId="{B8358EE6-9149-4E40-B6D3-2DC871649411}" srcOrd="0" destOrd="6" presId="urn:microsoft.com/office/officeart/2005/8/layout/radial2"/>
    <dgm:cxn modelId="{33E3CBFD-1EBE-404F-A7B3-D58D5E78FEE7}" type="presOf" srcId="{CDEC4317-9D51-47F5-8682-78528C0A5CF4}" destId="{93CA253E-0021-43BA-89C2-3476AB0C49BD}" srcOrd="0" destOrd="0" presId="urn:microsoft.com/office/officeart/2005/8/layout/radial2"/>
    <dgm:cxn modelId="{82F8FAF0-DAA0-47D5-BDC5-14B5AD878E97}" type="presOf" srcId="{106CD5EA-F02A-4631-92D6-E8C5B15AC9D4}" destId="{2CDB303F-80A7-47C0-8054-BCCBF41103D7}" srcOrd="0" destOrd="1" presId="urn:microsoft.com/office/officeart/2005/8/layout/radial2"/>
    <dgm:cxn modelId="{36491DF6-5B6B-4D28-9CB0-DA44868E6CE9}" type="presOf" srcId="{FABC56C0-9904-4591-A379-B61957D7E076}" destId="{44B3C477-D06D-4425-8637-D913D2A09E92}" srcOrd="0" destOrd="0" presId="urn:microsoft.com/office/officeart/2005/8/layout/radial2"/>
    <dgm:cxn modelId="{8FD8E68E-F37C-4A93-8593-1E561AB17B09}" srcId="{2217FAB4-83CB-4D45-9D89-089C125F48DA}" destId="{E94B9DA0-1C62-4B81-BAD4-F0BEB7814580}" srcOrd="6" destOrd="0" parTransId="{2568542C-8DDD-4FC0-8FA8-1A2BDB442862}" sibTransId="{3EB0C4DD-D3B3-4800-AC47-EA41B6CC80A8}"/>
    <dgm:cxn modelId="{B366CD50-08B5-4ABB-902F-3B8911CE988A}" type="presOf" srcId="{4A2DE4B4-2731-47CB-8209-54E45387B61B}" destId="{2CDB303F-80A7-47C0-8054-BCCBF41103D7}" srcOrd="0" destOrd="0" presId="urn:microsoft.com/office/officeart/2005/8/layout/radial2"/>
    <dgm:cxn modelId="{804FE9CD-E87A-467E-82D2-5EEA7A3F5D46}" type="presOf" srcId="{E68693AD-8D25-48AD-8C26-03721012F193}" destId="{2CDB303F-80A7-47C0-8054-BCCBF41103D7}" srcOrd="0" destOrd="7" presId="urn:microsoft.com/office/officeart/2005/8/layout/radial2"/>
    <dgm:cxn modelId="{3E9D1313-0F07-4FF7-B0DF-CEE9BE1BB96D}" srcId="{FABC56C0-9904-4591-A379-B61957D7E076}" destId="{BC60D553-6948-4F60-86DC-532677527BED}" srcOrd="2" destOrd="0" parTransId="{0B7E8D83-85DE-4522-8F8C-242523CE8BE9}" sibTransId="{50F20409-79C4-42CF-916D-6BE6AF5C0F27}"/>
    <dgm:cxn modelId="{2390D243-59C9-4613-AE1B-3CB949F8A5D7}" type="presOf" srcId="{B632967F-E83A-4775-AEA2-2AA3C67D5EB9}" destId="{2CDB303F-80A7-47C0-8054-BCCBF41103D7}" srcOrd="0" destOrd="8" presId="urn:microsoft.com/office/officeart/2005/8/layout/radial2"/>
    <dgm:cxn modelId="{8F7FFC6C-D9D7-4A55-BC3E-9E1100D7FD1E}" srcId="{FABC56C0-9904-4591-A379-B61957D7E076}" destId="{E68693AD-8D25-48AD-8C26-03721012F193}" srcOrd="7" destOrd="0" parTransId="{558F9B12-CE87-47E7-BEC3-B24504DBA238}" sibTransId="{555194FB-56D2-4F6A-ACF7-1A92B5FF005C}"/>
    <dgm:cxn modelId="{0E2DC249-091C-4595-BA2D-E8F6E024E873}" srcId="{CDEC4317-9D51-47F5-8682-78528C0A5CF4}" destId="{FABC56C0-9904-4591-A379-B61957D7E076}" srcOrd="0" destOrd="0" parTransId="{BB7758C6-5EB8-4092-BF5B-3834BB1D8A71}" sibTransId="{945921F4-F17C-438C-81F9-F4396C47064A}"/>
    <dgm:cxn modelId="{EC096455-DD10-4B08-959C-127B2E1EA9CD}" type="presOf" srcId="{BB7758C6-5EB8-4092-BF5B-3834BB1D8A71}" destId="{626C2A00-2F2D-47F2-A2F6-3FE1954F3AF3}" srcOrd="0" destOrd="0" presId="urn:microsoft.com/office/officeart/2005/8/layout/radial2"/>
    <dgm:cxn modelId="{4182C444-CE76-4214-9797-4AF95E0F28D8}" srcId="{827BF6FA-645E-46E3-90C9-F62915ABDFAA}" destId="{8F2056B8-4787-40ED-81D3-E36F7BD22E03}" srcOrd="4" destOrd="0" parTransId="{B2F08514-CAF2-48C0-A98E-5B660DFEEF1D}" sibTransId="{0EC5FE9D-71A8-4C2F-9D7F-0EFE68B6F4CC}"/>
    <dgm:cxn modelId="{AA4CC7A5-148B-4872-8E8C-EFE17A25D4AF}" type="presOf" srcId="{4135B137-F291-4418-A3B6-64E322EBB599}" destId="{D4074E63-B988-4525-9D3F-0F97FBF83346}" srcOrd="0" destOrd="0" presId="urn:microsoft.com/office/officeart/2005/8/layout/radial2"/>
    <dgm:cxn modelId="{A3F9FBD3-D707-443C-BC02-C5372DF16D48}" type="presOf" srcId="{318E1AA3-5880-49D3-83B5-A87121E874A6}" destId="{C004BB12-739F-4D08-AAF4-5D0C1FF6520E}" srcOrd="0" destOrd="2" presId="urn:microsoft.com/office/officeart/2005/8/layout/radial2"/>
    <dgm:cxn modelId="{EA66FA46-AD56-4B22-9EE6-535E87DEFF63}" srcId="{2217FAB4-83CB-4D45-9D89-089C125F48DA}" destId="{B1787C34-6225-4B79-BDB1-1982234C842A}" srcOrd="7" destOrd="0" parTransId="{D1127FD3-F9BB-42B8-A130-AC3A2FF48681}" sibTransId="{13FBD561-0D7A-4DAA-A264-8ACBB940B53C}"/>
    <dgm:cxn modelId="{892C7994-CDAA-4681-9FB2-8DE24D92E1F3}" type="presOf" srcId="{6F5A4905-D699-435E-9C61-E0C68599C395}" destId="{C004BB12-739F-4D08-AAF4-5D0C1FF6520E}" srcOrd="0" destOrd="0" presId="urn:microsoft.com/office/officeart/2005/8/layout/radial2"/>
    <dgm:cxn modelId="{6351DF00-9B64-48D2-874B-C6874CF61FD1}" srcId="{FABC56C0-9904-4591-A379-B61957D7E076}" destId="{DD8FAA08-C591-493A-BDCE-B417BE00BB17}" srcOrd="4" destOrd="0" parTransId="{2E1730FD-6946-4E8B-B83C-F184010854BC}" sibTransId="{F3DD8C6B-E47F-46C2-A487-FD52E631C7FC}"/>
    <dgm:cxn modelId="{8B95E364-D3FF-4400-8811-62E479A8C796}" type="presOf" srcId="{BC60D553-6948-4F60-86DC-532677527BED}" destId="{2CDB303F-80A7-47C0-8054-BCCBF41103D7}" srcOrd="0" destOrd="2" presId="urn:microsoft.com/office/officeart/2005/8/layout/radial2"/>
    <dgm:cxn modelId="{E1C8EDCD-8100-4CB2-A8DE-6F3AA2D74F20}" srcId="{CDEC4317-9D51-47F5-8682-78528C0A5CF4}" destId="{2217FAB4-83CB-4D45-9D89-089C125F48DA}" srcOrd="1" destOrd="0" parTransId="{4135B137-F291-4418-A3B6-64E322EBB599}" sibTransId="{7206076B-BAC0-4873-9D2C-1BB56E905F52}"/>
    <dgm:cxn modelId="{BE11A5A4-07D7-485D-A115-275D998C5102}" srcId="{FABC56C0-9904-4591-A379-B61957D7E076}" destId="{4A2DE4B4-2731-47CB-8209-54E45387B61B}" srcOrd="0" destOrd="0" parTransId="{105E6B89-8C2F-45A4-97C5-7E64EDB370D2}" sibTransId="{9E8505AF-5C42-4F76-906B-9E4AA2531696}"/>
    <dgm:cxn modelId="{CF9C1DFE-3A22-494E-8A6F-99ED962CE02E}" srcId="{2217FAB4-83CB-4D45-9D89-089C125F48DA}" destId="{C217E815-47B2-4CCC-BB4B-C0369F32C4BC}" srcOrd="5" destOrd="0" parTransId="{B36ED6F1-44B7-4AB7-AE7B-C1C3F9FA3707}" sibTransId="{A36150F8-4733-4F6B-BA72-7011F593D626}"/>
    <dgm:cxn modelId="{F43DFA42-D400-4B34-97E4-C30884BA036F}" type="presOf" srcId="{B1787C34-6225-4B79-BDB1-1982234C842A}" destId="{B8358EE6-9149-4E40-B6D3-2DC871649411}" srcOrd="0" destOrd="7" presId="urn:microsoft.com/office/officeart/2005/8/layout/radial2"/>
    <dgm:cxn modelId="{9FE002BC-961B-4DF9-82A7-7F0C67143E0D}" type="presOf" srcId="{A09C0C37-8738-4ECA-9930-4158A92562BD}" destId="{C004BB12-739F-4D08-AAF4-5D0C1FF6520E}" srcOrd="0" destOrd="3" presId="urn:microsoft.com/office/officeart/2005/8/layout/radial2"/>
    <dgm:cxn modelId="{E3093448-49F6-4280-8AF4-BFB53215639E}" srcId="{FABC56C0-9904-4591-A379-B61957D7E076}" destId="{13227FD3-5807-4B1B-8E86-20ECAB94FDC6}" srcOrd="5" destOrd="0" parTransId="{26EDC71B-F732-498B-83D7-981F600C8946}" sibTransId="{51608F79-AC45-4F61-9960-2E57EB11F760}"/>
    <dgm:cxn modelId="{4B2AB964-8558-4115-81F0-B2A2DD6F6849}" type="presOf" srcId="{2217FAB4-83CB-4D45-9D89-089C125F48DA}" destId="{4F2ED5C1-E955-434D-9CD9-21879FCF3CAA}" srcOrd="0" destOrd="0" presId="urn:microsoft.com/office/officeart/2005/8/layout/radial2"/>
    <dgm:cxn modelId="{DD0E093F-0DE9-4E3A-B456-1F14C57C31E8}" type="presOf" srcId="{776619A8-7763-4412-B624-AEBBCA55053E}" destId="{2CDB303F-80A7-47C0-8054-BCCBF41103D7}" srcOrd="0" destOrd="6" presId="urn:microsoft.com/office/officeart/2005/8/layout/radial2"/>
    <dgm:cxn modelId="{ABD7D52F-1CDC-48D9-A888-E06FCA7113A1}" srcId="{2217FAB4-83CB-4D45-9D89-089C125F48DA}" destId="{E6ACF525-62A0-4718-B825-5668269F7ADF}" srcOrd="0" destOrd="0" parTransId="{A2C1FB82-AEDE-4D99-9C63-A50C498957E4}" sibTransId="{A761675E-DD7D-4664-9417-E0899A316122}"/>
    <dgm:cxn modelId="{E8DFBDCB-295F-4716-9740-35F2A3EEDFCA}" srcId="{2217FAB4-83CB-4D45-9D89-089C125F48DA}" destId="{23A12E7B-0BA8-4346-932F-669FD1523FA9}" srcOrd="3" destOrd="0" parTransId="{63617F26-AADD-4E76-85E1-31856F6B67AC}" sibTransId="{AA176A41-427A-49F4-A991-209E3B2F11EC}"/>
    <dgm:cxn modelId="{AA7D2FBD-3CDB-4685-A130-A914AC9B6260}" type="presOf" srcId="{C217E815-47B2-4CCC-BB4B-C0369F32C4BC}" destId="{B8358EE6-9149-4E40-B6D3-2DC871649411}" srcOrd="0" destOrd="5" presId="urn:microsoft.com/office/officeart/2005/8/layout/radial2"/>
    <dgm:cxn modelId="{0B990FE2-C146-4FFE-AF60-3E80DEB7EB0F}" srcId="{CDEC4317-9D51-47F5-8682-78528C0A5CF4}" destId="{827BF6FA-645E-46E3-90C9-F62915ABDFAA}" srcOrd="2" destOrd="0" parTransId="{C29917F1-4FED-4048-8364-1A304C039F78}" sibTransId="{E04DDC2E-5D93-4B45-AD2A-1C05D285F4E8}"/>
    <dgm:cxn modelId="{F11C1E2E-0525-44E7-A9FC-1617F3E26AFD}" srcId="{827BF6FA-645E-46E3-90C9-F62915ABDFAA}" destId="{5A6C02A7-F5E7-4902-92D7-758A4B58FB70}" srcOrd="1" destOrd="0" parTransId="{F48334B2-ABAD-4162-BF18-A8CEACE56A29}" sibTransId="{CFEECA56-E449-42A0-A8A5-570A8AB6AEB7}"/>
    <dgm:cxn modelId="{4307B2E1-E069-4F10-98FD-1ECC69B08E27}" srcId="{2217FAB4-83CB-4D45-9D89-089C125F48DA}" destId="{1819D73D-4159-4FC5-9E21-8CBC6BE4B02A}" srcOrd="1" destOrd="0" parTransId="{86683C8F-5B72-47AA-AAA1-B16EB12D8A69}" sibTransId="{9BAC1153-EFAC-472E-A85C-7BFFC613AF06}"/>
    <dgm:cxn modelId="{8E4D10C4-3136-4CAC-8C3F-9017A7375A65}" type="presOf" srcId="{58877B1C-F0CA-4829-AE3A-8843215ACC51}" destId="{B8358EE6-9149-4E40-B6D3-2DC871649411}" srcOrd="0" destOrd="4" presId="urn:microsoft.com/office/officeart/2005/8/layout/radial2"/>
    <dgm:cxn modelId="{3EF3FB58-993C-48EE-8702-0E4548500D42}" type="presOf" srcId="{E6ACF525-62A0-4718-B825-5668269F7ADF}" destId="{B8358EE6-9149-4E40-B6D3-2DC871649411}" srcOrd="0" destOrd="0" presId="urn:microsoft.com/office/officeart/2005/8/layout/radial2"/>
    <dgm:cxn modelId="{0473CA0D-B29E-44CA-B99E-BE10FEB2C728}" srcId="{827BF6FA-645E-46E3-90C9-F62915ABDFAA}" destId="{6F5A4905-D699-435E-9C61-E0C68599C395}" srcOrd="0" destOrd="0" parTransId="{A0693277-47C3-4F85-AFD9-1DC1813E8453}" sibTransId="{158622E6-87D5-4BBC-8798-29A0E9AC39A8}"/>
    <dgm:cxn modelId="{634D28E3-F5BD-46A8-8D2F-842E624A0270}" srcId="{827BF6FA-645E-46E3-90C9-F62915ABDFAA}" destId="{A09C0C37-8738-4ECA-9930-4158A92562BD}" srcOrd="3" destOrd="0" parTransId="{5AAD120D-3AB0-44B0-AAE4-0AD3990412FD}" sibTransId="{2A11B817-4FFD-400F-9F94-AB5E93E2B257}"/>
    <dgm:cxn modelId="{32106857-C21F-4C08-BEC3-896C1319199D}" srcId="{FABC56C0-9904-4591-A379-B61957D7E076}" destId="{106CD5EA-F02A-4631-92D6-E8C5B15AC9D4}" srcOrd="1" destOrd="0" parTransId="{4B9BA7B0-9FC7-4011-9BAC-F5A9BA3F631D}" sibTransId="{153328D3-9A10-4C6D-8379-A60FBCF8A425}"/>
    <dgm:cxn modelId="{88D70BE1-3AC3-40A6-8035-0DD97A3EC2DD}" type="presParOf" srcId="{93CA253E-0021-43BA-89C2-3476AB0C49BD}" destId="{5D8C47A5-E48F-4568-B8AB-E6AAE0D62426}" srcOrd="0" destOrd="0" presId="urn:microsoft.com/office/officeart/2005/8/layout/radial2"/>
    <dgm:cxn modelId="{36F7B100-9FD9-4F55-B5CF-CD2965A07647}" type="presParOf" srcId="{5D8C47A5-E48F-4568-B8AB-E6AAE0D62426}" destId="{395BF3E6-ECF0-4250-B328-797610F27A3A}" srcOrd="0" destOrd="0" presId="urn:microsoft.com/office/officeart/2005/8/layout/radial2"/>
    <dgm:cxn modelId="{1466ED8C-0E37-4C14-8D66-C970816ADB62}" type="presParOf" srcId="{395BF3E6-ECF0-4250-B328-797610F27A3A}" destId="{604E8D2A-116B-4C65-8238-5E8D758D3C00}" srcOrd="0" destOrd="0" presId="urn:microsoft.com/office/officeart/2005/8/layout/radial2"/>
    <dgm:cxn modelId="{26AF6D1C-6B85-4489-94E1-106D2862090C}" type="presParOf" srcId="{395BF3E6-ECF0-4250-B328-797610F27A3A}" destId="{3D89C2C3-4A0C-4914-8E1C-3857C186B675}" srcOrd="1" destOrd="0" presId="urn:microsoft.com/office/officeart/2005/8/layout/radial2"/>
    <dgm:cxn modelId="{28484557-B615-4CCF-8C59-93B3BCF624D2}" type="presParOf" srcId="{5D8C47A5-E48F-4568-B8AB-E6AAE0D62426}" destId="{626C2A00-2F2D-47F2-A2F6-3FE1954F3AF3}" srcOrd="1" destOrd="0" presId="urn:microsoft.com/office/officeart/2005/8/layout/radial2"/>
    <dgm:cxn modelId="{42FEEC97-EA52-4D9D-98F7-51CB3F8D1B50}" type="presParOf" srcId="{5D8C47A5-E48F-4568-B8AB-E6AAE0D62426}" destId="{37B5C932-8B24-4AF2-AD31-45D1856C3DBB}" srcOrd="2" destOrd="0" presId="urn:microsoft.com/office/officeart/2005/8/layout/radial2"/>
    <dgm:cxn modelId="{CFADCD16-7FBF-40B2-A83E-CD74E163BA20}" type="presParOf" srcId="{37B5C932-8B24-4AF2-AD31-45D1856C3DBB}" destId="{44B3C477-D06D-4425-8637-D913D2A09E92}" srcOrd="0" destOrd="0" presId="urn:microsoft.com/office/officeart/2005/8/layout/radial2"/>
    <dgm:cxn modelId="{3BEBCD0F-1D79-45FB-A2B6-2B33ADDBC6AF}" type="presParOf" srcId="{37B5C932-8B24-4AF2-AD31-45D1856C3DBB}" destId="{2CDB303F-80A7-47C0-8054-BCCBF41103D7}" srcOrd="1" destOrd="0" presId="urn:microsoft.com/office/officeart/2005/8/layout/radial2"/>
    <dgm:cxn modelId="{671F1448-C847-4D79-877F-975E8C6BF2D4}" type="presParOf" srcId="{5D8C47A5-E48F-4568-B8AB-E6AAE0D62426}" destId="{D4074E63-B988-4525-9D3F-0F97FBF83346}" srcOrd="3" destOrd="0" presId="urn:microsoft.com/office/officeart/2005/8/layout/radial2"/>
    <dgm:cxn modelId="{12D37180-DB3E-4CC9-894D-282968E7A1CB}" type="presParOf" srcId="{5D8C47A5-E48F-4568-B8AB-E6AAE0D62426}" destId="{69CEA6CB-CCAF-453A-A06F-7C861508E659}" srcOrd="4" destOrd="0" presId="urn:microsoft.com/office/officeart/2005/8/layout/radial2"/>
    <dgm:cxn modelId="{5824CAF6-8F4C-44B5-9783-997A08B8A3C9}" type="presParOf" srcId="{69CEA6CB-CCAF-453A-A06F-7C861508E659}" destId="{4F2ED5C1-E955-434D-9CD9-21879FCF3CAA}" srcOrd="0" destOrd="0" presId="urn:microsoft.com/office/officeart/2005/8/layout/radial2"/>
    <dgm:cxn modelId="{11B67738-2035-49E9-BDB9-E167EE8275D0}" type="presParOf" srcId="{69CEA6CB-CCAF-453A-A06F-7C861508E659}" destId="{B8358EE6-9149-4E40-B6D3-2DC871649411}" srcOrd="1" destOrd="0" presId="urn:microsoft.com/office/officeart/2005/8/layout/radial2"/>
    <dgm:cxn modelId="{9C2DEEAC-8ECA-44E0-AFE8-FD5A57C16F1D}" type="presParOf" srcId="{5D8C47A5-E48F-4568-B8AB-E6AAE0D62426}" destId="{B3F80A40-1939-4E29-992D-1EA25E94727D}" srcOrd="5" destOrd="0" presId="urn:microsoft.com/office/officeart/2005/8/layout/radial2"/>
    <dgm:cxn modelId="{8939B290-260F-4F55-993A-A5B613D5E611}" type="presParOf" srcId="{5D8C47A5-E48F-4568-B8AB-E6AAE0D62426}" destId="{9DFB103D-DF1C-4B47-B08C-C99F04224EF0}" srcOrd="6" destOrd="0" presId="urn:microsoft.com/office/officeart/2005/8/layout/radial2"/>
    <dgm:cxn modelId="{176B3BF7-7FDF-4D6D-8B39-66F99C0CB9D9}" type="presParOf" srcId="{9DFB103D-DF1C-4B47-B08C-C99F04224EF0}" destId="{F9A38E04-0CA4-4BE2-AF71-C6C3C7E7EB56}" srcOrd="0" destOrd="0" presId="urn:microsoft.com/office/officeart/2005/8/layout/radial2"/>
    <dgm:cxn modelId="{1CDEEACF-DA10-48D8-9992-B71D9B3BA27D}" type="presParOf" srcId="{9DFB103D-DF1C-4B47-B08C-C99F04224EF0}" destId="{C004BB12-739F-4D08-AAF4-5D0C1FF6520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D92B5-7457-40D8-937E-B12B0DA0845C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</dgm:pt>
    <dgm:pt modelId="{B5747D88-50A5-4202-A228-54F64AC7D7E7}" type="pres">
      <dgm:prSet presAssocID="{05FD92B5-7457-40D8-937E-B12B0DA0845C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51ECC2-31B7-496C-A863-B8AF9E2060F8}" type="presOf" srcId="{05FD92B5-7457-40D8-937E-B12B0DA0845C}" destId="{B5747D88-50A5-4202-A228-54F64AC7D7E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D92B5-7457-40D8-937E-B12B0DA0845C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</dgm:pt>
    <dgm:pt modelId="{B5747D88-50A5-4202-A228-54F64AC7D7E7}" type="pres">
      <dgm:prSet presAssocID="{05FD92B5-7457-40D8-937E-B12B0DA0845C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CDF0104-F802-463F-9ADD-067716720F47}" type="presOf" srcId="{05FD92B5-7457-40D8-937E-B12B0DA0845C}" destId="{B5747D88-50A5-4202-A228-54F64AC7D7E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80A40-1939-4E29-992D-1EA25E94727D}">
      <dsp:nvSpPr>
        <dsp:cNvPr id="0" name=""/>
        <dsp:cNvSpPr/>
      </dsp:nvSpPr>
      <dsp:spPr>
        <a:xfrm rot="2488632">
          <a:off x="2549381" y="3910775"/>
          <a:ext cx="956256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956256" y="297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74E63-B988-4525-9D3F-0F97FBF83346}">
      <dsp:nvSpPr>
        <dsp:cNvPr id="0" name=""/>
        <dsp:cNvSpPr/>
      </dsp:nvSpPr>
      <dsp:spPr>
        <a:xfrm rot="208267">
          <a:off x="2668406" y="2838021"/>
          <a:ext cx="959298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959298" y="297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2A00-2F2D-47F2-A2F6-3FE1954F3AF3}">
      <dsp:nvSpPr>
        <dsp:cNvPr id="0" name=""/>
        <dsp:cNvSpPr/>
      </dsp:nvSpPr>
      <dsp:spPr>
        <a:xfrm rot="19480389">
          <a:off x="2548668" y="1696534"/>
          <a:ext cx="1310113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1310113" y="297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9C2C3-4A0C-4914-8E1C-3857C186B675}">
      <dsp:nvSpPr>
        <dsp:cNvPr id="0" name=""/>
        <dsp:cNvSpPr/>
      </dsp:nvSpPr>
      <dsp:spPr>
        <a:xfrm>
          <a:off x="353506" y="1418712"/>
          <a:ext cx="2724447" cy="27244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3C477-D06D-4425-8637-D913D2A09E92}">
      <dsp:nvSpPr>
        <dsp:cNvPr id="0" name=""/>
        <dsp:cNvSpPr/>
      </dsp:nvSpPr>
      <dsp:spPr>
        <a:xfrm>
          <a:off x="3597747" y="144010"/>
          <a:ext cx="1525166" cy="152516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Generales</a:t>
          </a:r>
          <a:endParaRPr lang="es-MX" sz="1900" kern="1200" dirty="0"/>
        </a:p>
      </dsp:txBody>
      <dsp:txXfrm>
        <a:off x="3821102" y="367365"/>
        <a:ext cx="1078456" cy="1078456"/>
      </dsp:txXfrm>
    </dsp:sp>
    <dsp:sp modelId="{2CDB303F-80A7-47C0-8054-BCCBF41103D7}">
      <dsp:nvSpPr>
        <dsp:cNvPr id="0" name=""/>
        <dsp:cNvSpPr/>
      </dsp:nvSpPr>
      <dsp:spPr>
        <a:xfrm>
          <a:off x="5275430" y="144010"/>
          <a:ext cx="2287749" cy="152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Acta vigente, SIIPRIS módulo vigilancia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Original y copia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Firmar todas las hojas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Datos, fecha, hora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Identificación oficial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Establecimiento y   giro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Objeto y alcance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Testigos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Muestras</a:t>
          </a:r>
          <a:endParaRPr lang="es-MX" sz="1200" kern="1200" dirty="0"/>
        </a:p>
      </dsp:txBody>
      <dsp:txXfrm>
        <a:off x="5275430" y="144010"/>
        <a:ext cx="2287749" cy="1525166"/>
      </dsp:txXfrm>
    </dsp:sp>
    <dsp:sp modelId="{4F2ED5C1-E955-434D-9CD9-21879FCF3CAA}">
      <dsp:nvSpPr>
        <dsp:cNvPr id="0" name=""/>
        <dsp:cNvSpPr/>
      </dsp:nvSpPr>
      <dsp:spPr>
        <a:xfrm>
          <a:off x="3625955" y="1872216"/>
          <a:ext cx="1634668" cy="214833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Calificación</a:t>
          </a:r>
          <a:endParaRPr lang="es-MX" sz="1900" kern="1200" dirty="0"/>
        </a:p>
      </dsp:txBody>
      <dsp:txXfrm>
        <a:off x="3865347" y="2186832"/>
        <a:ext cx="1155884" cy="1519098"/>
      </dsp:txXfrm>
    </dsp:sp>
    <dsp:sp modelId="{B8358EE6-9149-4E40-B6D3-2DC871649411}">
      <dsp:nvSpPr>
        <dsp:cNvPr id="0" name=""/>
        <dsp:cNvSpPr/>
      </dsp:nvSpPr>
      <dsp:spPr>
        <a:xfrm>
          <a:off x="5424091" y="1872216"/>
          <a:ext cx="2452002" cy="214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No cumple (0)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Cumple parcialmente (1)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Cumple totalmente (2)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No aplica (-)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err="1" smtClean="0"/>
            <a:t>Ó</a:t>
          </a:r>
          <a:r>
            <a:rPr lang="es-MX" sz="1400" kern="1200" dirty="0" smtClean="0"/>
            <a:t>       ACTA ABIERTA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000" kern="1200" dirty="0"/>
        </a:p>
      </dsp:txBody>
      <dsp:txXfrm>
        <a:off x="5424091" y="1872216"/>
        <a:ext cx="2452002" cy="2148330"/>
      </dsp:txXfrm>
    </dsp:sp>
    <dsp:sp modelId="{F9A38E04-0CA4-4BE2-AF71-C6C3C7E7EB56}">
      <dsp:nvSpPr>
        <dsp:cNvPr id="0" name=""/>
        <dsp:cNvSpPr/>
      </dsp:nvSpPr>
      <dsp:spPr>
        <a:xfrm>
          <a:off x="3180760" y="3981249"/>
          <a:ext cx="1634668" cy="163466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Conclusión</a:t>
          </a:r>
          <a:endParaRPr lang="es-MX" sz="1900" kern="1200" dirty="0"/>
        </a:p>
      </dsp:txBody>
      <dsp:txXfrm>
        <a:off x="3420152" y="4220641"/>
        <a:ext cx="1155884" cy="1155884"/>
      </dsp:txXfrm>
    </dsp:sp>
    <dsp:sp modelId="{C004BB12-739F-4D08-AAF4-5D0C1FF6520E}">
      <dsp:nvSpPr>
        <dsp:cNvPr id="0" name=""/>
        <dsp:cNvSpPr/>
      </dsp:nvSpPr>
      <dsp:spPr>
        <a:xfrm>
          <a:off x="4978896" y="3981249"/>
          <a:ext cx="2452002" cy="163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Orden y  acuse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Páginas numeradas y clave del acta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Anexos, identificados, numerados  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Etiquetas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Muestras</a:t>
          </a:r>
          <a:endParaRPr lang="es-MX" sz="1500" kern="1200" dirty="0"/>
        </a:p>
      </dsp:txBody>
      <dsp:txXfrm>
        <a:off x="4978896" y="3981249"/>
        <a:ext cx="2452002" cy="1634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8E2E-88C6-441A-830D-EE797A06A523}" type="datetimeFigureOut">
              <a:rPr lang="es-MX" smtClean="0"/>
              <a:t>27/06/2018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714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621714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08A2-BCCE-4E8D-9A7E-644E7E3139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38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8BE6-9DE7-414A-9C10-E617AB0F6882}" type="datetimeFigureOut">
              <a:rPr lang="es-MX" smtClean="0"/>
              <a:t>27/06/2018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CF7F-5A66-46B6-A5A1-188654D614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9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/>
              <a:t>Para la determinación de cloro libre residual se toma muestra de agua de la toma principal y del punto más lejano del establecimiento para su medición instantánea y constatar si esta dentro de los límites máximos permitidos que marca la norma NOM-127-SSA1-1994.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CF7F-5A66-46B6-A5A1-188654D61454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3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Falta</a:t>
            </a:r>
            <a:r>
              <a:rPr lang="es-MX" baseline="0" dirty="0" smtClean="0"/>
              <a:t> titulo Fundamento legal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CF7F-5A66-46B6-A5A1-188654D61454}" type="slidenum">
              <a:rPr lang="es-MX" smtClean="0"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577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A70F-C458-461A-BB88-35BE3D9EB14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4F8-4F65-42EF-BBCD-30F1BDE94039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1305-5C17-4465-ABCF-DF270BB4B2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0AA-9C25-4116-98A1-32F8FD05252F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DDAA-D27D-4233-85A8-05FA5A9FB6C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6722-5A12-4714-A05B-FCC234F92C5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logocf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73CA-5E75-4544-A943-EBB52BEEDD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436D-E195-4A3B-84BF-ADBD9D015E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A535-BC56-48B0-BF49-BC93EF3A04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E5D1-FF1D-4974-987E-AE47DFB28BE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95BB-3F94-45B4-A2DD-2177CB5F64E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451-BD96-4CBD-861D-B33E1E50108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AD3A-BD98-4D57-B75A-7048210B15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D2E-64DE-4ABE-9366-CD0FEBF4FEB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E669-3EBA-4359-97F5-303AB02738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64F-234B-45A7-96F9-37BB9664A2D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2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D3C3-F370-4922-8CCC-FAA2BA910A3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632-DE96-4581-94B6-40D63965827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EB87-4E88-40AD-BFE9-D03D12509D8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3264-B79C-4819-998B-40F3102721F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5679-78E6-4A16-AC21-AE6C75B01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22FF-0DCB-4AD0-8735-6B2E26C0944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D118-F25C-41E1-A1F4-7F2419D5FFD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8226-E49A-4B98-BAD1-A021F0DE3C0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0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8536F-1910-4785-B28B-5E432EE90C9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B4473-9BF4-42F3-895D-E604602959D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COS-DESVS-P-01-M-01-AC-01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rgarcia@cofepris.gob.m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0803013lineamientosactasverif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77337" y="1556792"/>
            <a:ext cx="79208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latin typeface="Arial Narrow" pitchFamily="34" charset="0"/>
              </a:rPr>
              <a:t>SANEAMIENTO BÁSICO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Comisión de Operación Sanitaria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331640" y="3933056"/>
            <a:ext cx="72008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44377" y="5957471"/>
            <a:ext cx="23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             Junio  2018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844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INFRAESTRUCTURA E HIGIENE DEL ESTABLECIMIENTO</a:t>
            </a:r>
          </a:p>
          <a:p>
            <a:pPr>
              <a:buFontTx/>
              <a:buChar char="-"/>
            </a:pPr>
            <a:r>
              <a:rPr lang="es-MX" sz="1800" dirty="0" smtClean="0">
                <a:latin typeface="Arial Narrow" panose="020B0606020202030204" pitchFamily="34" charset="0"/>
              </a:rPr>
              <a:t>¿Las paredes, pisos y techos son de material lavable y se encuentran en buen estado?</a:t>
            </a:r>
          </a:p>
          <a:p>
            <a:pPr>
              <a:buFontTx/>
              <a:buChar char="-"/>
            </a:pPr>
            <a:r>
              <a:rPr lang="es-MX" sz="1800" dirty="0" smtClean="0">
                <a:latin typeface="Arial Narrow" panose="020B0606020202030204" pitchFamily="34" charset="0"/>
              </a:rPr>
              <a:t>¿En todas las áreas se observan buenas condiciones de higiene y limpieza?</a:t>
            </a:r>
          </a:p>
          <a:p>
            <a:pPr>
              <a:buFontTx/>
              <a:buChar char="-"/>
            </a:pPr>
            <a:r>
              <a:rPr lang="es-MX" sz="1800" dirty="0" smtClean="0">
                <a:latin typeface="Arial Narrow" panose="020B0606020202030204" pitchFamily="34" charset="0"/>
              </a:rPr>
              <a:t>¿Los equipos, mobiliario y utensilios se observan limpios y en buen estado ?</a:t>
            </a:r>
          </a:p>
          <a:p>
            <a:pPr>
              <a:buFontTx/>
              <a:buChar char="-"/>
            </a:pPr>
            <a:r>
              <a:rPr lang="es-MX" sz="1800" dirty="0" smtClean="0">
                <a:latin typeface="Arial Narrow" panose="020B0606020202030204" pitchFamily="34" charset="0"/>
              </a:rPr>
              <a:t>¿En las áreas  se observan encharcamientos?</a:t>
            </a:r>
            <a:endParaRPr lang="es-MX" sz="1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esultado de imagen para COLCHON SUC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r="51015" b="17533"/>
          <a:stretch/>
        </p:blipFill>
        <p:spPr bwMode="auto">
          <a:xfrm>
            <a:off x="179512" y="3176464"/>
            <a:ext cx="42857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 bwMode="auto">
          <a:xfrm>
            <a:off x="5689798" y="2817440"/>
            <a:ext cx="291465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86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6 Rectángulo"/>
          <p:cNvSpPr>
            <a:spLocks noChangeArrowheads="1"/>
          </p:cNvSpPr>
          <p:nvPr/>
        </p:nvSpPr>
        <p:spPr bwMode="auto">
          <a:xfrm>
            <a:off x="255588" y="1484784"/>
            <a:ext cx="45370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/>
              <a:t>Ordenado y limpio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/>
              <a:t>Separación física e identificación de áreas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/>
              <a:t>Iluminados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/>
              <a:t>Ventilados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/>
              <a:t>Sanitarios </a:t>
            </a:r>
            <a:r>
              <a:rPr lang="es-MX" altLang="es-MX" dirty="0" smtClean="0"/>
              <a:t>funcionales</a:t>
            </a:r>
            <a:endParaRPr lang="es-MX" altLang="es-MX" dirty="0"/>
          </a:p>
          <a:p>
            <a:endParaRPr lang="es-MX" altLang="es-MX" dirty="0"/>
          </a:p>
        </p:txBody>
      </p:sp>
      <p:sp>
        <p:nvSpPr>
          <p:cNvPr id="10244" name="7 Rectángulo"/>
          <p:cNvSpPr>
            <a:spLocks noChangeArrowheads="1"/>
          </p:cNvSpPr>
          <p:nvPr/>
        </p:nvSpPr>
        <p:spPr bwMode="auto">
          <a:xfrm>
            <a:off x="755650" y="980728"/>
            <a:ext cx="7939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MX" altLang="es-MX" sz="2400" b="1" dirty="0" smtClean="0">
                <a:solidFill>
                  <a:srgbClr val="0070C0"/>
                </a:solidFill>
              </a:rPr>
              <a:t>Las Instalaciones deben:</a:t>
            </a:r>
            <a:endParaRPr lang="es-MX" altLang="es-MX" sz="24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Resultado de imagen para extractor de 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Resultado de imagen para extractor de a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Resultado de imagen para extractor de ai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Resultado de imagen para extractor de 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7354"/>
          <a:stretch/>
        </p:blipFill>
        <p:spPr bwMode="auto">
          <a:xfrm>
            <a:off x="460375" y="3430857"/>
            <a:ext cx="3057944" cy="34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lamparas lim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19"/>
            <a:ext cx="518457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9 Palm Grove in Virginia Beach, Virgi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#5 Polynesian Beach And Golf Resort in Myrtle Beach, South Caro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37928" y="125946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 Narrow" panose="020B0606020202030204" pitchFamily="34" charset="0"/>
              </a:rPr>
              <a:t>INFRAESTRUCTURA E HIGIENE DEL ESTABLECIMIENTO</a:t>
            </a:r>
          </a:p>
        </p:txBody>
      </p:sp>
    </p:spTree>
    <p:extLst>
      <p:ext uri="{BB962C8B-B14F-4D97-AF65-F5344CB8AC3E}">
        <p14:creationId xmlns:p14="http://schemas.microsoft.com/office/powerpoint/2010/main" val="339809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96972" y="2348880"/>
            <a:ext cx="38347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2963A9"/>
                </a:solidFill>
                <a:latin typeface="Arial Narrow" pitchFamily="34" charset="0"/>
              </a:rPr>
              <a:t>Agua corriente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2963A9"/>
                </a:solidFill>
                <a:latin typeface="Arial Narrow" pitchFamily="34" charset="0"/>
              </a:rPr>
              <a:t>Papel higiénico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2963A9"/>
                </a:solidFill>
                <a:latin typeface="Arial Narrow" pitchFamily="34" charset="0"/>
              </a:rPr>
              <a:t>Lavabo de manos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2963A9"/>
                </a:solidFill>
                <a:latin typeface="Arial Narrow" pitchFamily="34" charset="0"/>
              </a:rPr>
              <a:t>Contenedor para basura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88823" y="836712"/>
            <a:ext cx="282333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0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Sanitarios</a:t>
            </a:r>
            <a:endParaRPr lang="es-ES" sz="5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AutoShape 6" descr="Resultado de imagen para sanitario limp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4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498606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696743" cy="648072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ABASTECIMIENTO DE AGUA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39552" y="1700808"/>
            <a:ext cx="6912768" cy="31683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¿Se cuenta con abastecimiento de agua potable?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¿Las cisternas y/o tanques de almacenamiento de agua, están protegidos contra la corrosión, la contaminación y cuentan con tapa?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El interior de cisternas y/o tanques de almacenamiento de agua se observan limpios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Cuentan con proceso de tratamiento  de agua</a:t>
            </a:r>
          </a:p>
        </p:txBody>
      </p:sp>
      <p:pic>
        <p:nvPicPr>
          <p:cNvPr id="5122" name="Picture 2" descr="Resultado de imagen para limpieza de tina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39" y="3717032"/>
            <a:ext cx="36464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317" y="1407914"/>
            <a:ext cx="8229600" cy="508918"/>
          </a:xfrm>
        </p:spPr>
        <p:txBody>
          <a:bodyPr/>
          <a:lstStyle/>
          <a:p>
            <a:r>
              <a:rPr lang="es-MX" sz="2200" dirty="0" smtClean="0">
                <a:solidFill>
                  <a:srgbClr val="993300"/>
                </a:solidFill>
                <a:latin typeface="Arial Narrow" panose="020B0606020202030204" pitchFamily="34" charset="0"/>
              </a:rPr>
              <a:t> </a:t>
            </a:r>
            <a:r>
              <a:rPr lang="en-US" altLang="es-MX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El </a:t>
            </a:r>
            <a:r>
              <a:rPr lang="en-US" altLang="es-MX" sz="22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tanque</a:t>
            </a:r>
            <a:r>
              <a:rPr lang="en-US" altLang="es-MX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de </a:t>
            </a:r>
            <a:r>
              <a:rPr lang="en-US" altLang="es-MX" sz="2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almacenamiento</a:t>
            </a:r>
            <a:r>
              <a:rPr lang="en-US" altLang="es-MX" sz="2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altLang="es-MX" sz="2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cuenta</a:t>
            </a:r>
            <a:r>
              <a:rPr lang="en-US" altLang="es-MX" sz="2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con</a:t>
            </a:r>
            <a:r>
              <a:rPr lang="es-MX" sz="2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ducto de ventilación en forma de codo invertido y  protección con  malla tipo mosquitero </a:t>
            </a:r>
            <a:endParaRPr lang="es-MX" sz="2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 descr="http://www.ventdepot.com/graficos/equiposyproductos/ductos/redondos/redocodode90/redococode90gran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435229"/>
            <a:ext cx="3528863" cy="32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cnichols.com/spanish/products/wiremesh/images/big_screen_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742" y="2456203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72135418"/>
              </p:ext>
            </p:extLst>
          </p:nvPr>
        </p:nvGraphicFramePr>
        <p:xfrm>
          <a:off x="683568" y="980728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7583" y="1264692"/>
            <a:ext cx="72007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sz="1600" b="1" dirty="0" smtClean="0"/>
              <a:t>Modificación a la NOM-127-SSA1-1994</a:t>
            </a:r>
            <a:r>
              <a:rPr lang="es-MX" sz="1600" dirty="0" smtClean="0"/>
              <a:t>, "Salud Ambiental, Agua para Uso y Consumo Humano-</a:t>
            </a:r>
            <a:r>
              <a:rPr lang="es-MX" sz="1600" i="1" u="sng" dirty="0" smtClean="0"/>
              <a:t>limites Permisibles</a:t>
            </a:r>
            <a:r>
              <a:rPr lang="es-MX" sz="1600" dirty="0" smtClean="0"/>
              <a:t> de Calidad y </a:t>
            </a:r>
          </a:p>
          <a:p>
            <a:pPr algn="ctr"/>
            <a:r>
              <a:rPr lang="es-MX" sz="1600" dirty="0" smtClean="0"/>
              <a:t>Tratamientos a </a:t>
            </a:r>
            <a:r>
              <a:rPr lang="es-MX" sz="1600" dirty="0"/>
              <a:t>q</a:t>
            </a:r>
            <a:r>
              <a:rPr lang="es-MX" sz="1600" dirty="0" smtClean="0"/>
              <a:t>ue </a:t>
            </a:r>
            <a:r>
              <a:rPr lang="es-MX" sz="1600" dirty="0"/>
              <a:t>d</a:t>
            </a:r>
            <a:r>
              <a:rPr lang="es-MX" sz="1600" dirty="0" smtClean="0"/>
              <a:t>ebe </a:t>
            </a:r>
            <a:r>
              <a:rPr lang="es-MX" sz="1600" dirty="0"/>
              <a:t>s</a:t>
            </a:r>
            <a:r>
              <a:rPr lang="es-MX" sz="1600" dirty="0" smtClean="0"/>
              <a:t>ometerse </a:t>
            </a:r>
            <a:r>
              <a:rPr lang="es-MX" sz="1600" dirty="0"/>
              <a:t>e</a:t>
            </a:r>
            <a:r>
              <a:rPr lang="es-MX" sz="1600" dirty="0" smtClean="0"/>
              <a:t>l Agua para </a:t>
            </a:r>
            <a:r>
              <a:rPr lang="es-MX" sz="1600" dirty="0"/>
              <a:t>s</a:t>
            </a:r>
            <a:r>
              <a:rPr lang="es-MX" sz="1600" dirty="0" smtClean="0"/>
              <a:t>u Potabilización“ D.O.F. 20-06-2000</a:t>
            </a:r>
          </a:p>
          <a:p>
            <a:pPr algn="ctr"/>
            <a:r>
              <a:rPr lang="es-MX" sz="1600" b="1" dirty="0" smtClean="0"/>
              <a:t>*Norma </a:t>
            </a:r>
            <a:r>
              <a:rPr lang="es-MX" sz="1600" b="1" dirty="0"/>
              <a:t>Oficial </a:t>
            </a:r>
            <a:r>
              <a:rPr lang="es-MX" sz="1600" b="1" dirty="0" smtClean="0"/>
              <a:t>Mexicana NOM-230-SSA1-2002</a:t>
            </a:r>
            <a:r>
              <a:rPr lang="es-MX" sz="1600" b="1" dirty="0"/>
              <a:t>,</a:t>
            </a:r>
            <a:r>
              <a:rPr lang="es-MX" sz="1600" dirty="0"/>
              <a:t> Salud ambiental. Agua para uso y consumo humano, </a:t>
            </a:r>
            <a:r>
              <a:rPr lang="es-MX" sz="1600" i="1" u="sng" dirty="0"/>
              <a:t>requisitos sanitarios que se deben cumplir en los sistemas de abastecimiento públicos y privados durante el manejo del </a:t>
            </a:r>
            <a:r>
              <a:rPr lang="es-MX" sz="1600" i="1" u="sng" dirty="0" smtClean="0"/>
              <a:t>agua </a:t>
            </a:r>
            <a:r>
              <a:rPr lang="es-MX" sz="1600" dirty="0" smtClean="0"/>
              <a:t>. Procedimientos sanitarios </a:t>
            </a:r>
            <a:r>
              <a:rPr lang="es-MX" sz="1600" dirty="0"/>
              <a:t>para el </a:t>
            </a:r>
            <a:r>
              <a:rPr lang="es-MX" sz="1600" dirty="0" smtClean="0"/>
              <a:t>muestreo.  </a:t>
            </a:r>
            <a:r>
              <a:rPr lang="es-MX" sz="1600" b="1" dirty="0" smtClean="0"/>
              <a:t>(Pozos)</a:t>
            </a:r>
            <a:endParaRPr lang="es-MX" sz="16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1800" y="4031193"/>
            <a:ext cx="5256582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1600" b="1" dirty="0" smtClean="0"/>
              <a:t>Modificación a la NOM-127-SSA1-1994</a:t>
            </a:r>
            <a:r>
              <a:rPr lang="es-MX" sz="1600" b="1" dirty="0"/>
              <a:t>, </a:t>
            </a:r>
            <a:r>
              <a:rPr lang="es-MX" sz="1600" b="1" dirty="0" smtClean="0"/>
              <a:t>    Referencias. </a:t>
            </a:r>
            <a:r>
              <a:rPr lang="es-MX" sz="1600" dirty="0" smtClean="0"/>
              <a:t>Punto 3.3</a:t>
            </a:r>
          </a:p>
          <a:p>
            <a:pPr algn="just"/>
            <a:r>
              <a:rPr lang="es-MX" sz="1600" b="1" dirty="0" smtClean="0"/>
              <a:t>NOM-230-SSA1-2002, 3. Definiciones. </a:t>
            </a:r>
            <a:r>
              <a:rPr lang="es-MX" sz="1600" dirty="0" smtClean="0"/>
              <a:t>Punto 3.2</a:t>
            </a:r>
            <a:endParaRPr lang="es-MX" sz="1600" dirty="0"/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 </a:t>
            </a:r>
            <a:r>
              <a:rPr lang="es-MX" sz="1600" dirty="0"/>
              <a:t>Agua para uso y consumo humano: Aquella que no contiene contaminantes objetables, ya sean químicos o agentes infecciosos y que no causa efectos nocivos al ser humano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8" name="7 Cinta perforada"/>
          <p:cNvSpPr/>
          <p:nvPr/>
        </p:nvSpPr>
        <p:spPr>
          <a:xfrm>
            <a:off x="755576" y="4568544"/>
            <a:ext cx="1728192" cy="804672"/>
          </a:xfrm>
          <a:prstGeom prst="flowChartPunchedTap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AGUA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83568" y="3641536"/>
            <a:ext cx="7920880" cy="2523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es-MX" sz="1600" dirty="0" smtClean="0"/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El </a:t>
            </a:r>
            <a:r>
              <a:rPr lang="es-MX" dirty="0">
                <a:latin typeface="Arial Narrow" panose="020B0606020202030204" pitchFamily="34" charset="0"/>
              </a:rPr>
              <a:t>abastecimiento de agua para uso y consumo humano con calidad adecuada es fundamental </a:t>
            </a:r>
            <a:r>
              <a:rPr lang="es-MX" dirty="0" smtClean="0">
                <a:latin typeface="Arial Narrow" panose="020B0606020202030204" pitchFamily="34" charset="0"/>
              </a:rPr>
              <a:t>*</a:t>
            </a:r>
            <a:r>
              <a:rPr lang="es-MX" b="1" i="1" dirty="0" smtClean="0">
                <a:latin typeface="Arial Narrow" panose="020B0606020202030204" pitchFamily="34" charset="0"/>
              </a:rPr>
              <a:t>para </a:t>
            </a:r>
            <a:r>
              <a:rPr lang="es-MX" b="1" i="1" dirty="0">
                <a:latin typeface="Arial Narrow" panose="020B0606020202030204" pitchFamily="34" charset="0"/>
              </a:rPr>
              <a:t>prevenir y evitar la transmisión de enfermedades gastrointestinales </a:t>
            </a:r>
            <a:r>
              <a:rPr lang="es-MX" dirty="0">
                <a:latin typeface="Arial Narrow" panose="020B0606020202030204" pitchFamily="34" charset="0"/>
              </a:rPr>
              <a:t>y otras, para lo cual se requiere establecer límites permisibles en cuanto a sus características bacteriológicas, físicas, organolépticas, </a:t>
            </a:r>
            <a:r>
              <a:rPr lang="es-MX" dirty="0" smtClean="0">
                <a:latin typeface="Arial Narrow" panose="020B0606020202030204" pitchFamily="34" charset="0"/>
              </a:rPr>
              <a:t>químicas.</a:t>
            </a:r>
            <a:endParaRPr lang="es-MX" dirty="0">
              <a:latin typeface="Arial Narrow" panose="020B060602020203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Con </a:t>
            </a:r>
            <a:r>
              <a:rPr lang="es-MX" dirty="0">
                <a:latin typeface="Arial Narrow" panose="020B0606020202030204" pitchFamily="34" charset="0"/>
              </a:rPr>
              <a:t>el fin de asegurar y preservar la calidad del agua en los sistemas, hasta la entrega al consumidor, se debe someter a tratamientos de potabilización</a:t>
            </a:r>
            <a:r>
              <a:rPr lang="es-MX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MX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1800200" cy="11087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 smtClean="0">
                <a:solidFill>
                  <a:schemeClr val="tx1"/>
                </a:solidFill>
              </a:rPr>
              <a:t>AGUA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9"/>
          <a:stretch/>
        </p:blipFill>
        <p:spPr bwMode="auto">
          <a:xfrm>
            <a:off x="7044022" y="810766"/>
            <a:ext cx="199247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8272" r="26708"/>
          <a:stretch/>
        </p:blipFill>
        <p:spPr bwMode="auto">
          <a:xfrm>
            <a:off x="3635896" y="976692"/>
            <a:ext cx="2232248" cy="24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995936" y="1660153"/>
            <a:ext cx="4968552" cy="42780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MX" sz="1600" b="1" dirty="0" smtClean="0"/>
          </a:p>
          <a:p>
            <a:r>
              <a:rPr lang="es-MX" b="1" dirty="0" smtClean="0">
                <a:latin typeface="Arial Narrow" panose="020B0606020202030204" pitchFamily="34" charset="0"/>
              </a:rPr>
              <a:t>CONTAMINANTES OBJETABLES: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Contaminante con características físicas </a:t>
            </a:r>
            <a:r>
              <a:rPr lang="es-MX" dirty="0">
                <a:latin typeface="Arial Narrow" panose="020B0606020202030204" pitchFamily="34" charset="0"/>
              </a:rPr>
              <a:t>y </a:t>
            </a:r>
            <a:r>
              <a:rPr lang="es-MX" dirty="0" smtClean="0">
                <a:latin typeface="Arial Narrow" panose="020B0606020202030204" pitchFamily="34" charset="0"/>
              </a:rPr>
              <a:t>organolépticas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Contaminante químico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Contaminante bacteriológico</a:t>
            </a:r>
          </a:p>
          <a:p>
            <a:endParaRPr lang="es-MX" dirty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1600" dirty="0"/>
          </a:p>
          <a:p>
            <a:pPr algn="just"/>
            <a:r>
              <a:rPr lang="es-MX" sz="1000" b="1" dirty="0"/>
              <a:t>Norma Oficial Mexicana NOM-127-SSA1-1994</a:t>
            </a:r>
            <a:r>
              <a:rPr lang="es-MX" sz="1000" dirty="0"/>
              <a:t>, "Salud Ambiental, Agua para Uso y Consumo Humano-limites Permisibles de Calidad y </a:t>
            </a:r>
            <a:r>
              <a:rPr lang="es-MX" sz="1000" dirty="0" smtClean="0"/>
              <a:t> Tratamientos </a:t>
            </a:r>
            <a:r>
              <a:rPr lang="es-MX" sz="1000" dirty="0"/>
              <a:t>a que debe someterse el Agua para su Potabilización“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/>
          </a:p>
          <a:p>
            <a:endParaRPr lang="es-MX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952129"/>
            <a:ext cx="1800200" cy="1108719"/>
          </a:xfrm>
          <a:prstGeom prst="flowChartPunchedTap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>
                <a:solidFill>
                  <a:schemeClr val="tx1"/>
                </a:solidFill>
              </a:rPr>
              <a:t>AGUA</a:t>
            </a:r>
          </a:p>
        </p:txBody>
      </p:sp>
      <p:pic>
        <p:nvPicPr>
          <p:cNvPr id="2050" name="Picture 2" descr="Resultado de imagen para beber ag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/>
          <a:stretch/>
        </p:blipFill>
        <p:spPr bwMode="auto">
          <a:xfrm>
            <a:off x="0" y="2480837"/>
            <a:ext cx="3995936" cy="29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55576" y="3239105"/>
            <a:ext cx="7704855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1600" b="1" dirty="0" smtClean="0">
                <a:latin typeface="Arial Narrow" panose="020B0606020202030204" pitchFamily="34" charset="0"/>
              </a:rPr>
              <a:t>NOM-230-SSA1-2002</a:t>
            </a:r>
            <a:endParaRPr lang="es-MX" sz="1600" dirty="0">
              <a:latin typeface="Arial Narrow" panose="020B0606020202030204" pitchFamily="34" charset="0"/>
            </a:endParaRPr>
          </a:p>
          <a:p>
            <a:pPr algn="just"/>
            <a:endParaRPr lang="es-MX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6.1 </a:t>
            </a:r>
            <a:r>
              <a:rPr lang="es-MX" dirty="0">
                <a:latin typeface="Arial Narrow" panose="020B0606020202030204" pitchFamily="34" charset="0"/>
              </a:rPr>
              <a:t>Para efectos de verificación oficial la determinación de cloro residual libre debe efectuarse con un comparador con características mínimas de medición a través de escala colorimétrica, entre los valores obligatorios de </a:t>
            </a:r>
            <a:r>
              <a:rPr lang="es-MX" dirty="0" smtClean="0">
                <a:latin typeface="Arial Narrow" panose="020B0606020202030204" pitchFamily="34" charset="0"/>
              </a:rPr>
              <a:t>(</a:t>
            </a:r>
            <a:r>
              <a:rPr lang="es-MX" b="1" dirty="0" smtClean="0">
                <a:latin typeface="Arial Narrow" panose="020B0606020202030204" pitchFamily="34" charset="0"/>
              </a:rPr>
              <a:t>0.2 </a:t>
            </a:r>
            <a:r>
              <a:rPr lang="es-MX" b="1" dirty="0">
                <a:latin typeface="Arial Narrow" panose="020B0606020202030204" pitchFamily="34" charset="0"/>
              </a:rPr>
              <a:t>a 1.5 </a:t>
            </a:r>
            <a:r>
              <a:rPr lang="es-MX" b="1" dirty="0" smtClean="0">
                <a:latin typeface="Arial Narrow" panose="020B0606020202030204" pitchFamily="34" charset="0"/>
              </a:rPr>
              <a:t>mg/L</a:t>
            </a:r>
            <a:r>
              <a:rPr lang="es-MX" dirty="0" smtClean="0">
                <a:latin typeface="Arial Narrow" panose="020B0606020202030204" pitchFamily="34" charset="0"/>
              </a:rPr>
              <a:t>, </a:t>
            </a:r>
            <a:r>
              <a:rPr lang="es-MX" dirty="0">
                <a:latin typeface="Arial Narrow" panose="020B0606020202030204" pitchFamily="34" charset="0"/>
              </a:rPr>
              <a:t>utilizando reactivo </a:t>
            </a:r>
            <a:r>
              <a:rPr lang="es-MX" b="1" dirty="0">
                <a:latin typeface="Arial Narrow" panose="020B0606020202030204" pitchFamily="34" charset="0"/>
              </a:rPr>
              <a:t>DPD</a:t>
            </a:r>
            <a:r>
              <a:rPr lang="es-MX" dirty="0">
                <a:latin typeface="Arial Narrow" panose="020B0606020202030204" pitchFamily="34" charset="0"/>
              </a:rPr>
              <a:t> (dialquil-1,4-fenilendiamina o N,N-</a:t>
            </a:r>
            <a:r>
              <a:rPr lang="es-MX" dirty="0" err="1">
                <a:latin typeface="Arial Narrow" panose="020B0606020202030204" pitchFamily="34" charset="0"/>
              </a:rPr>
              <a:t>dietil</a:t>
            </a:r>
            <a:r>
              <a:rPr lang="es-MX" dirty="0">
                <a:latin typeface="Arial Narrow" panose="020B0606020202030204" pitchFamily="34" charset="0"/>
              </a:rPr>
              <a:t> -p-</a:t>
            </a:r>
            <a:r>
              <a:rPr lang="es-MX" dirty="0" err="1">
                <a:latin typeface="Arial Narrow" panose="020B0606020202030204" pitchFamily="34" charset="0"/>
              </a:rPr>
              <a:t>fenilendiamina</a:t>
            </a:r>
            <a:r>
              <a:rPr lang="es-MX" dirty="0" smtClean="0">
                <a:latin typeface="Arial Narrow" panose="020B0606020202030204" pitchFamily="34" charset="0"/>
              </a:rPr>
              <a:t>) </a:t>
            </a:r>
          </a:p>
          <a:p>
            <a:pPr algn="just"/>
            <a:endParaRPr lang="es-MX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073641"/>
            <a:ext cx="1800200" cy="1108719"/>
          </a:xfrm>
          <a:prstGeom prst="flowChartPunchedTap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>
                <a:solidFill>
                  <a:schemeClr val="tx1"/>
                </a:solidFill>
              </a:rPr>
              <a:t>AGUA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1600" y="515719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itchFamily="34" charset="0"/>
              </a:rPr>
              <a:t>Para la determinación de cloro libre residual se toma muestra de agua de la </a:t>
            </a:r>
            <a:r>
              <a:rPr lang="es-MX" b="1" dirty="0">
                <a:latin typeface="Arial Narrow" pitchFamily="34" charset="0"/>
              </a:rPr>
              <a:t>toma principal y del punto más </a:t>
            </a:r>
            <a:r>
              <a:rPr lang="es-MX" b="1" dirty="0" smtClean="0">
                <a:latin typeface="Arial Narrow" pitchFamily="34" charset="0"/>
              </a:rPr>
              <a:t>lejano</a:t>
            </a:r>
            <a:r>
              <a:rPr lang="es-MX" dirty="0" smtClean="0">
                <a:latin typeface="Arial Narrow" pitchFamily="34" charset="0"/>
              </a:rPr>
              <a:t>, cocina (si es que tienen) </a:t>
            </a:r>
            <a:r>
              <a:rPr lang="es-MX" dirty="0">
                <a:latin typeface="Arial Narrow" pitchFamily="34" charset="0"/>
              </a:rPr>
              <a:t>del establecimiento para su medición instantánea y constatar si esta </a:t>
            </a:r>
            <a:r>
              <a:rPr lang="es-MX" dirty="0" smtClean="0">
                <a:latin typeface="Arial Narrow" pitchFamily="34" charset="0"/>
              </a:rPr>
              <a:t>dentro </a:t>
            </a:r>
            <a:r>
              <a:rPr lang="es-MX" dirty="0">
                <a:latin typeface="Arial Narrow" pitchFamily="34" charset="0"/>
              </a:rPr>
              <a:t>de los límites máximos permitidos que marca la norma NOM-127-SSA1-1994.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3"/>
          <a:stretch/>
        </p:blipFill>
        <p:spPr bwMode="auto">
          <a:xfrm>
            <a:off x="3392808" y="404664"/>
            <a:ext cx="26193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Ley </a:t>
            </a:r>
            <a:b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de Salud</a:t>
            </a:r>
            <a:endParaRPr lang="es-MX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97244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latin typeface="Arial Narrow" panose="020B0606020202030204" pitchFamily="34" charset="0"/>
              </a:rPr>
              <a:t>Artículo </a:t>
            </a:r>
            <a:r>
              <a:rPr lang="es-MX" sz="2400" b="1" dirty="0">
                <a:latin typeface="Arial Narrow" panose="020B0606020202030204" pitchFamily="34" charset="0"/>
              </a:rPr>
              <a:t>401</a:t>
            </a:r>
            <a:r>
              <a:rPr lang="es-MX" sz="2400" dirty="0" smtClean="0">
                <a:latin typeface="Arial Narrow" panose="020B0606020202030204" pitchFamily="34" charset="0"/>
              </a:rPr>
              <a:t>. </a:t>
            </a:r>
            <a:r>
              <a:rPr lang="es-MX" sz="2400" dirty="0">
                <a:latin typeface="Arial Narrow" panose="020B0606020202030204" pitchFamily="34" charset="0"/>
              </a:rPr>
              <a:t>En la diligencia de verificación sanitaria se deberán observar las siguientes reglas: </a:t>
            </a:r>
            <a:endParaRPr lang="es-MX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MX" sz="2400" b="1" dirty="0" smtClean="0">
                <a:latin typeface="Arial Narrow" panose="020B0606020202030204" pitchFamily="34" charset="0"/>
              </a:rPr>
              <a:t>I</a:t>
            </a:r>
            <a:r>
              <a:rPr lang="es-MX" sz="2400" b="1" dirty="0">
                <a:latin typeface="Arial Narrow" panose="020B0606020202030204" pitchFamily="34" charset="0"/>
              </a:rPr>
              <a:t>. </a:t>
            </a:r>
            <a:r>
              <a:rPr lang="es-MX" sz="2400" dirty="0">
                <a:latin typeface="Arial Narrow" panose="020B0606020202030204" pitchFamily="34" charset="0"/>
              </a:rPr>
              <a:t>Al iniciar la visita </a:t>
            </a:r>
            <a:r>
              <a:rPr lang="es-MX" sz="2400" dirty="0" smtClean="0">
                <a:latin typeface="Arial Narrow" panose="020B0606020202030204" pitchFamily="34" charset="0"/>
              </a:rPr>
              <a:t>el </a:t>
            </a:r>
            <a:r>
              <a:rPr lang="es-MX" sz="2400" dirty="0">
                <a:latin typeface="Arial Narrow" panose="020B0606020202030204" pitchFamily="34" charset="0"/>
              </a:rPr>
              <a:t>verificador deberá exhibir la </a:t>
            </a:r>
            <a:r>
              <a:rPr lang="es-MX" sz="2400" u="sng" dirty="0">
                <a:latin typeface="Arial Narrow" panose="020B0606020202030204" pitchFamily="34" charset="0"/>
              </a:rPr>
              <a:t>credencial vigente</a:t>
            </a:r>
            <a:r>
              <a:rPr lang="es-MX" sz="2400" dirty="0">
                <a:latin typeface="Arial Narrow" panose="020B0606020202030204" pitchFamily="34" charset="0"/>
              </a:rPr>
              <a:t>, expedida por la Autoridad sanitaria competente, que lo acredite legalmente para desempeñar dicha función, así como la </a:t>
            </a:r>
            <a:r>
              <a:rPr lang="es-MX" sz="2400" u="sng" dirty="0">
                <a:latin typeface="Arial Narrow" panose="020B0606020202030204" pitchFamily="34" charset="0"/>
              </a:rPr>
              <a:t>orden</a:t>
            </a:r>
            <a:r>
              <a:rPr lang="es-MX" sz="2400" dirty="0">
                <a:latin typeface="Arial Narrow" panose="020B0606020202030204" pitchFamily="34" charset="0"/>
              </a:rPr>
              <a:t> expresa a que se refiere el Artículo 399 de esta ley, de la que deberá dejar copia al propietario, responsable, encargado u ocupante del establecimiento. Esta circunstancia se deberá anotar en el </a:t>
            </a:r>
            <a:r>
              <a:rPr lang="es-MX" sz="2400" dirty="0">
                <a:latin typeface="Arial Narrow" panose="020B0606020202030204" pitchFamily="34" charset="0"/>
                <a:hlinkClick r:id="rId2" action="ppaction://hlinkfile"/>
              </a:rPr>
              <a:t>acta</a:t>
            </a:r>
            <a:r>
              <a:rPr lang="es-MX" sz="2400" dirty="0">
                <a:latin typeface="Arial Narrow" panose="020B0606020202030204" pitchFamily="34" charset="0"/>
              </a:rPr>
              <a:t> correspondiente; </a:t>
            </a:r>
          </a:p>
        </p:txBody>
      </p:sp>
      <p:pic>
        <p:nvPicPr>
          <p:cNvPr id="1026" name="Picture 2" descr="Resultado de imagen para mostrar credenci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8038"/>
          <a:stretch/>
        </p:blipFill>
        <p:spPr bwMode="auto">
          <a:xfrm>
            <a:off x="6012160" y="4636617"/>
            <a:ext cx="2982094" cy="22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588224" y="5229200"/>
            <a:ext cx="144016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6804248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COFEPRIS</a:t>
            </a:r>
            <a:endParaRPr lang="es-MX" dirty="0"/>
          </a:p>
        </p:txBody>
      </p:sp>
      <p:cxnSp>
        <p:nvCxnSpPr>
          <p:cNvPr id="9217" name="9216 Conector recto"/>
          <p:cNvCxnSpPr/>
          <p:nvPr/>
        </p:nvCxnSpPr>
        <p:spPr>
          <a:xfrm>
            <a:off x="6732240" y="5949280"/>
            <a:ext cx="1152128" cy="0"/>
          </a:xfrm>
          <a:prstGeom prst="line">
            <a:avLst/>
          </a:prstGeom>
          <a:ln w="25400" cmpd="sng">
            <a:solidFill>
              <a:srgbClr val="FF000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732240" y="5445224"/>
            <a:ext cx="1152128" cy="0"/>
          </a:xfrm>
          <a:prstGeom prst="line">
            <a:avLst/>
          </a:prstGeom>
          <a:ln w="25400" cmpd="sng">
            <a:solidFill>
              <a:srgbClr val="00B05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1560" y="3429000"/>
            <a:ext cx="7776864" cy="335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b="1" dirty="0" smtClean="0">
                <a:latin typeface="Arial Narrow" panose="020B0606020202030204" pitchFamily="34" charset="0"/>
              </a:rPr>
              <a:t>PUNTOS A VERIFICAR:</a:t>
            </a: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Sistema de distribución y almacenamiento de agua dentro del establecimiento.</a:t>
            </a: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Arial Narrow" panose="020B0606020202030204" pitchFamily="34" charset="0"/>
              </a:rPr>
              <a:t>Cisterna</a:t>
            </a:r>
            <a:r>
              <a:rPr lang="es-MX" dirty="0" smtClean="0">
                <a:latin typeface="Arial Narrow" panose="020B0606020202030204" pitchFamily="34" charset="0"/>
              </a:rPr>
              <a:t> (limpieza, registros de limpieza y mantenimiento, respiradero en forma de codo invertido con tela tipo mosquitero, tapa tipo envolvente con sardinel).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Arial Narrow" panose="020B0606020202030204" pitchFamily="34" charset="0"/>
              </a:rPr>
              <a:t>Tinacos</a:t>
            </a:r>
            <a:r>
              <a:rPr lang="es-MX" dirty="0" smtClean="0">
                <a:latin typeface="Arial Narrow" panose="020B0606020202030204" pitchFamily="34" charset="0"/>
              </a:rPr>
              <a:t>  (limpios y que cuenten con tapa).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b="1" dirty="0" smtClean="0">
                <a:latin typeface="Arial Narrow" panose="020B0606020202030204" pitchFamily="34" charset="0"/>
              </a:rPr>
              <a:t>Fugas</a:t>
            </a:r>
            <a:r>
              <a:rPr lang="es-MX" dirty="0" smtClean="0">
                <a:latin typeface="Arial Narrow" panose="020B0606020202030204" pitchFamily="34" charset="0"/>
              </a:rPr>
              <a:t> en tuberías o en llaves.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Arial Narrow" panose="020B0606020202030204" pitchFamily="34" charset="0"/>
              </a:rPr>
              <a:t>Cuando el abastecimiento de agua es por </a:t>
            </a:r>
            <a:r>
              <a:rPr lang="es-MX" b="1" dirty="0" smtClean="0">
                <a:latin typeface="Arial Narrow" panose="020B0606020202030204" pitchFamily="34" charset="0"/>
              </a:rPr>
              <a:t>pozo</a:t>
            </a:r>
            <a:r>
              <a:rPr lang="es-MX" dirty="0" smtClean="0">
                <a:latin typeface="Arial Narrow" panose="020B0606020202030204" pitchFamily="34" charset="0"/>
              </a:rPr>
              <a:t> que se encuentre dentro del establecimiento, se tendrá que verificar de acuerdo a la </a:t>
            </a:r>
            <a:r>
              <a:rPr lang="es-MX" dirty="0">
                <a:latin typeface="Arial Narrow" panose="020B0606020202030204" pitchFamily="34" charset="0"/>
              </a:rPr>
              <a:t>Norma Oficial Mexicana </a:t>
            </a:r>
            <a:r>
              <a:rPr lang="es-MX" b="1" dirty="0" smtClean="0">
                <a:latin typeface="Arial Narrow" panose="020B0606020202030204" pitchFamily="34" charset="0"/>
              </a:rPr>
              <a:t>NOM-230-SSA1-2002</a:t>
            </a:r>
            <a:r>
              <a:rPr lang="es-MX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600" dirty="0" smtClean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073641"/>
            <a:ext cx="1800200" cy="1108719"/>
          </a:xfrm>
          <a:prstGeom prst="flowChartPunchedTap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>
                <a:solidFill>
                  <a:schemeClr val="tx1"/>
                </a:solidFill>
              </a:rPr>
              <a:t>AGUA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0"/>
          <a:stretch/>
        </p:blipFill>
        <p:spPr bwMode="auto">
          <a:xfrm>
            <a:off x="2684187" y="836712"/>
            <a:ext cx="3598889" cy="256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F:\imagenes para platica h\DSC004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88244" cy="261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5.picturepush.com/photo/a/8655913/480/zona/agua-suc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71" y="3573016"/>
            <a:ext cx="3865478" cy="2981752"/>
          </a:xfrm>
          <a:prstGeom prst="rect">
            <a:avLst/>
          </a:prstGeom>
          <a:noFill/>
          <a:extLst/>
        </p:spPr>
      </p:pic>
      <p:sp>
        <p:nvSpPr>
          <p:cNvPr id="6" name="5 CuadroTexto"/>
          <p:cNvSpPr txBox="1"/>
          <p:nvPr/>
        </p:nvSpPr>
        <p:spPr>
          <a:xfrm>
            <a:off x="4932040" y="1556792"/>
            <a:ext cx="4180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¿QUE  ANOMALÍAS OBSERVAS?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21667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940707"/>
            <a:ext cx="2088231" cy="864096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 smtClean="0">
                <a:solidFill>
                  <a:schemeClr val="tx1"/>
                </a:solidFill>
              </a:rPr>
              <a:t>EXCRETAS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75656" y="1840413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/>
              <a:t>REGLAMENTO DE LA LEY GENERAL DE SALUD EN MATERIA DE CONTROL SANITARIO DE ACTIVIDADES, ESTABLECIMIENTOS, PRODUCTOS Y SERVICIOS</a:t>
            </a:r>
          </a:p>
          <a:p>
            <a:r>
              <a:rPr lang="es-MX" sz="1200" b="1" dirty="0"/>
              <a:t>CAPITULO </a:t>
            </a:r>
            <a:r>
              <a:rPr lang="es-MX" sz="1200" b="1" dirty="0" smtClean="0"/>
              <a:t>III, Ingeniería </a:t>
            </a:r>
            <a:r>
              <a:rPr lang="es-MX" sz="1200" b="1" dirty="0"/>
              <a:t>Sanitaria y Saneamiento </a:t>
            </a:r>
            <a:r>
              <a:rPr lang="es-MX" sz="1200" b="1" dirty="0" smtClean="0"/>
              <a:t>Básico. ARTICULO</a:t>
            </a:r>
            <a:r>
              <a:rPr lang="es-MX" sz="1200" dirty="0" smtClean="0"/>
              <a:t> </a:t>
            </a:r>
            <a:r>
              <a:rPr lang="es-MX" sz="1200" dirty="0"/>
              <a:t>1335</a:t>
            </a:r>
            <a:r>
              <a:rPr lang="es-MX" sz="1200" dirty="0" smtClean="0"/>
              <a:t>.-</a:t>
            </a:r>
            <a:r>
              <a:rPr lang="es-MX" sz="1200" b="1" dirty="0" smtClean="0"/>
              <a:t>Fracción</a:t>
            </a:r>
            <a:r>
              <a:rPr lang="es-MX" sz="1200" b="1" dirty="0"/>
              <a:t>.- II. </a:t>
            </a:r>
            <a:endParaRPr lang="es-MX" sz="1200" dirty="0"/>
          </a:p>
        </p:txBody>
      </p:sp>
      <p:pic>
        <p:nvPicPr>
          <p:cNvPr id="10242" name="Picture 2" descr="http://4.bp.blogspot.com/-_mrTJmIBKcM/Upai_nsyZLI/AAAAAAAAAAw/viKDq-TaDAU/s400/heces_perros_jaj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7140" r="6364" b="5967"/>
          <a:stretch/>
        </p:blipFill>
        <p:spPr bwMode="auto">
          <a:xfrm>
            <a:off x="4860032" y="3501008"/>
            <a:ext cx="4104456" cy="32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2564904"/>
            <a:ext cx="7832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Arial Narrow" panose="020B0606020202030204" pitchFamily="34" charset="0"/>
              </a:rPr>
              <a:t>DEFINICIÓN</a:t>
            </a:r>
          </a:p>
          <a:p>
            <a:pPr algn="just"/>
            <a:r>
              <a:rPr lang="es-ES_tradnl" dirty="0" smtClean="0">
                <a:latin typeface="Arial Narrow" panose="020B0606020202030204" pitchFamily="34" charset="0"/>
              </a:rPr>
              <a:t>Es </a:t>
            </a:r>
            <a:r>
              <a:rPr lang="es-ES_tradnl" dirty="0">
                <a:latin typeface="Arial Narrow" panose="020B0606020202030204" pitchFamily="34" charset="0"/>
              </a:rPr>
              <a:t>el lugar donde se arrojan las </a:t>
            </a:r>
            <a:r>
              <a:rPr lang="es-ES_tradnl" i="1" dirty="0">
                <a:latin typeface="Arial Narrow" panose="020B0606020202030204" pitchFamily="34" charset="0"/>
              </a:rPr>
              <a:t>deposiciones humanas,</a:t>
            </a:r>
            <a:r>
              <a:rPr lang="es-ES_tradnl" dirty="0">
                <a:latin typeface="Arial Narrow" panose="020B0606020202030204" pitchFamily="34" charset="0"/>
              </a:rPr>
              <a:t> con el fin de almacenarlas y aislarlas para así evitar que las bacterias patógenas que contienen puedan causar enfermedades.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DISPOSICIÓN DE EXCRETAS</a:t>
            </a:r>
            <a:endParaRPr lang="es-MX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9442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¿Los sanitarios están </a:t>
            </a:r>
            <a:r>
              <a:rPr lang="es-MX" sz="2000" b="1" dirty="0" smtClean="0">
                <a:latin typeface="Arial Narrow" panose="020B0606020202030204" pitchFamily="34" charset="0"/>
              </a:rPr>
              <a:t>conectados</a:t>
            </a:r>
            <a:r>
              <a:rPr lang="es-MX" sz="2000" dirty="0" smtClean="0">
                <a:latin typeface="Arial Narrow" panose="020B0606020202030204" pitchFamily="34" charset="0"/>
              </a:rPr>
              <a:t> al drenaje?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¿Los sanitarios no tienen </a:t>
            </a:r>
            <a:r>
              <a:rPr lang="es-MX" sz="2000" b="1" dirty="0" smtClean="0">
                <a:latin typeface="Arial Narrow" panose="020B0606020202030204" pitchFamily="34" charset="0"/>
              </a:rPr>
              <a:t>comunicación</a:t>
            </a:r>
            <a:r>
              <a:rPr lang="es-MX" sz="2000" dirty="0" smtClean="0">
                <a:latin typeface="Arial Narrow" panose="020B0606020202030204" pitchFamily="34" charset="0"/>
              </a:rPr>
              <a:t> con las áreas de trabajo? en  especial </a:t>
            </a:r>
            <a:r>
              <a:rPr lang="es-MX" sz="2000" b="1" dirty="0">
                <a:latin typeface="Arial Narrow" panose="020B0606020202030204" pitchFamily="34" charset="0"/>
              </a:rPr>
              <a:t>donde se preparan alimentos</a:t>
            </a:r>
            <a:r>
              <a:rPr lang="es-MX" sz="2000" dirty="0">
                <a:latin typeface="Arial Narrow" panose="020B0606020202030204" pitchFamily="34" charset="0"/>
              </a:rPr>
              <a:t>.</a:t>
            </a:r>
            <a:endParaRPr lang="es-MX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MX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21506" name="Picture 2" descr="http://www.suministroscandidomartin.com/index_html_files/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5832648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4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92407" y="3622372"/>
            <a:ext cx="7344816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1600" b="1" dirty="0" smtClean="0"/>
              <a:t>PUNTOS A VERIFICAR:</a:t>
            </a:r>
          </a:p>
          <a:p>
            <a:endParaRPr lang="es-ES_tradnl" sz="1600" b="1" dirty="0" smtClean="0"/>
          </a:p>
          <a:p>
            <a:r>
              <a:rPr lang="es-ES_tradnl" sz="1600" b="1" dirty="0" smtClean="0"/>
              <a:t>	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Drenaje</a:t>
            </a: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(plano de tubería del drenaje)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sz="1600" dirty="0" smtClean="0"/>
          </a:p>
          <a:p>
            <a:r>
              <a:rPr lang="es-ES_tradnl" sz="1600" dirty="0" smtClean="0"/>
              <a:t>	</a:t>
            </a:r>
            <a:r>
              <a:rPr lang="es-ES_tradnl" sz="1600" b="1" dirty="0" smtClean="0"/>
              <a:t>Fosa séptica</a:t>
            </a:r>
            <a:r>
              <a:rPr lang="es-ES_tradnl" sz="1600" dirty="0" smtClean="0"/>
              <a:t> (</a:t>
            </a:r>
            <a:r>
              <a:rPr lang="es-ES_tradnl" sz="1600" dirty="0"/>
              <a:t>Se localizará en terrenos secos y en zonas libres </a:t>
            </a:r>
            <a:r>
              <a:rPr lang="es-ES_tradnl" sz="1600" dirty="0" smtClean="0"/>
              <a:t>	de inundaciones.  En </a:t>
            </a:r>
            <a:r>
              <a:rPr lang="es-ES_tradnl" sz="1600" dirty="0"/>
              <a:t>terrenos con pendiente, la letrina se </a:t>
            </a:r>
            <a:r>
              <a:rPr lang="es-ES_tradnl" sz="1600" dirty="0" smtClean="0"/>
              <a:t>	localizará </a:t>
            </a:r>
            <a:r>
              <a:rPr lang="es-ES_tradnl" sz="1600" dirty="0"/>
              <a:t>en la partes bajas</a:t>
            </a:r>
            <a:r>
              <a:rPr lang="es-ES_tradnl" sz="1600" dirty="0" smtClean="0"/>
              <a:t>. La </a:t>
            </a:r>
            <a:r>
              <a:rPr lang="es-ES_tradnl" sz="1600" dirty="0"/>
              <a:t>distancia mínima horizontal </a:t>
            </a:r>
            <a:r>
              <a:rPr lang="es-ES_tradnl" sz="1600" dirty="0" smtClean="0"/>
              <a:t>	entre </a:t>
            </a:r>
            <a:r>
              <a:rPr lang="es-ES_tradnl" sz="1600" dirty="0"/>
              <a:t>la </a:t>
            </a:r>
            <a:r>
              <a:rPr lang="es-ES_tradnl" sz="1600" dirty="0" smtClean="0"/>
              <a:t>	letrina </a:t>
            </a:r>
            <a:r>
              <a:rPr lang="es-ES_tradnl" sz="1600" dirty="0"/>
              <a:t>y cualquier fuente de abastecimiento de agua </a:t>
            </a:r>
            <a:r>
              <a:rPr lang="es-ES_tradnl" sz="1600" dirty="0" smtClean="0"/>
              <a:t>	será </a:t>
            </a:r>
            <a:r>
              <a:rPr lang="es-ES_tradnl" sz="1600" dirty="0"/>
              <a:t>de </a:t>
            </a:r>
            <a:r>
              <a:rPr lang="es-ES_tradnl" sz="1600" dirty="0" smtClean="0"/>
              <a:t>	15 </a:t>
            </a:r>
            <a:r>
              <a:rPr lang="es-ES_tradnl" sz="1600" dirty="0"/>
              <a:t>metros</a:t>
            </a:r>
            <a:r>
              <a:rPr lang="es-ES_tradnl" sz="1600" dirty="0" smtClean="0"/>
              <a:t>. </a:t>
            </a:r>
          </a:p>
          <a:p>
            <a:endParaRPr lang="es-ES_tradnl" sz="1600" dirty="0" smtClean="0"/>
          </a:p>
          <a:p>
            <a:pPr algn="just"/>
            <a:r>
              <a:rPr lang="es-ES_tradnl" sz="1600" dirty="0" smtClean="0"/>
              <a:t>	</a:t>
            </a:r>
            <a:r>
              <a:rPr lang="es-ES_tradnl" sz="1600" b="1" dirty="0" smtClean="0"/>
              <a:t>Planta de tratamiento de aguas residuales</a:t>
            </a:r>
            <a:r>
              <a:rPr lang="es-ES_tradnl" sz="1600" dirty="0" smtClean="0"/>
              <a:t>. Describir los tipos 	de tratamiento; que se le aplica y su descarga final. </a:t>
            </a:r>
            <a:endParaRPr lang="es-ES_tradnl" sz="1600" b="1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71600" y="908720"/>
            <a:ext cx="2376264" cy="864096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 smtClean="0">
                <a:solidFill>
                  <a:schemeClr val="tx1"/>
                </a:solidFill>
              </a:rPr>
              <a:t>EXCRETAS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1083719" y="4149080"/>
            <a:ext cx="7200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s-MX" sz="2800" b="1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087241" y="4653136"/>
            <a:ext cx="7200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s-MX" sz="2800" b="1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1015458" y="6093296"/>
            <a:ext cx="7200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s-MX" sz="2800" b="1">
              <a:solidFill>
                <a:schemeClr val="tx1"/>
              </a:solidFill>
            </a:endParaRP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11914"/>
          <a:stretch/>
        </p:blipFill>
        <p:spPr bwMode="auto">
          <a:xfrm>
            <a:off x="3419872" y="260648"/>
            <a:ext cx="26831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72008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MANEJO SANITARIO DE DESECHOS</a:t>
            </a:r>
            <a:endParaRPr lang="es-MX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20162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¿Todas las áreas cuentan con </a:t>
            </a:r>
            <a:r>
              <a:rPr lang="es-MX" sz="2000" dirty="0" smtClean="0">
                <a:latin typeface="Arial Narrow" panose="020B0606020202030204" pitchFamily="34" charset="0"/>
              </a:rPr>
              <a:t>contenedores </a:t>
            </a:r>
            <a:r>
              <a:rPr lang="es-MX" sz="2000" dirty="0" smtClean="0">
                <a:latin typeface="Arial Narrow" panose="020B0606020202030204" pitchFamily="34" charset="0"/>
              </a:rPr>
              <a:t>para basura con </a:t>
            </a:r>
            <a:r>
              <a:rPr lang="es-MX" sz="2000" b="1" dirty="0" smtClean="0">
                <a:latin typeface="Arial Narrow" panose="020B0606020202030204" pitchFamily="34" charset="0"/>
              </a:rPr>
              <a:t>tapa?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¿Existe un almacén temporal de basura </a:t>
            </a:r>
            <a:r>
              <a:rPr lang="es-MX" sz="2000" dirty="0" smtClean="0">
                <a:latin typeface="Arial Narrow" panose="020B0606020202030204" pitchFamily="34" charset="0"/>
              </a:rPr>
              <a:t>está </a:t>
            </a:r>
            <a:r>
              <a:rPr lang="es-MX" sz="2000" b="1" dirty="0" smtClean="0">
                <a:latin typeface="Arial Narrow" panose="020B0606020202030204" pitchFamily="34" charset="0"/>
              </a:rPr>
              <a:t>limpio</a:t>
            </a:r>
            <a:r>
              <a:rPr lang="es-MX" sz="2000" b="1" dirty="0" smtClean="0">
                <a:latin typeface="Arial Narrow" panose="020B0606020202030204" pitchFamily="34" charset="0"/>
              </a:rPr>
              <a:t>, identificado y separado</a:t>
            </a:r>
            <a:r>
              <a:rPr lang="es-MX" sz="2000" dirty="0" smtClean="0">
                <a:latin typeface="Arial Narrow" panose="020B0606020202030204" pitchFamily="34" charset="0"/>
              </a:rPr>
              <a:t> de las demás áreas?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¿Los contenedores de basura </a:t>
            </a:r>
            <a:r>
              <a:rPr lang="es-MX" sz="2000" dirty="0" smtClean="0">
                <a:latin typeface="Arial Narrow" panose="020B0606020202030204" pitchFamily="34" charset="0"/>
              </a:rPr>
              <a:t>son </a:t>
            </a:r>
            <a:r>
              <a:rPr lang="es-MX" sz="2000" b="1" dirty="0" smtClean="0">
                <a:latin typeface="Arial Narrow" panose="020B0606020202030204" pitchFamily="34" charset="0"/>
              </a:rPr>
              <a:t>suficientes</a:t>
            </a:r>
            <a:r>
              <a:rPr lang="es-MX" sz="2000" dirty="0" smtClean="0">
                <a:latin typeface="Arial Narrow" panose="020B0606020202030204" pitchFamily="34" charset="0"/>
              </a:rPr>
              <a:t>?</a:t>
            </a:r>
            <a:endParaRPr lang="es-MX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MX" sz="1800" dirty="0">
              <a:latin typeface="Arial Narrow" panose="020B0606020202030204" pitchFamily="34" charset="0"/>
            </a:endParaRPr>
          </a:p>
        </p:txBody>
      </p:sp>
      <p:pic>
        <p:nvPicPr>
          <p:cNvPr id="17410" name="Picture 2" descr="http://image.slidesharecdn.com/manejohigienicodelosalimentos-130613233059-phpapp02/95/manejo-higienico-de-los-alimentos-56-638.jpg?cb=13711664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5007" r="26862" b="17192"/>
          <a:stretch/>
        </p:blipFill>
        <p:spPr bwMode="auto">
          <a:xfrm>
            <a:off x="3933462" y="3449081"/>
            <a:ext cx="4959018" cy="29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" y="3356992"/>
            <a:ext cx="4144819" cy="31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4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908720"/>
            <a:ext cx="3168352" cy="86409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i="1" dirty="0" smtClean="0">
                <a:solidFill>
                  <a:schemeClr val="tx1"/>
                </a:solidFill>
              </a:rPr>
              <a:t>DESECHOS SÓLIDOS</a:t>
            </a:r>
            <a:endParaRPr lang="es-MX" sz="2800" b="1" i="1" dirty="0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9552" y="4277995"/>
            <a:ext cx="7992888" cy="203132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b="1" dirty="0" smtClean="0">
                <a:latin typeface="Arial Narrow" panose="020B0606020202030204" pitchFamily="34" charset="0"/>
              </a:rPr>
              <a:t>Residuos </a:t>
            </a:r>
            <a:r>
              <a:rPr lang="es-MX" b="1" dirty="0">
                <a:latin typeface="Arial Narrow" panose="020B0606020202030204" pitchFamily="34" charset="0"/>
              </a:rPr>
              <a:t>sólidos </a:t>
            </a:r>
            <a:r>
              <a:rPr lang="es-MX" b="1" dirty="0" smtClean="0">
                <a:latin typeface="Arial Narrow" panose="020B0606020202030204" pitchFamily="34" charset="0"/>
              </a:rPr>
              <a:t>reciclables: </a:t>
            </a:r>
            <a:r>
              <a:rPr lang="es-ES" dirty="0" smtClean="0">
                <a:latin typeface="Arial Narrow" panose="020B0606020202030204" pitchFamily="34" charset="0"/>
              </a:rPr>
              <a:t>Son aquellos residuos solidos que se pueden convertir en nuevos productos </a:t>
            </a:r>
            <a:r>
              <a:rPr lang="es-ES" i="1" u="sng" dirty="0">
                <a:latin typeface="Arial Narrow" panose="020B0606020202030204" pitchFamily="34" charset="0"/>
              </a:rPr>
              <a:t>para prevenir el desuso de materiales potencialmente </a:t>
            </a:r>
            <a:r>
              <a:rPr lang="es-ES" i="1" u="sng" dirty="0" smtClean="0">
                <a:latin typeface="Arial Narrow" panose="020B0606020202030204" pitchFamily="34" charset="0"/>
              </a:rPr>
              <a:t>útiles</a:t>
            </a:r>
            <a:r>
              <a:rPr lang="es-ES" dirty="0" smtClean="0">
                <a:latin typeface="Arial Narrow" panose="020B0606020202030204" pitchFamily="34" charset="0"/>
              </a:rPr>
              <a:t>.    Promover Ventajas del reciclado al reducir la contaminación.</a:t>
            </a: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es-ES" b="1" dirty="0" smtClean="0">
                <a:latin typeface="Arial Narrow" panose="020B0606020202030204" pitchFamily="34" charset="0"/>
              </a:rPr>
              <a:t>Residuos sólidos inertes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  <a:r>
              <a:rPr lang="es-MX" i="1" dirty="0">
                <a:latin typeface="Arial Narrow" panose="020B0606020202030204" pitchFamily="34" charset="0"/>
              </a:rPr>
              <a:t> </a:t>
            </a:r>
            <a:r>
              <a:rPr lang="es-MX" dirty="0">
                <a:latin typeface="Arial Narrow" panose="020B0606020202030204" pitchFamily="34" charset="0"/>
              </a:rPr>
              <a:t>Material o conjunto de materiales resultantes de cualquier proceso u operación que esté destinado al desuso, </a:t>
            </a:r>
            <a:r>
              <a:rPr lang="es-MX" u="sng" dirty="0">
                <a:latin typeface="Arial Narrow" panose="020B0606020202030204" pitchFamily="34" charset="0"/>
              </a:rPr>
              <a:t>que no vaya a </a:t>
            </a:r>
            <a:r>
              <a:rPr lang="es-MX" i="1" u="sng" dirty="0">
                <a:latin typeface="Arial Narrow" panose="020B0606020202030204" pitchFamily="34" charset="0"/>
              </a:rPr>
              <a:t>ser utilizado, recuperado o reciclado</a:t>
            </a:r>
            <a:r>
              <a:rPr lang="es-MX" dirty="0">
                <a:latin typeface="Arial Narrow" panose="020B0606020202030204" pitchFamily="34" charset="0"/>
              </a:rPr>
              <a:t>. </a:t>
            </a:r>
            <a:endParaRPr lang="es-ES_tradnl" b="1" dirty="0" smtClean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8380"/>
            <a:ext cx="4680520" cy="33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3168352" cy="86409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i="1" dirty="0" smtClean="0">
                <a:solidFill>
                  <a:schemeClr val="tx1"/>
                </a:solidFill>
              </a:rPr>
              <a:t>DESECHOS SÓLIDOS</a:t>
            </a:r>
            <a:endParaRPr lang="es-MX" sz="2800" b="1" i="1" dirty="0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99592" y="3866852"/>
            <a:ext cx="7344816" cy="187743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1600" b="1" dirty="0"/>
              <a:t/>
            </a:r>
            <a:br>
              <a:rPr lang="es-MX" sz="1600" b="1" dirty="0"/>
            </a:br>
            <a:r>
              <a:rPr lang="es-MX" b="1" dirty="0" smtClean="0">
                <a:latin typeface="Arial Narrow" panose="020B0606020202030204" pitchFamily="34" charset="0"/>
              </a:rPr>
              <a:t>Residuos peligrosos biológico infecciosos: </a:t>
            </a:r>
            <a:r>
              <a:rPr lang="es-MX" i="1" dirty="0">
                <a:latin typeface="Arial Narrow" panose="020B0606020202030204" pitchFamily="34" charset="0"/>
              </a:rPr>
              <a:t>Material o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i="1" dirty="0">
                <a:latin typeface="Arial Narrow" panose="020B0606020202030204" pitchFamily="34" charset="0"/>
              </a:rPr>
              <a:t>conjunto de materiales resultantes de cualquier proceso u operación que esté destinado al desuso, que no vaya a ser utilizado, recuperado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i="1" dirty="0">
                <a:latin typeface="Arial Narrow" panose="020B0606020202030204" pitchFamily="34" charset="0"/>
              </a:rPr>
              <a:t>o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i="1" dirty="0">
                <a:latin typeface="Arial Narrow" panose="020B0606020202030204" pitchFamily="34" charset="0"/>
              </a:rPr>
              <a:t>reciclado</a:t>
            </a:r>
            <a:r>
              <a:rPr lang="es-MX" i="1" dirty="0" smtClean="0">
                <a:latin typeface="Arial Narrow" panose="020B0606020202030204" pitchFamily="34" charset="0"/>
              </a:rPr>
              <a:t>.</a:t>
            </a:r>
            <a:endParaRPr lang="es-ES_tradnl" b="1" dirty="0">
              <a:latin typeface="Arial Narrow" panose="020B0606020202030204" pitchFamily="34" charset="0"/>
            </a:endParaRPr>
          </a:p>
          <a:p>
            <a:pPr algn="just"/>
            <a:endParaRPr lang="es-MX" sz="1000" b="1" dirty="0" smtClean="0"/>
          </a:p>
          <a:p>
            <a:pPr algn="just"/>
            <a:r>
              <a:rPr lang="es-MX" sz="1000" b="1" dirty="0" smtClean="0"/>
              <a:t>NOM-087-ECOL-SSA1-2002 </a:t>
            </a:r>
            <a:r>
              <a:rPr lang="es-MX" sz="1000" dirty="0"/>
              <a:t>Protección Ambiental – Salud Ambiental – Residuos Peligrosos Biológico Infecciosos – Clasificación y Especificaciones de Manejo</a:t>
            </a:r>
          </a:p>
          <a:p>
            <a:pPr algn="just"/>
            <a:endParaRPr lang="es-ES_tradnl" sz="1600" b="1" dirty="0" smtClean="0"/>
          </a:p>
        </p:txBody>
      </p:sp>
      <p:pic>
        <p:nvPicPr>
          <p:cNvPr id="5122" name="Picture 2" descr="http://www.cvgreenestudio.com.mx/diacycle/images/DCP_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9"/>
          <a:stretch/>
        </p:blipFill>
        <p:spPr bwMode="auto">
          <a:xfrm>
            <a:off x="5724128" y="999090"/>
            <a:ext cx="2880320" cy="27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908720"/>
            <a:ext cx="3168352" cy="86409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i="1" dirty="0" smtClean="0">
                <a:solidFill>
                  <a:schemeClr val="tx1"/>
                </a:solidFill>
              </a:rPr>
              <a:t>DESECHOS SÓLIDOS</a:t>
            </a:r>
            <a:endParaRPr lang="es-MX" sz="2800" b="1" i="1" dirty="0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1560" y="3467323"/>
            <a:ext cx="7920880" cy="276998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MX" sz="1600" b="1" dirty="0" smtClean="0">
                <a:latin typeface="Arial Narrow" panose="020B0606020202030204" pitchFamily="34" charset="0"/>
              </a:rPr>
              <a:t>RESIDUOS NO PELIGROSOS</a:t>
            </a:r>
            <a:r>
              <a:rPr lang="es-MX" sz="1600" b="1" dirty="0">
                <a:latin typeface="Arial Narrow" panose="020B0606020202030204" pitchFamily="34" charset="0"/>
              </a:rPr>
              <a:t/>
            </a:r>
            <a:br>
              <a:rPr lang="es-MX" sz="1600" b="1" dirty="0">
                <a:latin typeface="Arial Narrow" panose="020B0606020202030204" pitchFamily="34" charset="0"/>
              </a:rPr>
            </a:br>
            <a:r>
              <a:rPr lang="es-ES_tradnl" sz="1600" b="1" dirty="0">
                <a:latin typeface="Arial Narrow" panose="020B0606020202030204" pitchFamily="34" charset="0"/>
              </a:rPr>
              <a:t>PUNTOS A VERIFICAR:</a:t>
            </a:r>
          </a:p>
          <a:p>
            <a:pPr algn="just"/>
            <a:endParaRPr lang="es-MX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Describir el </a:t>
            </a:r>
            <a:r>
              <a:rPr lang="es-MX" i="1" u="sng" dirty="0" smtClean="0">
                <a:latin typeface="Arial Narrow" panose="020B0606020202030204" pitchFamily="34" charset="0"/>
              </a:rPr>
              <a:t>tipo de contenedor</a:t>
            </a:r>
            <a:r>
              <a:rPr lang="es-MX" dirty="0" smtClean="0">
                <a:latin typeface="Arial Narrow" panose="020B0606020202030204" pitchFamily="34" charset="0"/>
              </a:rPr>
              <a:t> donde se almacenan los residuos en las áreas donde se están generando (hoteles, cocinas, sanitarios, oficinas administrativas, consultorios, comedores, recepciones, salas de exhibición, áreas de atención a usuarios, etc.) </a:t>
            </a: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i="1" u="sng" dirty="0" smtClean="0">
                <a:latin typeface="Arial Narrow" panose="020B0606020202030204" pitchFamily="34" charset="0"/>
              </a:rPr>
              <a:t>Almacén Temporal de Residuos NO Peligrosos</a:t>
            </a:r>
            <a:r>
              <a:rPr lang="es-MX" dirty="0" smtClean="0">
                <a:latin typeface="Arial Narrow" panose="020B0606020202030204" pitchFamily="34" charset="0"/>
              </a:rPr>
              <a:t>: Observar la Identificación del área, limpieza, orden,  descripción del almacén temporal,  la distancia en la que se encuentra de las demás áreas y la frecuencia con la que son retirados estos residuos.</a:t>
            </a:r>
            <a:endParaRPr lang="es-ES_tradnl" b="1" dirty="0" smtClean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Resultado de imagen para contenedores de bas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b="4075"/>
          <a:stretch/>
        </p:blipFill>
        <p:spPr bwMode="auto">
          <a:xfrm>
            <a:off x="5508104" y="996286"/>
            <a:ext cx="3024336" cy="22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39552" y="1844824"/>
            <a:ext cx="7992887" cy="181588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es-MX" sz="1600" dirty="0" smtClean="0"/>
          </a:p>
          <a:p>
            <a:pPr algn="just"/>
            <a:r>
              <a:rPr lang="es-MX" sz="2000" dirty="0" smtClean="0">
                <a:latin typeface="Arial Narrow" panose="020B0606020202030204" pitchFamily="34" charset="0"/>
              </a:rPr>
              <a:t>La </a:t>
            </a:r>
            <a:r>
              <a:rPr lang="es-MX" sz="2000" dirty="0">
                <a:latin typeface="Arial Narrow" panose="020B0606020202030204" pitchFamily="34" charset="0"/>
              </a:rPr>
              <a:t>fauna </a:t>
            </a:r>
            <a:r>
              <a:rPr lang="es-MX" sz="2000" dirty="0" smtClean="0">
                <a:latin typeface="Arial Narrow" panose="020B0606020202030204" pitchFamily="34" charset="0"/>
              </a:rPr>
              <a:t>nociva: </a:t>
            </a:r>
            <a:r>
              <a:rPr lang="es-MX" sz="2000" dirty="0">
                <a:latin typeface="Arial Narrow" panose="020B0606020202030204" pitchFamily="34" charset="0"/>
              </a:rPr>
              <a:t>son todo animal que produce algún tipo de </a:t>
            </a:r>
            <a:r>
              <a:rPr lang="es-MX" sz="2000" b="1" dirty="0">
                <a:latin typeface="Arial Narrow" panose="020B0606020202030204" pitchFamily="34" charset="0"/>
              </a:rPr>
              <a:t>daño para el ser humano</a:t>
            </a:r>
            <a:r>
              <a:rPr lang="es-MX" sz="2000" dirty="0">
                <a:latin typeface="Arial Narrow" panose="020B0606020202030204" pitchFamily="34" charset="0"/>
              </a:rPr>
              <a:t>, </a:t>
            </a:r>
            <a:r>
              <a:rPr lang="es-MX" sz="2000" dirty="0" smtClean="0">
                <a:latin typeface="Arial Narrow" panose="020B0606020202030204" pitchFamily="34" charset="0"/>
              </a:rPr>
              <a:t>en ciertas condiciones </a:t>
            </a:r>
            <a:r>
              <a:rPr lang="es-MX" sz="2000" dirty="0">
                <a:latin typeface="Arial Narrow" panose="020B0606020202030204" pitchFamily="34" charset="0"/>
              </a:rPr>
              <a:t>ambientales incrementan su número y se pueden llegar a convertir en </a:t>
            </a:r>
            <a:r>
              <a:rPr lang="es-MX" sz="2000" b="1" dirty="0" smtClean="0">
                <a:latin typeface="Arial Narrow" panose="020B0606020202030204" pitchFamily="34" charset="0"/>
              </a:rPr>
              <a:t>plagas</a:t>
            </a:r>
            <a:r>
              <a:rPr lang="es-MX" sz="2000" dirty="0" smtClean="0">
                <a:latin typeface="Arial Narrow" panose="020B0606020202030204" pitchFamily="34" charset="0"/>
              </a:rPr>
              <a:t>, produciendo </a:t>
            </a:r>
            <a:r>
              <a:rPr lang="es-MX" sz="2000" dirty="0">
                <a:latin typeface="Arial Narrow" panose="020B0606020202030204" pitchFamily="34" charset="0"/>
              </a:rPr>
              <a:t>enfermedades infecto-contagiosas para los </a:t>
            </a:r>
            <a:r>
              <a:rPr lang="es-MX" sz="2000" dirty="0" smtClean="0">
                <a:latin typeface="Arial Narrow" panose="020B0606020202030204" pitchFamily="34" charset="0"/>
              </a:rPr>
              <a:t>humanos. (ratas, ratones, arañas, hormigas, cucarachas, gatos, palomas, etc.)</a:t>
            </a:r>
          </a:p>
          <a:p>
            <a:pPr algn="just"/>
            <a:endParaRPr lang="es-MX" sz="160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27584" y="908720"/>
            <a:ext cx="2376263" cy="86409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 smtClean="0">
                <a:solidFill>
                  <a:schemeClr val="tx1"/>
                </a:solidFill>
              </a:rPr>
              <a:t>Fauna nociva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12292" name="Picture 4" descr="Resultado de imagen para moscas pequeñas en la coc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 bwMode="auto">
          <a:xfrm>
            <a:off x="107504" y="3789040"/>
            <a:ext cx="4248472" cy="29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11" y="3789040"/>
            <a:ext cx="39469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fld id="{9E4D1127-6D68-4658-83D3-24055FEA3969}" type="slidenum">
              <a:rPr lang="es-ES" smtClean="0">
                <a:latin typeface="Arial" charset="0"/>
              </a:rPr>
              <a:pPr eaLnBrk="1" hangingPunct="1"/>
              <a:t>3</a:t>
            </a:fld>
            <a:endParaRPr lang="es-ES" dirty="0" smtClean="0">
              <a:latin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22625"/>
            <a:ext cx="34559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397250" y="1828800"/>
            <a:ext cx="32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00">
                <a:cs typeface="Times New Roman" pitchFamily="18" charset="0"/>
              </a:rPr>
              <a:t>    </a:t>
            </a:r>
            <a:endParaRPr lang="es-ES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s-ES">
              <a:cs typeface="Times New Roman" pitchFamily="18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059113" y="1638300"/>
            <a:ext cx="3455987" cy="4598988"/>
            <a:chOff x="1292" y="1004"/>
            <a:chExt cx="2223" cy="2897"/>
          </a:xfrm>
        </p:grpSpPr>
        <p:sp>
          <p:nvSpPr>
            <p:cNvPr id="7040" name="Rectangle 5"/>
            <p:cNvSpPr>
              <a:spLocks noChangeArrowheads="1"/>
            </p:cNvSpPr>
            <p:nvPr/>
          </p:nvSpPr>
          <p:spPr bwMode="auto">
            <a:xfrm>
              <a:off x="1292" y="3652"/>
              <a:ext cx="222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s-ES" sz="1000" b="1">
                  <a:solidFill>
                    <a:srgbClr val="FF0000"/>
                  </a:solidFill>
                  <a:latin typeface="Verdana" pitchFamily="34" charset="0"/>
                  <a:cs typeface="Times New Roman" pitchFamily="18" charset="0"/>
                </a:rPr>
                <a:t>EL USO INDEBIDO DE ESTA CREDENCIAL CONSTITUYE UN DELITO</a:t>
              </a:r>
              <a:endParaRPr lang="es-ES" sz="1000"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041" name="Rectangle 6"/>
            <p:cNvSpPr>
              <a:spLocks noChangeArrowheads="1"/>
            </p:cNvSpPr>
            <p:nvPr/>
          </p:nvSpPr>
          <p:spPr bwMode="auto">
            <a:xfrm>
              <a:off x="1292" y="3423"/>
              <a:ext cx="222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s-ES" sz="900">
                  <a:cs typeface="Times New Roman" pitchFamily="18" charset="0"/>
                </a:rPr>
                <a:t>Para cualquier aclaración y quejas llamar a los teléfonos 52 08 31 93, 52 08 28 71 o 55 14 09 30</a:t>
              </a:r>
              <a:endParaRPr lang="es-ES">
                <a:cs typeface="Times New Roman" pitchFamily="18" charset="0"/>
              </a:endParaRPr>
            </a:p>
          </p:txBody>
        </p:sp>
        <p:sp>
          <p:nvSpPr>
            <p:cNvPr id="7042" name="Rectangle 7"/>
            <p:cNvSpPr>
              <a:spLocks noChangeArrowheads="1"/>
            </p:cNvSpPr>
            <p:nvPr/>
          </p:nvSpPr>
          <p:spPr bwMode="auto">
            <a:xfrm>
              <a:off x="1292" y="3280"/>
              <a:ext cx="222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s-ES" sz="900" b="1">
                  <a:solidFill>
                    <a:srgbClr val="FF3300"/>
                  </a:solidFill>
                  <a:latin typeface="Verdana" pitchFamily="34" charset="0"/>
                  <a:cs typeface="Times New Roman" pitchFamily="18" charset="0"/>
                </a:rPr>
                <a:t>VALIDA SOLO CUANDO EXHIBE ORDEN DE VISITA</a:t>
              </a:r>
            </a:p>
          </p:txBody>
        </p:sp>
        <p:sp>
          <p:nvSpPr>
            <p:cNvPr id="7043" name="Rectangle 8"/>
            <p:cNvSpPr>
              <a:spLocks noChangeArrowheads="1"/>
            </p:cNvSpPr>
            <p:nvPr/>
          </p:nvSpPr>
          <p:spPr bwMode="auto">
            <a:xfrm>
              <a:off x="1973" y="1569"/>
              <a:ext cx="1542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s-ES" sz="900" dirty="0">
                  <a:cs typeface="Times New Roman" pitchFamily="18" charset="0"/>
                </a:rPr>
                <a:t>Se acredita al </a:t>
              </a:r>
              <a:r>
                <a:rPr lang="es-ES" sz="1000" b="1" dirty="0" smtClean="0">
                  <a:cs typeface="Times New Roman" pitchFamily="18" charset="0"/>
                </a:rPr>
                <a:t>ING. KARINA REYES MEJÍA</a:t>
              </a:r>
              <a:r>
                <a:rPr lang="es-ES" sz="900" dirty="0" smtClean="0">
                  <a:cs typeface="Times New Roman" pitchFamily="18" charset="0"/>
                </a:rPr>
                <a:t>, </a:t>
              </a:r>
              <a:r>
                <a:rPr lang="es-ES" sz="900" dirty="0">
                  <a:cs typeface="Times New Roman" pitchFamily="18" charset="0"/>
                </a:rPr>
                <a:t>cuya fotografía y firma aparecen al margen, como </a:t>
              </a:r>
              <a:r>
                <a:rPr lang="es-ES" sz="1000" b="1" dirty="0">
                  <a:cs typeface="Times New Roman" pitchFamily="18" charset="0"/>
                </a:rPr>
                <a:t>VERIFICADOR SANITARIO</a:t>
              </a:r>
              <a:r>
                <a:rPr lang="es-ES" sz="900" dirty="0">
                  <a:cs typeface="Times New Roman" pitchFamily="18" charset="0"/>
                </a:rPr>
                <a:t> adscrito a esta Comisión, para practicar visitas de verificación, en los términos y con el objeto que especifique la orden de visita. 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/>
              <a:endParaRPr lang="es-ES" sz="900" dirty="0">
                <a:cs typeface="Times New Roman" pitchFamily="18" charset="0"/>
              </a:endParaRPr>
            </a:p>
            <a:p>
              <a:pPr algn="just" eaLnBrk="0" hangingPunct="0"/>
              <a:r>
                <a:rPr lang="es-ES" sz="900" dirty="0">
                  <a:cs typeface="Times New Roman" pitchFamily="18" charset="0"/>
                </a:rPr>
                <a:t>______________________________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s-ES" sz="900" b="1" dirty="0">
                  <a:cs typeface="Times New Roman" pitchFamily="18" charset="0"/>
                </a:rPr>
                <a:t>QFB. CAROLINA JARAMILLO FLORES</a:t>
              </a:r>
              <a:endParaRPr lang="es-ES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s-ES" sz="900" b="1" dirty="0">
                  <a:cs typeface="Times New Roman" pitchFamily="18" charset="0"/>
                </a:rPr>
                <a:t>DIRECTORA EJECUTIVA DE SUPERVISIÓN Y VIGILANCIA SANITARIA</a:t>
              </a:r>
              <a:endParaRPr lang="es-ES" sz="9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/>
              <a:r>
                <a:rPr lang="es-ES" sz="900" dirty="0">
                  <a:cs typeface="Times New Roman" pitchFamily="18" charset="0"/>
                </a:rPr>
                <a:t>Con fundamento en los artículos 4 fracción II inciso d, 11 fracciones IX y XIV y 15 fracción IV del Reglamento de la Comisión Federal para la Protección Contra Riesgos Sanitarios y 396, 399, 400 y 401 fracción I de la Ley General de Salud.</a:t>
              </a:r>
            </a:p>
          </p:txBody>
        </p:sp>
        <p:sp>
          <p:nvSpPr>
            <p:cNvPr id="7044" name="Rectangle 9"/>
            <p:cNvSpPr>
              <a:spLocks noChangeArrowheads="1"/>
            </p:cNvSpPr>
            <p:nvPr/>
          </p:nvSpPr>
          <p:spPr bwMode="auto">
            <a:xfrm>
              <a:off x="1292" y="1569"/>
              <a:ext cx="681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1000" dirty="0">
                <a:cs typeface="Times New Roman" pitchFamily="18" charset="0"/>
              </a:endParaRPr>
            </a:p>
            <a:p>
              <a:endParaRPr lang="es-ES" sz="800" dirty="0">
                <a:cs typeface="Times New Roman" pitchFamily="18" charset="0"/>
              </a:endParaRPr>
            </a:p>
            <a:p>
              <a:r>
                <a:rPr lang="es-ES" sz="800" dirty="0">
                  <a:cs typeface="Times New Roman" pitchFamily="18" charset="0"/>
                </a:rPr>
                <a:t>____________</a:t>
              </a:r>
            </a:p>
            <a:p>
              <a:pPr algn="ctr"/>
              <a:r>
                <a:rPr lang="es-ES" sz="1000" dirty="0">
                  <a:cs typeface="Times New Roman" pitchFamily="18" charset="0"/>
                </a:rPr>
                <a:t>Firma del verificador</a:t>
              </a:r>
            </a:p>
            <a:p>
              <a:pPr algn="ctr"/>
              <a:endParaRPr lang="es-ES" sz="400" dirty="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s-ES" sz="1000" dirty="0">
                  <a:cs typeface="Times New Roman" pitchFamily="18" charset="0"/>
                </a:rPr>
                <a:t>Folio: 003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s-ES" sz="400" dirty="0">
                  <a:cs typeface="Times New Roman" pitchFamily="18" charset="0"/>
                </a:rPr>
                <a:t> </a:t>
              </a:r>
            </a:p>
            <a:p>
              <a:r>
                <a:rPr lang="es-ES" sz="900" dirty="0">
                  <a:cs typeface="Times New Roman" pitchFamily="18" charset="0"/>
                </a:rPr>
                <a:t>Expedida el   </a:t>
              </a:r>
              <a:r>
                <a:rPr lang="es-ES" sz="900" b="1" dirty="0">
                  <a:cs typeface="Times New Roman" pitchFamily="18" charset="0"/>
                </a:rPr>
                <a:t> </a:t>
              </a:r>
            </a:p>
            <a:p>
              <a:r>
                <a:rPr lang="es-ES" sz="900" b="1" dirty="0" smtClean="0">
                  <a:cs typeface="Times New Roman" pitchFamily="18" charset="0"/>
                </a:rPr>
                <a:t>01-JUL-2017 </a:t>
              </a:r>
              <a:r>
                <a:rPr lang="es-ES" sz="900" dirty="0" smtClean="0">
                  <a:cs typeface="Times New Roman" pitchFamily="18" charset="0"/>
                </a:rPr>
                <a:t>   </a:t>
              </a:r>
              <a:endParaRPr lang="es-ES" sz="900" dirty="0">
                <a:cs typeface="Times New Roman" pitchFamily="18" charset="0"/>
              </a:endParaRPr>
            </a:p>
            <a:p>
              <a:endParaRPr lang="es-ES" sz="400" dirty="0">
                <a:cs typeface="Times New Roman" pitchFamily="18" charset="0"/>
              </a:endParaRPr>
            </a:p>
            <a:p>
              <a:r>
                <a:rPr lang="es-ES" sz="900" dirty="0">
                  <a:cs typeface="Times New Roman" pitchFamily="18" charset="0"/>
                </a:rPr>
                <a:t>Vigencia al   </a:t>
              </a:r>
              <a:r>
                <a:rPr lang="es-ES" sz="900" b="1" dirty="0">
                  <a:cs typeface="Times New Roman" pitchFamily="18" charset="0"/>
                </a:rPr>
                <a:t> </a:t>
              </a:r>
            </a:p>
            <a:p>
              <a:r>
                <a:rPr lang="es-ES" sz="900" b="1" dirty="0" smtClean="0">
                  <a:cs typeface="Times New Roman" pitchFamily="18" charset="0"/>
                </a:rPr>
                <a:t>30-JUN-2018</a:t>
              </a:r>
              <a:endParaRPr lang="es-ES" dirty="0">
                <a:cs typeface="Times New Roman" pitchFamily="18" charset="0"/>
              </a:endParaRPr>
            </a:p>
          </p:txBody>
        </p:sp>
        <p:sp>
          <p:nvSpPr>
            <p:cNvPr id="7045" name="Rectangle 10"/>
            <p:cNvSpPr>
              <a:spLocks noChangeArrowheads="1"/>
            </p:cNvSpPr>
            <p:nvPr/>
          </p:nvSpPr>
          <p:spPr bwMode="auto">
            <a:xfrm>
              <a:off x="1292" y="1004"/>
              <a:ext cx="2223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s-ES" sz="400" b="1" dirty="0">
                  <a:solidFill>
                    <a:srgbClr val="333399"/>
                  </a:solidFill>
                </a:rPr>
                <a:t>	</a:t>
              </a:r>
              <a:endParaRPr lang="es-ES" sz="1200" b="1" dirty="0">
                <a:solidFill>
                  <a:srgbClr val="333399"/>
                </a:solidFill>
              </a:endParaRPr>
            </a:p>
            <a:p>
              <a:pPr eaLnBrk="0" hangingPunct="0"/>
              <a:r>
                <a:rPr lang="es-ES" sz="900" b="1" dirty="0">
                  <a:solidFill>
                    <a:srgbClr val="000066"/>
                  </a:solidFill>
                </a:rPr>
                <a:t>     COMISIÓN FEDERAL PARA LA PROTECCIÓN</a:t>
              </a:r>
            </a:p>
            <a:p>
              <a:pPr eaLnBrk="0" hangingPunct="0"/>
              <a:r>
                <a:rPr lang="es-ES" sz="900" b="1" dirty="0">
                  <a:solidFill>
                    <a:srgbClr val="000066"/>
                  </a:solidFill>
                </a:rPr>
                <a:t>                 CONTRA RIESGOS SANITARIOS</a:t>
              </a:r>
              <a:endParaRPr lang="es-ES" sz="900" b="1" dirty="0">
                <a:solidFill>
                  <a:srgbClr val="333399"/>
                </a:solidFill>
              </a:endParaRPr>
            </a:p>
            <a:p>
              <a:pPr eaLnBrk="0" hangingPunct="0"/>
              <a:r>
                <a:rPr lang="es-ES" sz="900" b="1" dirty="0">
                  <a:solidFill>
                    <a:srgbClr val="000066"/>
                  </a:solidFill>
                  <a:cs typeface="Times New Roman" pitchFamily="18" charset="0"/>
                </a:rPr>
                <a:t>          COMISIÓN DE OPERACIÓN SANITARIA</a:t>
              </a:r>
              <a:endParaRPr lang="es-ES" sz="900" b="1" dirty="0">
                <a:solidFill>
                  <a:srgbClr val="333399"/>
                </a:solidFill>
              </a:endParaRPr>
            </a:p>
            <a:p>
              <a:pPr eaLnBrk="0" hangingPunct="0"/>
              <a:r>
                <a:rPr lang="es-ES" sz="1100" b="1" dirty="0">
                  <a:solidFill>
                    <a:srgbClr val="FF0000"/>
                  </a:solidFill>
                  <a:latin typeface="Arial Black" pitchFamily="34" charset="0"/>
                </a:rPr>
                <a:t>                 </a:t>
              </a:r>
              <a:r>
                <a:rPr lang="es-ES" sz="1100" b="1" dirty="0">
                  <a:solidFill>
                    <a:srgbClr val="FF0000"/>
                  </a:solidFill>
                  <a:latin typeface="Georgia" pitchFamily="18" charset="0"/>
                </a:rPr>
                <a:t>CREDENCIAL DE </a:t>
              </a:r>
            </a:p>
            <a:p>
              <a:pPr eaLnBrk="0" hangingPunct="0"/>
              <a:r>
                <a:rPr lang="es-ES" sz="1100" b="1" dirty="0">
                  <a:solidFill>
                    <a:srgbClr val="FF0000"/>
                  </a:solidFill>
                  <a:latin typeface="Georgia" pitchFamily="18" charset="0"/>
                </a:rPr>
                <a:t>            VERIFICADOR </a:t>
              </a:r>
              <a:r>
                <a:rPr lang="es-ES" sz="1100" b="1" dirty="0">
                  <a:solidFill>
                    <a:srgbClr val="FF0000"/>
                  </a:solidFill>
                  <a:latin typeface="Georgia" pitchFamily="18" charset="0"/>
                  <a:cs typeface="Times New Roman" pitchFamily="18" charset="0"/>
                </a:rPr>
                <a:t> SANITARIO</a:t>
              </a:r>
              <a:endParaRPr lang="es-ES" dirty="0"/>
            </a:p>
          </p:txBody>
        </p:sp>
        <p:sp>
          <p:nvSpPr>
            <p:cNvPr id="7046" name="Line 11"/>
            <p:cNvSpPr>
              <a:spLocks noChangeShapeType="1"/>
            </p:cNvSpPr>
            <p:nvPr/>
          </p:nvSpPr>
          <p:spPr bwMode="auto">
            <a:xfrm>
              <a:off x="1292" y="1004"/>
              <a:ext cx="2223" cy="0"/>
            </a:xfrm>
            <a:prstGeom prst="line">
              <a:avLst/>
            </a:prstGeom>
            <a:noFill/>
            <a:ln w="25400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47" name="Line 12"/>
            <p:cNvSpPr>
              <a:spLocks noChangeShapeType="1"/>
            </p:cNvSpPr>
            <p:nvPr/>
          </p:nvSpPr>
          <p:spPr bwMode="auto">
            <a:xfrm>
              <a:off x="1292" y="3901"/>
              <a:ext cx="222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48" name="Line 13"/>
            <p:cNvSpPr>
              <a:spLocks noChangeShapeType="1"/>
            </p:cNvSpPr>
            <p:nvPr/>
          </p:nvSpPr>
          <p:spPr bwMode="auto">
            <a:xfrm>
              <a:off x="1292" y="1004"/>
              <a:ext cx="0" cy="289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49" name="Line 14"/>
            <p:cNvSpPr>
              <a:spLocks noChangeShapeType="1"/>
            </p:cNvSpPr>
            <p:nvPr/>
          </p:nvSpPr>
          <p:spPr bwMode="auto">
            <a:xfrm>
              <a:off x="3515" y="1004"/>
              <a:ext cx="0" cy="289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50" name="Line 15"/>
            <p:cNvSpPr>
              <a:spLocks noChangeShapeType="1"/>
            </p:cNvSpPr>
            <p:nvPr/>
          </p:nvSpPr>
          <p:spPr bwMode="auto">
            <a:xfrm>
              <a:off x="1292" y="1569"/>
              <a:ext cx="2223" cy="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51" name="Line 16"/>
            <p:cNvSpPr>
              <a:spLocks noChangeShapeType="1"/>
            </p:cNvSpPr>
            <p:nvPr/>
          </p:nvSpPr>
          <p:spPr bwMode="auto">
            <a:xfrm>
              <a:off x="1292" y="3280"/>
              <a:ext cx="222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52" name="Line 17"/>
            <p:cNvSpPr>
              <a:spLocks noChangeShapeType="1"/>
            </p:cNvSpPr>
            <p:nvPr/>
          </p:nvSpPr>
          <p:spPr bwMode="auto">
            <a:xfrm>
              <a:off x="1973" y="1569"/>
              <a:ext cx="0" cy="171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53" name="Line 18"/>
            <p:cNvSpPr>
              <a:spLocks noChangeShapeType="1"/>
            </p:cNvSpPr>
            <p:nvPr/>
          </p:nvSpPr>
          <p:spPr bwMode="auto">
            <a:xfrm>
              <a:off x="1292" y="3423"/>
              <a:ext cx="222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54" name="Line 19"/>
            <p:cNvSpPr>
              <a:spLocks noChangeShapeType="1"/>
            </p:cNvSpPr>
            <p:nvPr/>
          </p:nvSpPr>
          <p:spPr bwMode="auto">
            <a:xfrm>
              <a:off x="1292" y="3652"/>
              <a:ext cx="222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2913063" y="-161925"/>
            <a:ext cx="3530600" cy="2592388"/>
            <a:chOff x="1881" y="7374"/>
            <a:chExt cx="4677" cy="3092"/>
          </a:xfrm>
        </p:grpSpPr>
        <p:sp>
          <p:nvSpPr>
            <p:cNvPr id="6164" name="AutoShape 22"/>
            <p:cNvSpPr>
              <a:spLocks noChangeAspect="1" noChangeArrowheads="1"/>
            </p:cNvSpPr>
            <p:nvPr/>
          </p:nvSpPr>
          <p:spPr bwMode="auto">
            <a:xfrm>
              <a:off x="1881" y="7374"/>
              <a:ext cx="4677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6165" name="Group 23"/>
            <p:cNvGrpSpPr>
              <a:grpSpLocks/>
            </p:cNvGrpSpPr>
            <p:nvPr/>
          </p:nvGrpSpPr>
          <p:grpSpPr bwMode="auto">
            <a:xfrm>
              <a:off x="5285" y="9697"/>
              <a:ext cx="1206" cy="769"/>
              <a:chOff x="5285" y="9697"/>
              <a:chExt cx="1206" cy="769"/>
            </a:xfrm>
          </p:grpSpPr>
          <p:sp>
            <p:nvSpPr>
              <p:cNvPr id="6841" name="Rectangle 24"/>
              <p:cNvSpPr>
                <a:spLocks noChangeArrowheads="1"/>
              </p:cNvSpPr>
              <p:nvPr/>
            </p:nvSpPr>
            <p:spPr bwMode="auto">
              <a:xfrm>
                <a:off x="5841" y="9697"/>
                <a:ext cx="641" cy="51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2" name="Rectangle 25"/>
              <p:cNvSpPr>
                <a:spLocks noChangeArrowheads="1"/>
              </p:cNvSpPr>
              <p:nvPr/>
            </p:nvSpPr>
            <p:spPr bwMode="auto">
              <a:xfrm>
                <a:off x="5850" y="10212"/>
                <a:ext cx="641" cy="254"/>
              </a:xfrm>
              <a:prstGeom prst="rect">
                <a:avLst/>
              </a:prstGeom>
              <a:solidFill>
                <a:srgbClr val="FC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3" name="Freeform 26"/>
              <p:cNvSpPr>
                <a:spLocks/>
              </p:cNvSpPr>
              <p:nvPr/>
            </p:nvSpPr>
            <p:spPr bwMode="auto">
              <a:xfrm>
                <a:off x="5986" y="10305"/>
                <a:ext cx="62" cy="68"/>
              </a:xfrm>
              <a:custGeom>
                <a:avLst/>
                <a:gdLst>
                  <a:gd name="T0" fmla="*/ 184 w 25"/>
                  <a:gd name="T1" fmla="*/ 256 h 35"/>
                  <a:gd name="T2" fmla="*/ 0 w 25"/>
                  <a:gd name="T3" fmla="*/ 241 h 35"/>
                  <a:gd name="T4" fmla="*/ 42 w 25"/>
                  <a:gd name="T5" fmla="*/ 185 h 35"/>
                  <a:gd name="T6" fmla="*/ 184 w 25"/>
                  <a:gd name="T7" fmla="*/ 196 h 35"/>
                  <a:gd name="T8" fmla="*/ 228 w 25"/>
                  <a:gd name="T9" fmla="*/ 177 h 35"/>
                  <a:gd name="T10" fmla="*/ 0 w 25"/>
                  <a:gd name="T11" fmla="*/ 72 h 35"/>
                  <a:gd name="T12" fmla="*/ 136 w 25"/>
                  <a:gd name="T13" fmla="*/ 0 h 35"/>
                  <a:gd name="T14" fmla="*/ 350 w 25"/>
                  <a:gd name="T15" fmla="*/ 8 h 35"/>
                  <a:gd name="T16" fmla="*/ 320 w 25"/>
                  <a:gd name="T17" fmla="*/ 60 h 35"/>
                  <a:gd name="T18" fmla="*/ 196 w 25"/>
                  <a:gd name="T19" fmla="*/ 52 h 35"/>
                  <a:gd name="T20" fmla="*/ 154 w 25"/>
                  <a:gd name="T21" fmla="*/ 64 h 35"/>
                  <a:gd name="T22" fmla="*/ 382 w 25"/>
                  <a:gd name="T23" fmla="*/ 177 h 35"/>
                  <a:gd name="T24" fmla="*/ 184 w 25"/>
                  <a:gd name="T25" fmla="*/ 256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5"/>
                  <a:gd name="T41" fmla="*/ 25 w 25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5">
                    <a:moveTo>
                      <a:pt x="12" y="35"/>
                    </a:moveTo>
                    <a:cubicBezTo>
                      <a:pt x="7" y="35"/>
                      <a:pt x="4" y="34"/>
                      <a:pt x="0" y="33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5" y="26"/>
                      <a:pt x="10" y="27"/>
                      <a:pt x="12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5" y="20"/>
                      <a:pt x="0" y="21"/>
                      <a:pt x="0" y="10"/>
                    </a:cubicBezTo>
                    <a:cubicBezTo>
                      <a:pt x="0" y="3"/>
                      <a:pt x="5" y="0"/>
                      <a:pt x="9" y="0"/>
                    </a:cubicBezTo>
                    <a:cubicBezTo>
                      <a:pt x="16" y="0"/>
                      <a:pt x="20" y="0"/>
                      <a:pt x="23" y="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17" y="7"/>
                      <a:pt x="13" y="7"/>
                    </a:cubicBezTo>
                    <a:cubicBezTo>
                      <a:pt x="10" y="7"/>
                      <a:pt x="10" y="8"/>
                      <a:pt x="10" y="9"/>
                    </a:cubicBezTo>
                    <a:cubicBezTo>
                      <a:pt x="10" y="14"/>
                      <a:pt x="25" y="11"/>
                      <a:pt x="25" y="24"/>
                    </a:cubicBezTo>
                    <a:cubicBezTo>
                      <a:pt x="25" y="31"/>
                      <a:pt x="20" y="35"/>
                      <a:pt x="12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4" name="Freeform 27"/>
              <p:cNvSpPr>
                <a:spLocks noEditPoints="1"/>
              </p:cNvSpPr>
              <p:nvPr/>
            </p:nvSpPr>
            <p:spPr bwMode="auto">
              <a:xfrm>
                <a:off x="6055" y="10307"/>
                <a:ext cx="75" cy="64"/>
              </a:xfrm>
              <a:custGeom>
                <a:avLst/>
                <a:gdLst>
                  <a:gd name="T0" fmla="*/ 16 w 137"/>
                  <a:gd name="T1" fmla="*/ 12 h 146"/>
                  <a:gd name="T2" fmla="*/ 15 w 137"/>
                  <a:gd name="T3" fmla="*/ 10 h 146"/>
                  <a:gd name="T4" fmla="*/ 8 w 137"/>
                  <a:gd name="T5" fmla="*/ 10 h 146"/>
                  <a:gd name="T6" fmla="*/ 7 w 137"/>
                  <a:gd name="T7" fmla="*/ 12 h 146"/>
                  <a:gd name="T8" fmla="*/ 0 w 137"/>
                  <a:gd name="T9" fmla="*/ 12 h 146"/>
                  <a:gd name="T10" fmla="*/ 7 w 137"/>
                  <a:gd name="T11" fmla="*/ 0 h 146"/>
                  <a:gd name="T12" fmla="*/ 16 w 137"/>
                  <a:gd name="T13" fmla="*/ 0 h 146"/>
                  <a:gd name="T14" fmla="*/ 22 w 137"/>
                  <a:gd name="T15" fmla="*/ 12 h 146"/>
                  <a:gd name="T16" fmla="*/ 16 w 137"/>
                  <a:gd name="T17" fmla="*/ 12 h 146"/>
                  <a:gd name="T18" fmla="*/ 12 w 137"/>
                  <a:gd name="T19" fmla="*/ 4 h 146"/>
                  <a:gd name="T20" fmla="*/ 11 w 137"/>
                  <a:gd name="T21" fmla="*/ 4 h 146"/>
                  <a:gd name="T22" fmla="*/ 9 w 137"/>
                  <a:gd name="T23" fmla="*/ 7 h 146"/>
                  <a:gd name="T24" fmla="*/ 14 w 137"/>
                  <a:gd name="T25" fmla="*/ 7 h 146"/>
                  <a:gd name="T26" fmla="*/ 12 w 137"/>
                  <a:gd name="T27" fmla="*/ 4 h 1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7"/>
                  <a:gd name="T43" fmla="*/ 0 h 146"/>
                  <a:gd name="T44" fmla="*/ 137 w 137"/>
                  <a:gd name="T45" fmla="*/ 146 h 14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7" h="146">
                    <a:moveTo>
                      <a:pt x="97" y="146"/>
                    </a:moveTo>
                    <a:lnTo>
                      <a:pt x="93" y="115"/>
                    </a:lnTo>
                    <a:lnTo>
                      <a:pt x="49" y="115"/>
                    </a:lnTo>
                    <a:lnTo>
                      <a:pt x="40" y="146"/>
                    </a:lnTo>
                    <a:lnTo>
                      <a:pt x="0" y="146"/>
                    </a:lnTo>
                    <a:lnTo>
                      <a:pt x="44" y="0"/>
                    </a:lnTo>
                    <a:lnTo>
                      <a:pt x="97" y="0"/>
                    </a:lnTo>
                    <a:lnTo>
                      <a:pt x="137" y="146"/>
                    </a:lnTo>
                    <a:lnTo>
                      <a:pt x="97" y="146"/>
                    </a:lnTo>
                    <a:close/>
                    <a:moveTo>
                      <a:pt x="75" y="40"/>
                    </a:moveTo>
                    <a:lnTo>
                      <a:pt x="66" y="40"/>
                    </a:lnTo>
                    <a:lnTo>
                      <a:pt x="57" y="84"/>
                    </a:lnTo>
                    <a:lnTo>
                      <a:pt x="84" y="84"/>
                    </a:lnTo>
                    <a:lnTo>
                      <a:pt x="75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5" name="Freeform 28"/>
              <p:cNvSpPr>
                <a:spLocks/>
              </p:cNvSpPr>
              <p:nvPr/>
            </p:nvSpPr>
            <p:spPr bwMode="auto">
              <a:xfrm>
                <a:off x="6145" y="10307"/>
                <a:ext cx="49" cy="64"/>
              </a:xfrm>
              <a:custGeom>
                <a:avLst/>
                <a:gdLst>
                  <a:gd name="T0" fmla="*/ 0 w 88"/>
                  <a:gd name="T1" fmla="*/ 12 h 146"/>
                  <a:gd name="T2" fmla="*/ 0 w 88"/>
                  <a:gd name="T3" fmla="*/ 0 h 146"/>
                  <a:gd name="T4" fmla="*/ 7 w 88"/>
                  <a:gd name="T5" fmla="*/ 0 h 146"/>
                  <a:gd name="T6" fmla="*/ 7 w 88"/>
                  <a:gd name="T7" fmla="*/ 9 h 146"/>
                  <a:gd name="T8" fmla="*/ 15 w 88"/>
                  <a:gd name="T9" fmla="*/ 9 h 146"/>
                  <a:gd name="T10" fmla="*/ 15 w 88"/>
                  <a:gd name="T11" fmla="*/ 12 h 146"/>
                  <a:gd name="T12" fmla="*/ 0 w 88"/>
                  <a:gd name="T13" fmla="*/ 12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146"/>
                  <a:gd name="T23" fmla="*/ 88 w 88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146">
                    <a:moveTo>
                      <a:pt x="0" y="146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111"/>
                    </a:lnTo>
                    <a:lnTo>
                      <a:pt x="88" y="111"/>
                    </a:lnTo>
                    <a:lnTo>
                      <a:pt x="88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6" name="Freeform 29"/>
              <p:cNvSpPr>
                <a:spLocks/>
              </p:cNvSpPr>
              <p:nvPr/>
            </p:nvSpPr>
            <p:spPr bwMode="auto">
              <a:xfrm>
                <a:off x="6201" y="10307"/>
                <a:ext cx="66" cy="66"/>
              </a:xfrm>
              <a:custGeom>
                <a:avLst/>
                <a:gdLst>
                  <a:gd name="T0" fmla="*/ 203 w 27"/>
                  <a:gd name="T1" fmla="*/ 248 h 34"/>
                  <a:gd name="T2" fmla="*/ 0 w 27"/>
                  <a:gd name="T3" fmla="*/ 161 h 34"/>
                  <a:gd name="T4" fmla="*/ 0 w 27"/>
                  <a:gd name="T5" fmla="*/ 0 h 34"/>
                  <a:gd name="T6" fmla="*/ 132 w 27"/>
                  <a:gd name="T7" fmla="*/ 0 h 34"/>
                  <a:gd name="T8" fmla="*/ 132 w 27"/>
                  <a:gd name="T9" fmla="*/ 161 h 34"/>
                  <a:gd name="T10" fmla="*/ 203 w 27"/>
                  <a:gd name="T11" fmla="*/ 188 h 34"/>
                  <a:gd name="T12" fmla="*/ 274 w 27"/>
                  <a:gd name="T13" fmla="*/ 161 h 34"/>
                  <a:gd name="T14" fmla="*/ 274 w 27"/>
                  <a:gd name="T15" fmla="*/ 0 h 34"/>
                  <a:gd name="T16" fmla="*/ 394 w 27"/>
                  <a:gd name="T17" fmla="*/ 0 h 34"/>
                  <a:gd name="T18" fmla="*/ 394 w 27"/>
                  <a:gd name="T19" fmla="*/ 161 h 34"/>
                  <a:gd name="T20" fmla="*/ 203 w 27"/>
                  <a:gd name="T21" fmla="*/ 248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34"/>
                  <a:gd name="T35" fmla="*/ 27 w 27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34">
                    <a:moveTo>
                      <a:pt x="14" y="34"/>
                    </a:moveTo>
                    <a:cubicBezTo>
                      <a:pt x="5" y="34"/>
                      <a:pt x="0" y="29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11" y="26"/>
                      <a:pt x="14" y="26"/>
                    </a:cubicBezTo>
                    <a:cubicBezTo>
                      <a:pt x="17" y="26"/>
                      <a:pt x="19" y="24"/>
                      <a:pt x="19" y="2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9"/>
                      <a:pt x="21" y="34"/>
                      <a:pt x="14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7" name="Freeform 30"/>
              <p:cNvSpPr>
                <a:spLocks noEditPoints="1"/>
              </p:cNvSpPr>
              <p:nvPr/>
            </p:nvSpPr>
            <p:spPr bwMode="auto">
              <a:xfrm>
                <a:off x="6286" y="10307"/>
                <a:ext cx="66" cy="64"/>
              </a:xfrm>
              <a:custGeom>
                <a:avLst/>
                <a:gdLst>
                  <a:gd name="T0" fmla="*/ 174 w 27"/>
                  <a:gd name="T1" fmla="*/ 240 h 33"/>
                  <a:gd name="T2" fmla="*/ 0 w 27"/>
                  <a:gd name="T3" fmla="*/ 240 h 33"/>
                  <a:gd name="T4" fmla="*/ 0 w 27"/>
                  <a:gd name="T5" fmla="*/ 0 h 33"/>
                  <a:gd name="T6" fmla="*/ 203 w 27"/>
                  <a:gd name="T7" fmla="*/ 0 h 33"/>
                  <a:gd name="T8" fmla="*/ 394 w 27"/>
                  <a:gd name="T9" fmla="*/ 116 h 33"/>
                  <a:gd name="T10" fmla="*/ 174 w 27"/>
                  <a:gd name="T11" fmla="*/ 240 h 33"/>
                  <a:gd name="T12" fmla="*/ 191 w 27"/>
                  <a:gd name="T13" fmla="*/ 52 h 33"/>
                  <a:gd name="T14" fmla="*/ 132 w 27"/>
                  <a:gd name="T15" fmla="*/ 52 h 33"/>
                  <a:gd name="T16" fmla="*/ 132 w 27"/>
                  <a:gd name="T17" fmla="*/ 188 h 33"/>
                  <a:gd name="T18" fmla="*/ 161 w 27"/>
                  <a:gd name="T19" fmla="*/ 188 h 33"/>
                  <a:gd name="T20" fmla="*/ 264 w 27"/>
                  <a:gd name="T21" fmla="*/ 116 h 33"/>
                  <a:gd name="T22" fmla="*/ 191 w 27"/>
                  <a:gd name="T23" fmla="*/ 52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33"/>
                  <a:gd name="T38" fmla="*/ 27 w 27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33">
                    <a:moveTo>
                      <a:pt x="12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7" y="6"/>
                      <a:pt x="27" y="16"/>
                    </a:cubicBezTo>
                    <a:cubicBezTo>
                      <a:pt x="27" y="28"/>
                      <a:pt x="21" y="33"/>
                      <a:pt x="12" y="33"/>
                    </a:cubicBezTo>
                    <a:moveTo>
                      <a:pt x="13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5" y="26"/>
                      <a:pt x="18" y="23"/>
                      <a:pt x="18" y="16"/>
                    </a:cubicBezTo>
                    <a:cubicBezTo>
                      <a:pt x="18" y="9"/>
                      <a:pt x="16" y="7"/>
                      <a:pt x="1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8" name="Freeform 31"/>
              <p:cNvSpPr>
                <a:spLocks/>
              </p:cNvSpPr>
              <p:nvPr/>
            </p:nvSpPr>
            <p:spPr bwMode="auto">
              <a:xfrm>
                <a:off x="5285" y="10284"/>
                <a:ext cx="26" cy="28"/>
              </a:xfrm>
              <a:custGeom>
                <a:avLst/>
                <a:gdLst>
                  <a:gd name="T0" fmla="*/ 66 w 11"/>
                  <a:gd name="T1" fmla="*/ 97 h 15"/>
                  <a:gd name="T2" fmla="*/ 0 w 11"/>
                  <a:gd name="T3" fmla="*/ 91 h 15"/>
                  <a:gd name="T4" fmla="*/ 0 w 11"/>
                  <a:gd name="T5" fmla="*/ 77 h 15"/>
                  <a:gd name="T6" fmla="*/ 66 w 11"/>
                  <a:gd name="T7" fmla="*/ 84 h 15"/>
                  <a:gd name="T8" fmla="*/ 118 w 11"/>
                  <a:gd name="T9" fmla="*/ 73 h 15"/>
                  <a:gd name="T10" fmla="*/ 0 w 11"/>
                  <a:gd name="T11" fmla="*/ 24 h 15"/>
                  <a:gd name="T12" fmla="*/ 66 w 11"/>
                  <a:gd name="T13" fmla="*/ 0 h 15"/>
                  <a:gd name="T14" fmla="*/ 135 w 11"/>
                  <a:gd name="T15" fmla="*/ 0 h 15"/>
                  <a:gd name="T16" fmla="*/ 135 w 11"/>
                  <a:gd name="T17" fmla="*/ 13 h 15"/>
                  <a:gd name="T18" fmla="*/ 66 w 11"/>
                  <a:gd name="T19" fmla="*/ 13 h 15"/>
                  <a:gd name="T20" fmla="*/ 40 w 11"/>
                  <a:gd name="T21" fmla="*/ 24 h 15"/>
                  <a:gd name="T22" fmla="*/ 144 w 11"/>
                  <a:gd name="T23" fmla="*/ 65 h 15"/>
                  <a:gd name="T24" fmla="*/ 66 w 11"/>
                  <a:gd name="T25" fmla="*/ 97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5"/>
                  <a:gd name="T41" fmla="*/ 11 w 1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5">
                    <a:moveTo>
                      <a:pt x="5" y="15"/>
                    </a:moveTo>
                    <a:cubicBezTo>
                      <a:pt x="3" y="15"/>
                      <a:pt x="1" y="15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3" y="13"/>
                      <a:pt x="5" y="13"/>
                    </a:cubicBezTo>
                    <a:cubicBezTo>
                      <a:pt x="7" y="13"/>
                      <a:pt x="9" y="12"/>
                      <a:pt x="9" y="11"/>
                    </a:cubicBezTo>
                    <a:cubicBezTo>
                      <a:pt x="9" y="8"/>
                      <a:pt x="0" y="9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8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7" y="2"/>
                      <a:pt x="5" y="2"/>
                    </a:cubicBezTo>
                    <a:cubicBezTo>
                      <a:pt x="3" y="2"/>
                      <a:pt x="3" y="2"/>
                      <a:pt x="3" y="4"/>
                    </a:cubicBezTo>
                    <a:cubicBezTo>
                      <a:pt x="3" y="6"/>
                      <a:pt x="11" y="6"/>
                      <a:pt x="11" y="10"/>
                    </a:cubicBezTo>
                    <a:cubicBezTo>
                      <a:pt x="11" y="13"/>
                      <a:pt x="9" y="15"/>
                      <a:pt x="5" y="15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9" name="Freeform 32"/>
              <p:cNvSpPr>
                <a:spLocks/>
              </p:cNvSpPr>
              <p:nvPr/>
            </p:nvSpPr>
            <p:spPr bwMode="auto">
              <a:xfrm>
                <a:off x="5331" y="10284"/>
                <a:ext cx="27" cy="27"/>
              </a:xfrm>
              <a:custGeom>
                <a:avLst/>
                <a:gdLst>
                  <a:gd name="T0" fmla="*/ 0 w 48"/>
                  <a:gd name="T1" fmla="*/ 5 h 62"/>
                  <a:gd name="T2" fmla="*/ 0 w 48"/>
                  <a:gd name="T3" fmla="*/ 0 h 62"/>
                  <a:gd name="T4" fmla="*/ 8 w 48"/>
                  <a:gd name="T5" fmla="*/ 0 h 62"/>
                  <a:gd name="T6" fmla="*/ 8 w 48"/>
                  <a:gd name="T7" fmla="*/ 1 h 62"/>
                  <a:gd name="T8" fmla="*/ 2 w 48"/>
                  <a:gd name="T9" fmla="*/ 1 h 62"/>
                  <a:gd name="T10" fmla="*/ 2 w 48"/>
                  <a:gd name="T11" fmla="*/ 2 h 62"/>
                  <a:gd name="T12" fmla="*/ 8 w 48"/>
                  <a:gd name="T13" fmla="*/ 2 h 62"/>
                  <a:gd name="T14" fmla="*/ 8 w 48"/>
                  <a:gd name="T15" fmla="*/ 3 h 62"/>
                  <a:gd name="T16" fmla="*/ 2 w 48"/>
                  <a:gd name="T17" fmla="*/ 3 h 62"/>
                  <a:gd name="T18" fmla="*/ 2 w 48"/>
                  <a:gd name="T19" fmla="*/ 4 h 62"/>
                  <a:gd name="T20" fmla="*/ 8 w 48"/>
                  <a:gd name="T21" fmla="*/ 4 h 62"/>
                  <a:gd name="T22" fmla="*/ 8 w 48"/>
                  <a:gd name="T23" fmla="*/ 5 h 62"/>
                  <a:gd name="T24" fmla="*/ 0 w 48"/>
                  <a:gd name="T25" fmla="*/ 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62"/>
                  <a:gd name="T41" fmla="*/ 48 w 48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62">
                    <a:moveTo>
                      <a:pt x="0" y="6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48" y="9"/>
                    </a:lnTo>
                    <a:lnTo>
                      <a:pt x="13" y="9"/>
                    </a:lnTo>
                    <a:lnTo>
                      <a:pt x="13" y="26"/>
                    </a:lnTo>
                    <a:lnTo>
                      <a:pt x="44" y="26"/>
                    </a:lnTo>
                    <a:lnTo>
                      <a:pt x="44" y="35"/>
                    </a:lnTo>
                    <a:lnTo>
                      <a:pt x="13" y="35"/>
                    </a:lnTo>
                    <a:lnTo>
                      <a:pt x="13" y="53"/>
                    </a:lnTo>
                    <a:lnTo>
                      <a:pt x="48" y="53"/>
                    </a:lnTo>
                    <a:lnTo>
                      <a:pt x="4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0" name="Freeform 33"/>
              <p:cNvSpPr>
                <a:spLocks/>
              </p:cNvSpPr>
              <p:nvPr/>
            </p:nvSpPr>
            <p:spPr bwMode="auto">
              <a:xfrm>
                <a:off x="5375" y="10284"/>
                <a:ext cx="32" cy="28"/>
              </a:xfrm>
              <a:custGeom>
                <a:avLst/>
                <a:gdLst>
                  <a:gd name="T0" fmla="*/ 121 w 13"/>
                  <a:gd name="T1" fmla="*/ 97 h 15"/>
                  <a:gd name="T2" fmla="*/ 0 w 13"/>
                  <a:gd name="T3" fmla="*/ 45 h 15"/>
                  <a:gd name="T4" fmla="*/ 103 w 13"/>
                  <a:gd name="T5" fmla="*/ 0 h 15"/>
                  <a:gd name="T6" fmla="*/ 194 w 13"/>
                  <a:gd name="T7" fmla="*/ 0 h 15"/>
                  <a:gd name="T8" fmla="*/ 182 w 13"/>
                  <a:gd name="T9" fmla="*/ 13 h 15"/>
                  <a:gd name="T10" fmla="*/ 103 w 13"/>
                  <a:gd name="T11" fmla="*/ 13 h 15"/>
                  <a:gd name="T12" fmla="*/ 42 w 13"/>
                  <a:gd name="T13" fmla="*/ 45 h 15"/>
                  <a:gd name="T14" fmla="*/ 121 w 13"/>
                  <a:gd name="T15" fmla="*/ 84 h 15"/>
                  <a:gd name="T16" fmla="*/ 194 w 13"/>
                  <a:gd name="T17" fmla="*/ 77 h 15"/>
                  <a:gd name="T18" fmla="*/ 194 w 13"/>
                  <a:gd name="T19" fmla="*/ 91 h 15"/>
                  <a:gd name="T20" fmla="*/ 121 w 13"/>
                  <a:gd name="T21" fmla="*/ 9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5"/>
                  <a:gd name="T35" fmla="*/ 13 w 13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5">
                    <a:moveTo>
                      <a:pt x="8" y="15"/>
                    </a:moveTo>
                    <a:cubicBezTo>
                      <a:pt x="3" y="15"/>
                      <a:pt x="0" y="12"/>
                      <a:pt x="0" y="7"/>
                    </a:cubicBezTo>
                    <a:cubicBezTo>
                      <a:pt x="0" y="2"/>
                      <a:pt x="2" y="0"/>
                      <a:pt x="7" y="0"/>
                    </a:cubicBezTo>
                    <a:cubicBezTo>
                      <a:pt x="10" y="0"/>
                      <a:pt x="13" y="0"/>
                      <a:pt x="1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2"/>
                      <a:pt x="7" y="2"/>
                    </a:cubicBezTo>
                    <a:cubicBezTo>
                      <a:pt x="4" y="2"/>
                      <a:pt x="3" y="4"/>
                      <a:pt x="3" y="7"/>
                    </a:cubicBezTo>
                    <a:cubicBezTo>
                      <a:pt x="3" y="11"/>
                      <a:pt x="5" y="13"/>
                      <a:pt x="8" y="13"/>
                    </a:cubicBezTo>
                    <a:cubicBezTo>
                      <a:pt x="10" y="13"/>
                      <a:pt x="11" y="12"/>
                      <a:pt x="13" y="1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0" y="15"/>
                      <a:pt x="8" y="15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1" name="Freeform 34"/>
              <p:cNvSpPr>
                <a:spLocks noEditPoints="1"/>
              </p:cNvSpPr>
              <p:nvPr/>
            </p:nvSpPr>
            <p:spPr bwMode="auto">
              <a:xfrm>
                <a:off x="5426" y="10284"/>
                <a:ext cx="32" cy="27"/>
              </a:xfrm>
              <a:custGeom>
                <a:avLst/>
                <a:gdLst>
                  <a:gd name="T0" fmla="*/ 133 w 13"/>
                  <a:gd name="T1" fmla="*/ 100 h 14"/>
                  <a:gd name="T2" fmla="*/ 91 w 13"/>
                  <a:gd name="T3" fmla="*/ 64 h 14"/>
                  <a:gd name="T4" fmla="*/ 42 w 13"/>
                  <a:gd name="T5" fmla="*/ 64 h 14"/>
                  <a:gd name="T6" fmla="*/ 42 w 13"/>
                  <a:gd name="T7" fmla="*/ 100 h 14"/>
                  <a:gd name="T8" fmla="*/ 0 w 13"/>
                  <a:gd name="T9" fmla="*/ 100 h 14"/>
                  <a:gd name="T10" fmla="*/ 0 w 13"/>
                  <a:gd name="T11" fmla="*/ 0 h 14"/>
                  <a:gd name="T12" fmla="*/ 91 w 13"/>
                  <a:gd name="T13" fmla="*/ 0 h 14"/>
                  <a:gd name="T14" fmla="*/ 162 w 13"/>
                  <a:gd name="T15" fmla="*/ 37 h 14"/>
                  <a:gd name="T16" fmla="*/ 121 w 13"/>
                  <a:gd name="T17" fmla="*/ 64 h 14"/>
                  <a:gd name="T18" fmla="*/ 194 w 13"/>
                  <a:gd name="T19" fmla="*/ 100 h 14"/>
                  <a:gd name="T20" fmla="*/ 133 w 13"/>
                  <a:gd name="T21" fmla="*/ 100 h 14"/>
                  <a:gd name="T22" fmla="*/ 91 w 13"/>
                  <a:gd name="T23" fmla="*/ 15 h 14"/>
                  <a:gd name="T24" fmla="*/ 42 w 13"/>
                  <a:gd name="T25" fmla="*/ 15 h 14"/>
                  <a:gd name="T26" fmla="*/ 42 w 13"/>
                  <a:gd name="T27" fmla="*/ 52 h 14"/>
                  <a:gd name="T28" fmla="*/ 91 w 13"/>
                  <a:gd name="T29" fmla="*/ 52 h 14"/>
                  <a:gd name="T30" fmla="*/ 121 w 13"/>
                  <a:gd name="T31" fmla="*/ 37 h 14"/>
                  <a:gd name="T32" fmla="*/ 91 w 13"/>
                  <a:gd name="T33" fmla="*/ 15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4"/>
                  <a:gd name="T53" fmla="*/ 13 w 1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4">
                    <a:moveTo>
                      <a:pt x="9" y="14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11" y="7"/>
                      <a:pt x="10" y="8"/>
                      <a:pt x="8" y="9"/>
                    </a:cubicBezTo>
                    <a:cubicBezTo>
                      <a:pt x="13" y="14"/>
                      <a:pt x="13" y="14"/>
                      <a:pt x="13" y="14"/>
                    </a:cubicBezTo>
                    <a:lnTo>
                      <a:pt x="9" y="14"/>
                    </a:lnTo>
                    <a:close/>
                    <a:moveTo>
                      <a:pt x="6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3"/>
                      <a:pt x="8" y="2"/>
                      <a:pt x="6" y="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2" name="Freeform 35"/>
              <p:cNvSpPr>
                <a:spLocks/>
              </p:cNvSpPr>
              <p:nvPr/>
            </p:nvSpPr>
            <p:spPr bwMode="auto">
              <a:xfrm>
                <a:off x="5475" y="10284"/>
                <a:ext cx="27" cy="27"/>
              </a:xfrm>
              <a:custGeom>
                <a:avLst/>
                <a:gdLst>
                  <a:gd name="T0" fmla="*/ 0 w 48"/>
                  <a:gd name="T1" fmla="*/ 5 h 62"/>
                  <a:gd name="T2" fmla="*/ 0 w 48"/>
                  <a:gd name="T3" fmla="*/ 0 h 62"/>
                  <a:gd name="T4" fmla="*/ 8 w 48"/>
                  <a:gd name="T5" fmla="*/ 0 h 62"/>
                  <a:gd name="T6" fmla="*/ 8 w 48"/>
                  <a:gd name="T7" fmla="*/ 1 h 62"/>
                  <a:gd name="T8" fmla="*/ 2 w 48"/>
                  <a:gd name="T9" fmla="*/ 1 h 62"/>
                  <a:gd name="T10" fmla="*/ 2 w 48"/>
                  <a:gd name="T11" fmla="*/ 2 h 62"/>
                  <a:gd name="T12" fmla="*/ 8 w 48"/>
                  <a:gd name="T13" fmla="*/ 2 h 62"/>
                  <a:gd name="T14" fmla="*/ 8 w 48"/>
                  <a:gd name="T15" fmla="*/ 3 h 62"/>
                  <a:gd name="T16" fmla="*/ 2 w 48"/>
                  <a:gd name="T17" fmla="*/ 3 h 62"/>
                  <a:gd name="T18" fmla="*/ 2 w 48"/>
                  <a:gd name="T19" fmla="*/ 4 h 62"/>
                  <a:gd name="T20" fmla="*/ 8 w 48"/>
                  <a:gd name="T21" fmla="*/ 4 h 62"/>
                  <a:gd name="T22" fmla="*/ 8 w 48"/>
                  <a:gd name="T23" fmla="*/ 5 h 62"/>
                  <a:gd name="T24" fmla="*/ 0 w 48"/>
                  <a:gd name="T25" fmla="*/ 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62"/>
                  <a:gd name="T41" fmla="*/ 48 w 48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62">
                    <a:moveTo>
                      <a:pt x="0" y="6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48" y="9"/>
                    </a:lnTo>
                    <a:lnTo>
                      <a:pt x="13" y="9"/>
                    </a:lnTo>
                    <a:lnTo>
                      <a:pt x="13" y="26"/>
                    </a:lnTo>
                    <a:lnTo>
                      <a:pt x="44" y="26"/>
                    </a:lnTo>
                    <a:lnTo>
                      <a:pt x="44" y="35"/>
                    </a:lnTo>
                    <a:lnTo>
                      <a:pt x="13" y="35"/>
                    </a:lnTo>
                    <a:lnTo>
                      <a:pt x="13" y="53"/>
                    </a:lnTo>
                    <a:lnTo>
                      <a:pt x="48" y="53"/>
                    </a:lnTo>
                    <a:lnTo>
                      <a:pt x="48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3" name="Freeform 36"/>
              <p:cNvSpPr>
                <a:spLocks/>
              </p:cNvSpPr>
              <p:nvPr/>
            </p:nvSpPr>
            <p:spPr bwMode="auto">
              <a:xfrm>
                <a:off x="5516" y="10284"/>
                <a:ext cx="35" cy="27"/>
              </a:xfrm>
              <a:custGeom>
                <a:avLst/>
                <a:gdLst>
                  <a:gd name="T0" fmla="*/ 10 w 62"/>
                  <a:gd name="T1" fmla="*/ 1 h 62"/>
                  <a:gd name="T2" fmla="*/ 6 w 62"/>
                  <a:gd name="T3" fmla="*/ 1 h 62"/>
                  <a:gd name="T4" fmla="*/ 6 w 62"/>
                  <a:gd name="T5" fmla="*/ 5 h 62"/>
                  <a:gd name="T6" fmla="*/ 5 w 62"/>
                  <a:gd name="T7" fmla="*/ 5 h 62"/>
                  <a:gd name="T8" fmla="*/ 5 w 62"/>
                  <a:gd name="T9" fmla="*/ 1 h 62"/>
                  <a:gd name="T10" fmla="*/ 0 w 62"/>
                  <a:gd name="T11" fmla="*/ 1 h 62"/>
                  <a:gd name="T12" fmla="*/ 0 w 62"/>
                  <a:gd name="T13" fmla="*/ 0 h 62"/>
                  <a:gd name="T14" fmla="*/ 11 w 62"/>
                  <a:gd name="T15" fmla="*/ 0 h 62"/>
                  <a:gd name="T16" fmla="*/ 10 w 62"/>
                  <a:gd name="T17" fmla="*/ 1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2"/>
                  <a:gd name="T29" fmla="*/ 62 w 6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2">
                    <a:moveTo>
                      <a:pt x="57" y="13"/>
                    </a:moveTo>
                    <a:lnTo>
                      <a:pt x="35" y="13"/>
                    </a:lnTo>
                    <a:lnTo>
                      <a:pt x="35" y="62"/>
                    </a:lnTo>
                    <a:lnTo>
                      <a:pt x="26" y="62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4" name="Freeform 37"/>
              <p:cNvSpPr>
                <a:spLocks noEditPoints="1"/>
              </p:cNvSpPr>
              <p:nvPr/>
            </p:nvSpPr>
            <p:spPr bwMode="auto">
              <a:xfrm>
                <a:off x="5560" y="10284"/>
                <a:ext cx="37" cy="27"/>
              </a:xfrm>
              <a:custGeom>
                <a:avLst/>
                <a:gdLst>
                  <a:gd name="T0" fmla="*/ 9 w 67"/>
                  <a:gd name="T1" fmla="*/ 5 h 62"/>
                  <a:gd name="T2" fmla="*/ 8 w 67"/>
                  <a:gd name="T3" fmla="*/ 4 h 62"/>
                  <a:gd name="T4" fmla="*/ 3 w 67"/>
                  <a:gd name="T5" fmla="*/ 4 h 62"/>
                  <a:gd name="T6" fmla="*/ 2 w 67"/>
                  <a:gd name="T7" fmla="*/ 5 h 62"/>
                  <a:gd name="T8" fmla="*/ 0 w 67"/>
                  <a:gd name="T9" fmla="*/ 5 h 62"/>
                  <a:gd name="T10" fmla="*/ 4 w 67"/>
                  <a:gd name="T11" fmla="*/ 0 h 62"/>
                  <a:gd name="T12" fmla="*/ 8 w 67"/>
                  <a:gd name="T13" fmla="*/ 0 h 62"/>
                  <a:gd name="T14" fmla="*/ 11 w 67"/>
                  <a:gd name="T15" fmla="*/ 5 h 62"/>
                  <a:gd name="T16" fmla="*/ 9 w 67"/>
                  <a:gd name="T17" fmla="*/ 5 h 62"/>
                  <a:gd name="T18" fmla="*/ 6 w 67"/>
                  <a:gd name="T19" fmla="*/ 1 h 62"/>
                  <a:gd name="T20" fmla="*/ 5 w 67"/>
                  <a:gd name="T21" fmla="*/ 1 h 62"/>
                  <a:gd name="T22" fmla="*/ 4 w 67"/>
                  <a:gd name="T23" fmla="*/ 3 h 62"/>
                  <a:gd name="T24" fmla="*/ 8 w 67"/>
                  <a:gd name="T25" fmla="*/ 3 h 62"/>
                  <a:gd name="T26" fmla="*/ 6 w 67"/>
                  <a:gd name="T27" fmla="*/ 1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7"/>
                  <a:gd name="T43" fmla="*/ 0 h 62"/>
                  <a:gd name="T44" fmla="*/ 67 w 67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7" h="62">
                    <a:moveTo>
                      <a:pt x="53" y="62"/>
                    </a:moveTo>
                    <a:lnTo>
                      <a:pt x="49" y="49"/>
                    </a:lnTo>
                    <a:lnTo>
                      <a:pt x="18" y="49"/>
                    </a:lnTo>
                    <a:lnTo>
                      <a:pt x="14" y="62"/>
                    </a:lnTo>
                    <a:lnTo>
                      <a:pt x="0" y="62"/>
                    </a:lnTo>
                    <a:lnTo>
                      <a:pt x="27" y="0"/>
                    </a:lnTo>
                    <a:lnTo>
                      <a:pt x="45" y="0"/>
                    </a:lnTo>
                    <a:lnTo>
                      <a:pt x="67" y="62"/>
                    </a:lnTo>
                    <a:lnTo>
                      <a:pt x="53" y="62"/>
                    </a:lnTo>
                    <a:close/>
                    <a:moveTo>
                      <a:pt x="36" y="13"/>
                    </a:moveTo>
                    <a:lnTo>
                      <a:pt x="31" y="13"/>
                    </a:lnTo>
                    <a:lnTo>
                      <a:pt x="22" y="40"/>
                    </a:lnTo>
                    <a:lnTo>
                      <a:pt x="45" y="40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5" name="Freeform 38"/>
              <p:cNvSpPr>
                <a:spLocks noEditPoints="1"/>
              </p:cNvSpPr>
              <p:nvPr/>
            </p:nvSpPr>
            <p:spPr bwMode="auto">
              <a:xfrm>
                <a:off x="5614" y="10284"/>
                <a:ext cx="31" cy="27"/>
              </a:xfrm>
              <a:custGeom>
                <a:avLst/>
                <a:gdLst>
                  <a:gd name="T0" fmla="*/ 119 w 13"/>
                  <a:gd name="T1" fmla="*/ 100 h 14"/>
                  <a:gd name="T2" fmla="*/ 79 w 13"/>
                  <a:gd name="T3" fmla="*/ 64 h 14"/>
                  <a:gd name="T4" fmla="*/ 41 w 13"/>
                  <a:gd name="T5" fmla="*/ 64 h 14"/>
                  <a:gd name="T6" fmla="*/ 41 w 13"/>
                  <a:gd name="T7" fmla="*/ 100 h 14"/>
                  <a:gd name="T8" fmla="*/ 0 w 13"/>
                  <a:gd name="T9" fmla="*/ 100 h 14"/>
                  <a:gd name="T10" fmla="*/ 0 w 13"/>
                  <a:gd name="T11" fmla="*/ 0 h 14"/>
                  <a:gd name="T12" fmla="*/ 79 w 13"/>
                  <a:gd name="T13" fmla="*/ 0 h 14"/>
                  <a:gd name="T14" fmla="*/ 148 w 13"/>
                  <a:gd name="T15" fmla="*/ 37 h 14"/>
                  <a:gd name="T16" fmla="*/ 107 w 13"/>
                  <a:gd name="T17" fmla="*/ 64 h 14"/>
                  <a:gd name="T18" fmla="*/ 176 w 13"/>
                  <a:gd name="T19" fmla="*/ 100 h 14"/>
                  <a:gd name="T20" fmla="*/ 119 w 13"/>
                  <a:gd name="T21" fmla="*/ 100 h 14"/>
                  <a:gd name="T22" fmla="*/ 79 w 13"/>
                  <a:gd name="T23" fmla="*/ 15 h 14"/>
                  <a:gd name="T24" fmla="*/ 41 w 13"/>
                  <a:gd name="T25" fmla="*/ 15 h 14"/>
                  <a:gd name="T26" fmla="*/ 41 w 13"/>
                  <a:gd name="T27" fmla="*/ 52 h 14"/>
                  <a:gd name="T28" fmla="*/ 79 w 13"/>
                  <a:gd name="T29" fmla="*/ 52 h 14"/>
                  <a:gd name="T30" fmla="*/ 107 w 13"/>
                  <a:gd name="T31" fmla="*/ 37 h 14"/>
                  <a:gd name="T32" fmla="*/ 79 w 13"/>
                  <a:gd name="T33" fmla="*/ 15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4"/>
                  <a:gd name="T53" fmla="*/ 13 w 1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4">
                    <a:moveTo>
                      <a:pt x="9" y="14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11" y="7"/>
                      <a:pt x="10" y="8"/>
                      <a:pt x="8" y="9"/>
                    </a:cubicBezTo>
                    <a:cubicBezTo>
                      <a:pt x="13" y="14"/>
                      <a:pt x="13" y="14"/>
                      <a:pt x="13" y="14"/>
                    </a:cubicBezTo>
                    <a:lnTo>
                      <a:pt x="9" y="14"/>
                    </a:lnTo>
                    <a:close/>
                    <a:moveTo>
                      <a:pt x="6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3"/>
                      <a:pt x="8" y="2"/>
                      <a:pt x="6" y="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6" name="Freeform 39"/>
              <p:cNvSpPr>
                <a:spLocks noEditPoints="1"/>
              </p:cNvSpPr>
              <p:nvPr/>
            </p:nvSpPr>
            <p:spPr bwMode="auto">
              <a:xfrm>
                <a:off x="5660" y="10266"/>
                <a:ext cx="17" cy="45"/>
              </a:xfrm>
              <a:custGeom>
                <a:avLst/>
                <a:gdLst>
                  <a:gd name="T0" fmla="*/ 1 w 31"/>
                  <a:gd name="T1" fmla="*/ 3 h 102"/>
                  <a:gd name="T2" fmla="*/ 0 w 31"/>
                  <a:gd name="T3" fmla="*/ 2 h 102"/>
                  <a:gd name="T4" fmla="*/ 4 w 31"/>
                  <a:gd name="T5" fmla="*/ 0 h 102"/>
                  <a:gd name="T6" fmla="*/ 5 w 31"/>
                  <a:gd name="T7" fmla="*/ 1 h 102"/>
                  <a:gd name="T8" fmla="*/ 1 w 31"/>
                  <a:gd name="T9" fmla="*/ 3 h 102"/>
                  <a:gd name="T10" fmla="*/ 1 w 31"/>
                  <a:gd name="T11" fmla="*/ 9 h 102"/>
                  <a:gd name="T12" fmla="*/ 1 w 31"/>
                  <a:gd name="T13" fmla="*/ 4 h 102"/>
                  <a:gd name="T14" fmla="*/ 3 w 31"/>
                  <a:gd name="T15" fmla="*/ 4 h 102"/>
                  <a:gd name="T16" fmla="*/ 3 w 31"/>
                  <a:gd name="T17" fmla="*/ 9 h 102"/>
                  <a:gd name="T18" fmla="*/ 1 w 31"/>
                  <a:gd name="T19" fmla="*/ 9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02"/>
                  <a:gd name="T32" fmla="*/ 31 w 31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02">
                    <a:moveTo>
                      <a:pt x="4" y="31"/>
                    </a:moveTo>
                    <a:lnTo>
                      <a:pt x="0" y="22"/>
                    </a:lnTo>
                    <a:lnTo>
                      <a:pt x="22" y="0"/>
                    </a:lnTo>
                    <a:lnTo>
                      <a:pt x="31" y="9"/>
                    </a:lnTo>
                    <a:lnTo>
                      <a:pt x="4" y="31"/>
                    </a:lnTo>
                    <a:close/>
                    <a:moveTo>
                      <a:pt x="4" y="102"/>
                    </a:moveTo>
                    <a:lnTo>
                      <a:pt x="4" y="40"/>
                    </a:lnTo>
                    <a:lnTo>
                      <a:pt x="17" y="40"/>
                    </a:lnTo>
                    <a:lnTo>
                      <a:pt x="17" y="102"/>
                    </a:lnTo>
                    <a:lnTo>
                      <a:pt x="4" y="10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7" name="Freeform 40"/>
              <p:cNvSpPr>
                <a:spLocks noEditPoints="1"/>
              </p:cNvSpPr>
              <p:nvPr/>
            </p:nvSpPr>
            <p:spPr bwMode="auto">
              <a:xfrm>
                <a:off x="5689" y="10284"/>
                <a:ext cx="35" cy="27"/>
              </a:xfrm>
              <a:custGeom>
                <a:avLst/>
                <a:gdLst>
                  <a:gd name="T0" fmla="*/ 8 w 62"/>
                  <a:gd name="T1" fmla="*/ 5 h 62"/>
                  <a:gd name="T2" fmla="*/ 8 w 62"/>
                  <a:gd name="T3" fmla="*/ 4 h 62"/>
                  <a:gd name="T4" fmla="*/ 3 w 62"/>
                  <a:gd name="T5" fmla="*/ 4 h 62"/>
                  <a:gd name="T6" fmla="*/ 2 w 62"/>
                  <a:gd name="T7" fmla="*/ 5 h 62"/>
                  <a:gd name="T8" fmla="*/ 0 w 62"/>
                  <a:gd name="T9" fmla="*/ 5 h 62"/>
                  <a:gd name="T10" fmla="*/ 4 w 62"/>
                  <a:gd name="T11" fmla="*/ 0 h 62"/>
                  <a:gd name="T12" fmla="*/ 7 w 62"/>
                  <a:gd name="T13" fmla="*/ 0 h 62"/>
                  <a:gd name="T14" fmla="*/ 11 w 62"/>
                  <a:gd name="T15" fmla="*/ 5 h 62"/>
                  <a:gd name="T16" fmla="*/ 8 w 62"/>
                  <a:gd name="T17" fmla="*/ 5 h 62"/>
                  <a:gd name="T18" fmla="*/ 6 w 62"/>
                  <a:gd name="T19" fmla="*/ 1 h 62"/>
                  <a:gd name="T20" fmla="*/ 6 w 62"/>
                  <a:gd name="T21" fmla="*/ 1 h 62"/>
                  <a:gd name="T22" fmla="*/ 3 w 62"/>
                  <a:gd name="T23" fmla="*/ 3 h 62"/>
                  <a:gd name="T24" fmla="*/ 8 w 62"/>
                  <a:gd name="T25" fmla="*/ 3 h 62"/>
                  <a:gd name="T26" fmla="*/ 6 w 62"/>
                  <a:gd name="T27" fmla="*/ 1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"/>
                  <a:gd name="T43" fmla="*/ 0 h 62"/>
                  <a:gd name="T44" fmla="*/ 62 w 62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" h="62">
                    <a:moveTo>
                      <a:pt x="48" y="62"/>
                    </a:moveTo>
                    <a:lnTo>
                      <a:pt x="44" y="49"/>
                    </a:lnTo>
                    <a:lnTo>
                      <a:pt x="17" y="49"/>
                    </a:lnTo>
                    <a:lnTo>
                      <a:pt x="9" y="62"/>
                    </a:lnTo>
                    <a:lnTo>
                      <a:pt x="0" y="6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62" y="62"/>
                    </a:lnTo>
                    <a:lnTo>
                      <a:pt x="48" y="62"/>
                    </a:lnTo>
                    <a:close/>
                    <a:moveTo>
                      <a:pt x="35" y="13"/>
                    </a:moveTo>
                    <a:lnTo>
                      <a:pt x="31" y="13"/>
                    </a:lnTo>
                    <a:lnTo>
                      <a:pt x="17" y="40"/>
                    </a:lnTo>
                    <a:lnTo>
                      <a:pt x="44" y="40"/>
                    </a:lnTo>
                    <a:lnTo>
                      <a:pt x="35" y="1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8" name="Freeform 41"/>
              <p:cNvSpPr>
                <a:spLocks noEditPoints="1"/>
              </p:cNvSpPr>
              <p:nvPr/>
            </p:nvSpPr>
            <p:spPr bwMode="auto">
              <a:xfrm>
                <a:off x="5368" y="10344"/>
                <a:ext cx="34" cy="27"/>
              </a:xfrm>
              <a:custGeom>
                <a:avLst/>
                <a:gdLst>
                  <a:gd name="T0" fmla="*/ 87 w 14"/>
                  <a:gd name="T1" fmla="*/ 100 h 14"/>
                  <a:gd name="T2" fmla="*/ 0 w 14"/>
                  <a:gd name="T3" fmla="*/ 100 h 14"/>
                  <a:gd name="T4" fmla="*/ 0 w 14"/>
                  <a:gd name="T5" fmla="*/ 0 h 14"/>
                  <a:gd name="T6" fmla="*/ 100 w 14"/>
                  <a:gd name="T7" fmla="*/ 0 h 14"/>
                  <a:gd name="T8" fmla="*/ 202 w 14"/>
                  <a:gd name="T9" fmla="*/ 52 h 14"/>
                  <a:gd name="T10" fmla="*/ 87 w 14"/>
                  <a:gd name="T11" fmla="*/ 100 h 14"/>
                  <a:gd name="T12" fmla="*/ 100 w 14"/>
                  <a:gd name="T13" fmla="*/ 15 h 14"/>
                  <a:gd name="T14" fmla="*/ 41 w 14"/>
                  <a:gd name="T15" fmla="*/ 15 h 14"/>
                  <a:gd name="T16" fmla="*/ 41 w 14"/>
                  <a:gd name="T17" fmla="*/ 85 h 14"/>
                  <a:gd name="T18" fmla="*/ 87 w 14"/>
                  <a:gd name="T19" fmla="*/ 85 h 14"/>
                  <a:gd name="T20" fmla="*/ 160 w 14"/>
                  <a:gd name="T21" fmla="*/ 52 h 14"/>
                  <a:gd name="T22" fmla="*/ 100 w 14"/>
                  <a:gd name="T23" fmla="*/ 1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4"/>
                  <a:gd name="T38" fmla="*/ 14 w 14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4">
                    <a:moveTo>
                      <a:pt x="6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0"/>
                      <a:pt x="14" y="2"/>
                      <a:pt x="14" y="7"/>
                    </a:cubicBezTo>
                    <a:cubicBezTo>
                      <a:pt x="14" y="11"/>
                      <a:pt x="12" y="14"/>
                      <a:pt x="6" y="14"/>
                    </a:cubicBezTo>
                    <a:close/>
                    <a:moveTo>
                      <a:pt x="7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0" y="12"/>
                      <a:pt x="11" y="10"/>
                      <a:pt x="11" y="7"/>
                    </a:cubicBezTo>
                    <a:cubicBezTo>
                      <a:pt x="11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59" name="Freeform 42"/>
              <p:cNvSpPr>
                <a:spLocks/>
              </p:cNvSpPr>
              <p:nvPr/>
            </p:nvSpPr>
            <p:spPr bwMode="auto">
              <a:xfrm>
                <a:off x="5421" y="10344"/>
                <a:ext cx="27" cy="27"/>
              </a:xfrm>
              <a:custGeom>
                <a:avLst/>
                <a:gdLst>
                  <a:gd name="T0" fmla="*/ 0 w 49"/>
                  <a:gd name="T1" fmla="*/ 5 h 62"/>
                  <a:gd name="T2" fmla="*/ 0 w 49"/>
                  <a:gd name="T3" fmla="*/ 0 h 62"/>
                  <a:gd name="T4" fmla="*/ 8 w 49"/>
                  <a:gd name="T5" fmla="*/ 0 h 62"/>
                  <a:gd name="T6" fmla="*/ 8 w 49"/>
                  <a:gd name="T7" fmla="*/ 1 h 62"/>
                  <a:gd name="T8" fmla="*/ 2 w 49"/>
                  <a:gd name="T9" fmla="*/ 1 h 62"/>
                  <a:gd name="T10" fmla="*/ 2 w 49"/>
                  <a:gd name="T11" fmla="*/ 2 h 62"/>
                  <a:gd name="T12" fmla="*/ 8 w 49"/>
                  <a:gd name="T13" fmla="*/ 2 h 62"/>
                  <a:gd name="T14" fmla="*/ 8 w 49"/>
                  <a:gd name="T15" fmla="*/ 3 h 62"/>
                  <a:gd name="T16" fmla="*/ 2 w 49"/>
                  <a:gd name="T17" fmla="*/ 3 h 62"/>
                  <a:gd name="T18" fmla="*/ 2 w 49"/>
                  <a:gd name="T19" fmla="*/ 4 h 62"/>
                  <a:gd name="T20" fmla="*/ 8 w 49"/>
                  <a:gd name="T21" fmla="*/ 4 h 62"/>
                  <a:gd name="T22" fmla="*/ 8 w 49"/>
                  <a:gd name="T23" fmla="*/ 5 h 62"/>
                  <a:gd name="T24" fmla="*/ 0 w 49"/>
                  <a:gd name="T25" fmla="*/ 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62"/>
                  <a:gd name="T41" fmla="*/ 49 w 49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62">
                    <a:moveTo>
                      <a:pt x="0" y="62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45" y="9"/>
                    </a:lnTo>
                    <a:lnTo>
                      <a:pt x="14" y="9"/>
                    </a:lnTo>
                    <a:lnTo>
                      <a:pt x="14" y="22"/>
                    </a:lnTo>
                    <a:lnTo>
                      <a:pt x="45" y="22"/>
                    </a:lnTo>
                    <a:lnTo>
                      <a:pt x="45" y="36"/>
                    </a:lnTo>
                    <a:lnTo>
                      <a:pt x="14" y="36"/>
                    </a:lnTo>
                    <a:lnTo>
                      <a:pt x="14" y="53"/>
                    </a:lnTo>
                    <a:lnTo>
                      <a:pt x="49" y="53"/>
                    </a:lnTo>
                    <a:lnTo>
                      <a:pt x="49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0" name="Freeform 43"/>
              <p:cNvSpPr>
                <a:spLocks/>
              </p:cNvSpPr>
              <p:nvPr/>
            </p:nvSpPr>
            <p:spPr bwMode="auto">
              <a:xfrm>
                <a:off x="5494" y="10342"/>
                <a:ext cx="30" cy="29"/>
              </a:xfrm>
              <a:custGeom>
                <a:avLst/>
                <a:gdLst>
                  <a:gd name="T0" fmla="*/ 95 w 12"/>
                  <a:gd name="T1" fmla="*/ 108 h 15"/>
                  <a:gd name="T2" fmla="*/ 0 w 12"/>
                  <a:gd name="T3" fmla="*/ 101 h 15"/>
                  <a:gd name="T4" fmla="*/ 20 w 12"/>
                  <a:gd name="T5" fmla="*/ 85 h 15"/>
                  <a:gd name="T6" fmla="*/ 95 w 12"/>
                  <a:gd name="T7" fmla="*/ 93 h 15"/>
                  <a:gd name="T8" fmla="*/ 145 w 12"/>
                  <a:gd name="T9" fmla="*/ 79 h 15"/>
                  <a:gd name="T10" fmla="*/ 0 w 12"/>
                  <a:gd name="T11" fmla="*/ 29 h 15"/>
                  <a:gd name="T12" fmla="*/ 83 w 12"/>
                  <a:gd name="T13" fmla="*/ 0 h 15"/>
                  <a:gd name="T14" fmla="*/ 175 w 12"/>
                  <a:gd name="T15" fmla="*/ 8 h 15"/>
                  <a:gd name="T16" fmla="*/ 158 w 12"/>
                  <a:gd name="T17" fmla="*/ 23 h 15"/>
                  <a:gd name="T18" fmla="*/ 95 w 12"/>
                  <a:gd name="T19" fmla="*/ 23 h 15"/>
                  <a:gd name="T20" fmla="*/ 50 w 12"/>
                  <a:gd name="T21" fmla="*/ 29 h 15"/>
                  <a:gd name="T22" fmla="*/ 188 w 12"/>
                  <a:gd name="T23" fmla="*/ 79 h 15"/>
                  <a:gd name="T24" fmla="*/ 95 w 12"/>
                  <a:gd name="T25" fmla="*/ 108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5"/>
                  <a:gd name="T41" fmla="*/ 12 w 1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5">
                    <a:moveTo>
                      <a:pt x="6" y="15"/>
                    </a:moveTo>
                    <a:cubicBezTo>
                      <a:pt x="4" y="15"/>
                      <a:pt x="2" y="15"/>
                      <a:pt x="0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3"/>
                      <a:pt x="6" y="13"/>
                    </a:cubicBezTo>
                    <a:cubicBezTo>
                      <a:pt x="8" y="13"/>
                      <a:pt x="9" y="12"/>
                      <a:pt x="9" y="11"/>
                    </a:cubicBezTo>
                    <a:cubicBezTo>
                      <a:pt x="9" y="8"/>
                      <a:pt x="0" y="9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9" y="0"/>
                      <a:pt x="11" y="1"/>
                      <a:pt x="11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7" y="3"/>
                      <a:pt x="6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7"/>
                      <a:pt x="12" y="6"/>
                      <a:pt x="12" y="11"/>
                    </a:cubicBezTo>
                    <a:cubicBezTo>
                      <a:pt x="12" y="14"/>
                      <a:pt x="10" y="15"/>
                      <a:pt x="6" y="15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1" name="Freeform 44"/>
              <p:cNvSpPr>
                <a:spLocks noEditPoints="1"/>
              </p:cNvSpPr>
              <p:nvPr/>
            </p:nvSpPr>
            <p:spPr bwMode="auto">
              <a:xfrm>
                <a:off x="5536" y="10344"/>
                <a:ext cx="36" cy="27"/>
              </a:xfrm>
              <a:custGeom>
                <a:avLst/>
                <a:gdLst>
                  <a:gd name="T0" fmla="*/ 9 w 66"/>
                  <a:gd name="T1" fmla="*/ 5 h 62"/>
                  <a:gd name="T2" fmla="*/ 8 w 66"/>
                  <a:gd name="T3" fmla="*/ 3 h 62"/>
                  <a:gd name="T4" fmla="*/ 3 w 66"/>
                  <a:gd name="T5" fmla="*/ 3 h 62"/>
                  <a:gd name="T6" fmla="*/ 2 w 66"/>
                  <a:gd name="T7" fmla="*/ 5 h 62"/>
                  <a:gd name="T8" fmla="*/ 0 w 66"/>
                  <a:gd name="T9" fmla="*/ 5 h 62"/>
                  <a:gd name="T10" fmla="*/ 4 w 66"/>
                  <a:gd name="T11" fmla="*/ 0 h 62"/>
                  <a:gd name="T12" fmla="*/ 7 w 66"/>
                  <a:gd name="T13" fmla="*/ 0 h 62"/>
                  <a:gd name="T14" fmla="*/ 11 w 66"/>
                  <a:gd name="T15" fmla="*/ 5 h 62"/>
                  <a:gd name="T16" fmla="*/ 9 w 66"/>
                  <a:gd name="T17" fmla="*/ 5 h 62"/>
                  <a:gd name="T18" fmla="*/ 6 w 66"/>
                  <a:gd name="T19" fmla="*/ 1 h 62"/>
                  <a:gd name="T20" fmla="*/ 5 w 66"/>
                  <a:gd name="T21" fmla="*/ 1 h 62"/>
                  <a:gd name="T22" fmla="*/ 4 w 66"/>
                  <a:gd name="T23" fmla="*/ 3 h 62"/>
                  <a:gd name="T24" fmla="*/ 7 w 66"/>
                  <a:gd name="T25" fmla="*/ 3 h 62"/>
                  <a:gd name="T26" fmla="*/ 6 w 66"/>
                  <a:gd name="T27" fmla="*/ 1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62"/>
                  <a:gd name="T44" fmla="*/ 66 w 66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62">
                    <a:moveTo>
                      <a:pt x="53" y="62"/>
                    </a:moveTo>
                    <a:lnTo>
                      <a:pt x="49" y="44"/>
                    </a:lnTo>
                    <a:lnTo>
                      <a:pt x="18" y="44"/>
                    </a:lnTo>
                    <a:lnTo>
                      <a:pt x="13" y="62"/>
                    </a:lnTo>
                    <a:lnTo>
                      <a:pt x="0" y="62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66" y="62"/>
                    </a:lnTo>
                    <a:lnTo>
                      <a:pt x="53" y="62"/>
                    </a:lnTo>
                    <a:close/>
                    <a:moveTo>
                      <a:pt x="36" y="9"/>
                    </a:moveTo>
                    <a:lnTo>
                      <a:pt x="31" y="9"/>
                    </a:lnTo>
                    <a:lnTo>
                      <a:pt x="22" y="36"/>
                    </a:lnTo>
                    <a:lnTo>
                      <a:pt x="44" y="36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2" name="Freeform 45"/>
              <p:cNvSpPr>
                <a:spLocks/>
              </p:cNvSpPr>
              <p:nvPr/>
            </p:nvSpPr>
            <p:spPr bwMode="auto">
              <a:xfrm>
                <a:off x="5592" y="10344"/>
                <a:ext cx="24" cy="27"/>
              </a:xfrm>
              <a:custGeom>
                <a:avLst/>
                <a:gdLst>
                  <a:gd name="T0" fmla="*/ 0 w 44"/>
                  <a:gd name="T1" fmla="*/ 5 h 62"/>
                  <a:gd name="T2" fmla="*/ 0 w 44"/>
                  <a:gd name="T3" fmla="*/ 0 h 62"/>
                  <a:gd name="T4" fmla="*/ 2 w 44"/>
                  <a:gd name="T5" fmla="*/ 0 h 62"/>
                  <a:gd name="T6" fmla="*/ 2 w 44"/>
                  <a:gd name="T7" fmla="*/ 4 h 62"/>
                  <a:gd name="T8" fmla="*/ 7 w 44"/>
                  <a:gd name="T9" fmla="*/ 4 h 62"/>
                  <a:gd name="T10" fmla="*/ 7 w 44"/>
                  <a:gd name="T11" fmla="*/ 5 h 62"/>
                  <a:gd name="T12" fmla="*/ 0 w 44"/>
                  <a:gd name="T13" fmla="*/ 5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62"/>
                  <a:gd name="T23" fmla="*/ 44 w 44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62">
                    <a:moveTo>
                      <a:pt x="0" y="62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53"/>
                    </a:lnTo>
                    <a:lnTo>
                      <a:pt x="40" y="53"/>
                    </a:lnTo>
                    <a:lnTo>
                      <a:pt x="44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3" name="Freeform 46"/>
              <p:cNvSpPr>
                <a:spLocks/>
              </p:cNvSpPr>
              <p:nvPr/>
            </p:nvSpPr>
            <p:spPr bwMode="auto">
              <a:xfrm>
                <a:off x="5633" y="10344"/>
                <a:ext cx="32" cy="27"/>
              </a:xfrm>
              <a:custGeom>
                <a:avLst/>
                <a:gdLst>
                  <a:gd name="T0" fmla="*/ 91 w 13"/>
                  <a:gd name="T1" fmla="*/ 100 h 14"/>
                  <a:gd name="T2" fmla="*/ 0 w 13"/>
                  <a:gd name="T3" fmla="*/ 56 h 14"/>
                  <a:gd name="T4" fmla="*/ 0 w 13"/>
                  <a:gd name="T5" fmla="*/ 0 h 14"/>
                  <a:gd name="T6" fmla="*/ 42 w 13"/>
                  <a:gd name="T7" fmla="*/ 0 h 14"/>
                  <a:gd name="T8" fmla="*/ 42 w 13"/>
                  <a:gd name="T9" fmla="*/ 56 h 14"/>
                  <a:gd name="T10" fmla="*/ 91 w 13"/>
                  <a:gd name="T11" fmla="*/ 85 h 14"/>
                  <a:gd name="T12" fmla="*/ 153 w 13"/>
                  <a:gd name="T13" fmla="*/ 56 h 14"/>
                  <a:gd name="T14" fmla="*/ 153 w 13"/>
                  <a:gd name="T15" fmla="*/ 0 h 14"/>
                  <a:gd name="T16" fmla="*/ 194 w 13"/>
                  <a:gd name="T17" fmla="*/ 0 h 14"/>
                  <a:gd name="T18" fmla="*/ 194 w 13"/>
                  <a:gd name="T19" fmla="*/ 56 h 14"/>
                  <a:gd name="T20" fmla="*/ 91 w 13"/>
                  <a:gd name="T21" fmla="*/ 10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4"/>
                  <a:gd name="T35" fmla="*/ 13 w 13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4">
                    <a:moveTo>
                      <a:pt x="6" y="14"/>
                    </a:moveTo>
                    <a:cubicBezTo>
                      <a:pt x="2" y="14"/>
                      <a:pt x="0" y="12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4" y="12"/>
                      <a:pt x="6" y="12"/>
                    </a:cubicBezTo>
                    <a:cubicBezTo>
                      <a:pt x="9" y="12"/>
                      <a:pt x="10" y="11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3"/>
                      <a:pt x="10" y="14"/>
                      <a:pt x="6" y="14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4" name="Freeform 47"/>
              <p:cNvSpPr>
                <a:spLocks noEditPoints="1"/>
              </p:cNvSpPr>
              <p:nvPr/>
            </p:nvSpPr>
            <p:spPr bwMode="auto">
              <a:xfrm>
                <a:off x="5689" y="10344"/>
                <a:ext cx="32" cy="27"/>
              </a:xfrm>
              <a:custGeom>
                <a:avLst/>
                <a:gdLst>
                  <a:gd name="T0" fmla="*/ 91 w 13"/>
                  <a:gd name="T1" fmla="*/ 100 h 14"/>
                  <a:gd name="T2" fmla="*/ 0 w 13"/>
                  <a:gd name="T3" fmla="*/ 100 h 14"/>
                  <a:gd name="T4" fmla="*/ 0 w 13"/>
                  <a:gd name="T5" fmla="*/ 0 h 14"/>
                  <a:gd name="T6" fmla="*/ 103 w 13"/>
                  <a:gd name="T7" fmla="*/ 0 h 14"/>
                  <a:gd name="T8" fmla="*/ 194 w 13"/>
                  <a:gd name="T9" fmla="*/ 52 h 14"/>
                  <a:gd name="T10" fmla="*/ 91 w 13"/>
                  <a:gd name="T11" fmla="*/ 100 h 14"/>
                  <a:gd name="T12" fmla="*/ 91 w 13"/>
                  <a:gd name="T13" fmla="*/ 15 h 14"/>
                  <a:gd name="T14" fmla="*/ 30 w 13"/>
                  <a:gd name="T15" fmla="*/ 15 h 14"/>
                  <a:gd name="T16" fmla="*/ 30 w 13"/>
                  <a:gd name="T17" fmla="*/ 85 h 14"/>
                  <a:gd name="T18" fmla="*/ 91 w 13"/>
                  <a:gd name="T19" fmla="*/ 85 h 14"/>
                  <a:gd name="T20" fmla="*/ 162 w 13"/>
                  <a:gd name="T21" fmla="*/ 52 h 14"/>
                  <a:gd name="T22" fmla="*/ 91 w 13"/>
                  <a:gd name="T23" fmla="*/ 1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4"/>
                  <a:gd name="T38" fmla="*/ 13 w 1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4">
                    <a:moveTo>
                      <a:pt x="6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0"/>
                      <a:pt x="13" y="2"/>
                      <a:pt x="13" y="7"/>
                    </a:cubicBezTo>
                    <a:cubicBezTo>
                      <a:pt x="13" y="11"/>
                      <a:pt x="11" y="14"/>
                      <a:pt x="6" y="14"/>
                    </a:cubicBezTo>
                    <a:close/>
                    <a:moveTo>
                      <a:pt x="6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1" y="7"/>
                    </a:cubicBezTo>
                    <a:cubicBezTo>
                      <a:pt x="11" y="4"/>
                      <a:pt x="10" y="2"/>
                      <a:pt x="6" y="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5" name="Freeform 48"/>
              <p:cNvSpPr>
                <a:spLocks/>
              </p:cNvSpPr>
              <p:nvPr/>
            </p:nvSpPr>
            <p:spPr bwMode="auto">
              <a:xfrm>
                <a:off x="6325" y="10045"/>
                <a:ext cx="12" cy="9"/>
              </a:xfrm>
              <a:custGeom>
                <a:avLst/>
                <a:gdLst>
                  <a:gd name="T0" fmla="*/ 58 w 5"/>
                  <a:gd name="T1" fmla="*/ 7 h 5"/>
                  <a:gd name="T2" fmla="*/ 29 w 5"/>
                  <a:gd name="T3" fmla="*/ 0 h 5"/>
                  <a:gd name="T4" fmla="*/ 29 w 5"/>
                  <a:gd name="T5" fmla="*/ 23 h 5"/>
                  <a:gd name="T6" fmla="*/ 70 w 5"/>
                  <a:gd name="T7" fmla="*/ 16 h 5"/>
                  <a:gd name="T8" fmla="*/ 58 w 5"/>
                  <a:gd name="T9" fmla="*/ 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1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2"/>
                      <a:pt x="5" y="1"/>
                      <a:pt x="4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6" name="Freeform 49"/>
              <p:cNvSpPr>
                <a:spLocks/>
              </p:cNvSpPr>
              <p:nvPr/>
            </p:nvSpPr>
            <p:spPr bwMode="auto">
              <a:xfrm>
                <a:off x="6325" y="10045"/>
                <a:ext cx="12" cy="9"/>
              </a:xfrm>
              <a:custGeom>
                <a:avLst/>
                <a:gdLst>
                  <a:gd name="T0" fmla="*/ 58 w 5"/>
                  <a:gd name="T1" fmla="*/ 7 h 5"/>
                  <a:gd name="T2" fmla="*/ 29 w 5"/>
                  <a:gd name="T3" fmla="*/ 0 h 5"/>
                  <a:gd name="T4" fmla="*/ 29 w 5"/>
                  <a:gd name="T5" fmla="*/ 23 h 5"/>
                  <a:gd name="T6" fmla="*/ 70 w 5"/>
                  <a:gd name="T7" fmla="*/ 16 h 5"/>
                  <a:gd name="T8" fmla="*/ 58 w 5"/>
                  <a:gd name="T9" fmla="*/ 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1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2"/>
                      <a:pt x="5" y="1"/>
                      <a:pt x="4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7" name="Freeform 50"/>
              <p:cNvSpPr>
                <a:spLocks/>
              </p:cNvSpPr>
              <p:nvPr/>
            </p:nvSpPr>
            <p:spPr bwMode="auto">
              <a:xfrm>
                <a:off x="6335" y="10052"/>
                <a:ext cx="17" cy="12"/>
              </a:xfrm>
              <a:custGeom>
                <a:avLst/>
                <a:gdLst>
                  <a:gd name="T0" fmla="*/ 100 w 7"/>
                  <a:gd name="T1" fmla="*/ 48 h 6"/>
                  <a:gd name="T2" fmla="*/ 58 w 7"/>
                  <a:gd name="T3" fmla="*/ 40 h 6"/>
                  <a:gd name="T4" fmla="*/ 12 w 7"/>
                  <a:gd name="T5" fmla="*/ 24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8" name="Freeform 51"/>
              <p:cNvSpPr>
                <a:spLocks/>
              </p:cNvSpPr>
              <p:nvPr/>
            </p:nvSpPr>
            <p:spPr bwMode="auto">
              <a:xfrm>
                <a:off x="6349" y="10058"/>
                <a:ext cx="13" cy="10"/>
              </a:xfrm>
              <a:custGeom>
                <a:avLst/>
                <a:gdLst>
                  <a:gd name="T0" fmla="*/ 88 w 5"/>
                  <a:gd name="T1" fmla="*/ 24 h 5"/>
                  <a:gd name="T2" fmla="*/ 88 w 5"/>
                  <a:gd name="T3" fmla="*/ 8 h 5"/>
                  <a:gd name="T4" fmla="*/ 0 w 5"/>
                  <a:gd name="T5" fmla="*/ 16 h 5"/>
                  <a:gd name="T6" fmla="*/ 55 w 5"/>
                  <a:gd name="T7" fmla="*/ 40 h 5"/>
                  <a:gd name="T8" fmla="*/ 88 w 5"/>
                  <a:gd name="T9" fmla="*/ 2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3"/>
                    </a:move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5" y="4"/>
                      <a:pt x="5" y="3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69" name="Freeform 52"/>
              <p:cNvSpPr>
                <a:spLocks/>
              </p:cNvSpPr>
              <p:nvPr/>
            </p:nvSpPr>
            <p:spPr bwMode="auto">
              <a:xfrm>
                <a:off x="6349" y="10058"/>
                <a:ext cx="13" cy="10"/>
              </a:xfrm>
              <a:custGeom>
                <a:avLst/>
                <a:gdLst>
                  <a:gd name="T0" fmla="*/ 88 w 5"/>
                  <a:gd name="T1" fmla="*/ 24 h 5"/>
                  <a:gd name="T2" fmla="*/ 88 w 5"/>
                  <a:gd name="T3" fmla="*/ 8 h 5"/>
                  <a:gd name="T4" fmla="*/ 0 w 5"/>
                  <a:gd name="T5" fmla="*/ 16 h 5"/>
                  <a:gd name="T6" fmla="*/ 55 w 5"/>
                  <a:gd name="T7" fmla="*/ 40 h 5"/>
                  <a:gd name="T8" fmla="*/ 88 w 5"/>
                  <a:gd name="T9" fmla="*/ 2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3"/>
                    </a:move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5" y="4"/>
                      <a:pt x="5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0" name="Freeform 53"/>
              <p:cNvSpPr>
                <a:spLocks/>
              </p:cNvSpPr>
              <p:nvPr/>
            </p:nvSpPr>
            <p:spPr bwMode="auto">
              <a:xfrm>
                <a:off x="6357" y="9994"/>
                <a:ext cx="9" cy="8"/>
              </a:xfrm>
              <a:custGeom>
                <a:avLst/>
                <a:gdLst>
                  <a:gd name="T0" fmla="*/ 36 w 4"/>
                  <a:gd name="T1" fmla="*/ 0 h 4"/>
                  <a:gd name="T2" fmla="*/ 11 w 4"/>
                  <a:gd name="T3" fmla="*/ 0 h 4"/>
                  <a:gd name="T4" fmla="*/ 25 w 4"/>
                  <a:gd name="T5" fmla="*/ 32 h 4"/>
                  <a:gd name="T6" fmla="*/ 45 w 4"/>
                  <a:gd name="T7" fmla="*/ 16 h 4"/>
                  <a:gd name="T8" fmla="*/ 36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1" name="Freeform 54"/>
              <p:cNvSpPr>
                <a:spLocks/>
              </p:cNvSpPr>
              <p:nvPr/>
            </p:nvSpPr>
            <p:spPr bwMode="auto">
              <a:xfrm>
                <a:off x="6357" y="9994"/>
                <a:ext cx="9" cy="8"/>
              </a:xfrm>
              <a:custGeom>
                <a:avLst/>
                <a:gdLst>
                  <a:gd name="T0" fmla="*/ 36 w 4"/>
                  <a:gd name="T1" fmla="*/ 0 h 4"/>
                  <a:gd name="T2" fmla="*/ 11 w 4"/>
                  <a:gd name="T3" fmla="*/ 0 h 4"/>
                  <a:gd name="T4" fmla="*/ 25 w 4"/>
                  <a:gd name="T5" fmla="*/ 32 h 4"/>
                  <a:gd name="T6" fmla="*/ 45 w 4"/>
                  <a:gd name="T7" fmla="*/ 16 h 4"/>
                  <a:gd name="T8" fmla="*/ 36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2" name="Freeform 55"/>
              <p:cNvSpPr>
                <a:spLocks/>
              </p:cNvSpPr>
              <p:nvPr/>
            </p:nvSpPr>
            <p:spPr bwMode="auto">
              <a:xfrm>
                <a:off x="6364" y="10002"/>
                <a:ext cx="22" cy="7"/>
              </a:xfrm>
              <a:custGeom>
                <a:avLst/>
                <a:gdLst>
                  <a:gd name="T0" fmla="*/ 132 w 9"/>
                  <a:gd name="T1" fmla="*/ 12 h 4"/>
                  <a:gd name="T2" fmla="*/ 90 w 9"/>
                  <a:gd name="T3" fmla="*/ 12 h 4"/>
                  <a:gd name="T4" fmla="*/ 42 w 9"/>
                  <a:gd name="T5" fmla="*/ 12 h 4"/>
                  <a:gd name="T6" fmla="*/ 0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"/>
                  <a:gd name="T14" fmla="*/ 9 w 9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">
                    <a:moveTo>
                      <a:pt x="9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4"/>
                      <a:pt x="3" y="2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3" name="Freeform 56"/>
              <p:cNvSpPr>
                <a:spLocks/>
              </p:cNvSpPr>
              <p:nvPr/>
            </p:nvSpPr>
            <p:spPr bwMode="auto">
              <a:xfrm>
                <a:off x="6384" y="10000"/>
                <a:ext cx="12" cy="9"/>
              </a:xfrm>
              <a:custGeom>
                <a:avLst/>
                <a:gdLst>
                  <a:gd name="T0" fmla="*/ 70 w 5"/>
                  <a:gd name="T1" fmla="*/ 13 h 5"/>
                  <a:gd name="T2" fmla="*/ 58 w 5"/>
                  <a:gd name="T3" fmla="*/ 7 h 5"/>
                  <a:gd name="T4" fmla="*/ 0 w 5"/>
                  <a:gd name="T5" fmla="*/ 16 h 5"/>
                  <a:gd name="T6" fmla="*/ 58 w 5"/>
                  <a:gd name="T7" fmla="*/ 23 h 5"/>
                  <a:gd name="T8" fmla="*/ 70 w 5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4" y="1"/>
                      <a:pt x="4" y="1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5"/>
                      <a:pt x="2" y="5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4" name="Freeform 57"/>
              <p:cNvSpPr>
                <a:spLocks/>
              </p:cNvSpPr>
              <p:nvPr/>
            </p:nvSpPr>
            <p:spPr bwMode="auto">
              <a:xfrm>
                <a:off x="6384" y="10000"/>
                <a:ext cx="12" cy="9"/>
              </a:xfrm>
              <a:custGeom>
                <a:avLst/>
                <a:gdLst>
                  <a:gd name="T0" fmla="*/ 70 w 5"/>
                  <a:gd name="T1" fmla="*/ 13 h 5"/>
                  <a:gd name="T2" fmla="*/ 58 w 5"/>
                  <a:gd name="T3" fmla="*/ 7 h 5"/>
                  <a:gd name="T4" fmla="*/ 0 w 5"/>
                  <a:gd name="T5" fmla="*/ 16 h 5"/>
                  <a:gd name="T6" fmla="*/ 58 w 5"/>
                  <a:gd name="T7" fmla="*/ 23 h 5"/>
                  <a:gd name="T8" fmla="*/ 70 w 5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4" y="1"/>
                      <a:pt x="4" y="1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5"/>
                      <a:pt x="2" y="5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5" name="Freeform 58"/>
              <p:cNvSpPr>
                <a:spLocks/>
              </p:cNvSpPr>
              <p:nvPr/>
            </p:nvSpPr>
            <p:spPr bwMode="auto">
              <a:xfrm>
                <a:off x="6269" y="10085"/>
                <a:ext cx="12" cy="10"/>
              </a:xfrm>
              <a:custGeom>
                <a:avLst/>
                <a:gdLst>
                  <a:gd name="T0" fmla="*/ 70 w 5"/>
                  <a:gd name="T1" fmla="*/ 8 h 5"/>
                  <a:gd name="T2" fmla="*/ 41 w 5"/>
                  <a:gd name="T3" fmla="*/ 0 h 5"/>
                  <a:gd name="T4" fmla="*/ 12 w 5"/>
                  <a:gd name="T5" fmla="*/ 32 h 5"/>
                  <a:gd name="T6" fmla="*/ 70 w 5"/>
                  <a:gd name="T7" fmla="*/ 24 h 5"/>
                  <a:gd name="T8" fmla="*/ 7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1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1"/>
                      <a:pt x="5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6" name="Freeform 59"/>
              <p:cNvSpPr>
                <a:spLocks/>
              </p:cNvSpPr>
              <p:nvPr/>
            </p:nvSpPr>
            <p:spPr bwMode="auto">
              <a:xfrm>
                <a:off x="6269" y="10085"/>
                <a:ext cx="12" cy="10"/>
              </a:xfrm>
              <a:custGeom>
                <a:avLst/>
                <a:gdLst>
                  <a:gd name="T0" fmla="*/ 70 w 5"/>
                  <a:gd name="T1" fmla="*/ 8 h 5"/>
                  <a:gd name="T2" fmla="*/ 41 w 5"/>
                  <a:gd name="T3" fmla="*/ 0 h 5"/>
                  <a:gd name="T4" fmla="*/ 12 w 5"/>
                  <a:gd name="T5" fmla="*/ 32 h 5"/>
                  <a:gd name="T6" fmla="*/ 70 w 5"/>
                  <a:gd name="T7" fmla="*/ 24 h 5"/>
                  <a:gd name="T8" fmla="*/ 7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1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1"/>
                      <a:pt x="5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7" name="Freeform 60"/>
              <p:cNvSpPr>
                <a:spLocks/>
              </p:cNvSpPr>
              <p:nvPr/>
            </p:nvSpPr>
            <p:spPr bwMode="auto">
              <a:xfrm>
                <a:off x="6276" y="10093"/>
                <a:ext cx="12" cy="16"/>
              </a:xfrm>
              <a:custGeom>
                <a:avLst/>
                <a:gdLst>
                  <a:gd name="T0" fmla="*/ 70 w 5"/>
                  <a:gd name="T1" fmla="*/ 64 h 8"/>
                  <a:gd name="T2" fmla="*/ 41 w 5"/>
                  <a:gd name="T3" fmla="*/ 48 h 8"/>
                  <a:gd name="T4" fmla="*/ 12 w 5"/>
                  <a:gd name="T5" fmla="*/ 32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8"/>
                  <a:gd name="T14" fmla="*/ 5 w 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8">
                    <a:moveTo>
                      <a:pt x="5" y="8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0" y="5"/>
                      <a:pt x="1" y="4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8" name="Freeform 61"/>
              <p:cNvSpPr>
                <a:spLocks/>
              </p:cNvSpPr>
              <p:nvPr/>
            </p:nvSpPr>
            <p:spPr bwMode="auto">
              <a:xfrm>
                <a:off x="6286" y="10103"/>
                <a:ext cx="12" cy="10"/>
              </a:xfrm>
              <a:custGeom>
                <a:avLst/>
                <a:gdLst>
                  <a:gd name="T0" fmla="*/ 70 w 5"/>
                  <a:gd name="T1" fmla="*/ 32 h 5"/>
                  <a:gd name="T2" fmla="*/ 70 w 5"/>
                  <a:gd name="T3" fmla="*/ 16 h 5"/>
                  <a:gd name="T4" fmla="*/ 12 w 5"/>
                  <a:gd name="T5" fmla="*/ 16 h 5"/>
                  <a:gd name="T6" fmla="*/ 29 w 5"/>
                  <a:gd name="T7" fmla="*/ 40 h 5"/>
                  <a:gd name="T8" fmla="*/ 70 w 5"/>
                  <a:gd name="T9" fmla="*/ 3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5" y="3"/>
                      <a:pt x="5" y="2"/>
                    </a:cubicBezTo>
                    <a:cubicBezTo>
                      <a:pt x="5" y="1"/>
                      <a:pt x="2" y="0"/>
                      <a:pt x="1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79" name="Freeform 62"/>
              <p:cNvSpPr>
                <a:spLocks/>
              </p:cNvSpPr>
              <p:nvPr/>
            </p:nvSpPr>
            <p:spPr bwMode="auto">
              <a:xfrm>
                <a:off x="6286" y="10103"/>
                <a:ext cx="12" cy="10"/>
              </a:xfrm>
              <a:custGeom>
                <a:avLst/>
                <a:gdLst>
                  <a:gd name="T0" fmla="*/ 70 w 5"/>
                  <a:gd name="T1" fmla="*/ 32 h 5"/>
                  <a:gd name="T2" fmla="*/ 70 w 5"/>
                  <a:gd name="T3" fmla="*/ 16 h 5"/>
                  <a:gd name="T4" fmla="*/ 12 w 5"/>
                  <a:gd name="T5" fmla="*/ 16 h 5"/>
                  <a:gd name="T6" fmla="*/ 29 w 5"/>
                  <a:gd name="T7" fmla="*/ 40 h 5"/>
                  <a:gd name="T8" fmla="*/ 70 w 5"/>
                  <a:gd name="T9" fmla="*/ 3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5" y="3"/>
                      <a:pt x="5" y="2"/>
                    </a:cubicBezTo>
                    <a:cubicBezTo>
                      <a:pt x="5" y="1"/>
                      <a:pt x="2" y="0"/>
                      <a:pt x="1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0" name="Freeform 63"/>
              <p:cNvSpPr>
                <a:spLocks/>
              </p:cNvSpPr>
              <p:nvPr/>
            </p:nvSpPr>
            <p:spPr bwMode="auto">
              <a:xfrm>
                <a:off x="6052" y="10093"/>
                <a:ext cx="20" cy="16"/>
              </a:xfrm>
              <a:custGeom>
                <a:avLst/>
                <a:gdLst>
                  <a:gd name="T0" fmla="*/ 83 w 8"/>
                  <a:gd name="T1" fmla="*/ 0 h 8"/>
                  <a:gd name="T2" fmla="*/ 113 w 8"/>
                  <a:gd name="T3" fmla="*/ 40 h 8"/>
                  <a:gd name="T4" fmla="*/ 113 w 8"/>
                  <a:gd name="T5" fmla="*/ 56 h 8"/>
                  <a:gd name="T6" fmla="*/ 0 w 8"/>
                  <a:gd name="T7" fmla="*/ 64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5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7"/>
                      <a:pt x="7" y="7"/>
                    </a:cubicBezTo>
                    <a:cubicBezTo>
                      <a:pt x="7" y="7"/>
                      <a:pt x="3" y="8"/>
                      <a:pt x="0" y="8"/>
                    </a:cubicBezTo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1" name="Freeform 64"/>
              <p:cNvSpPr>
                <a:spLocks/>
              </p:cNvSpPr>
              <p:nvPr/>
            </p:nvSpPr>
            <p:spPr bwMode="auto">
              <a:xfrm>
                <a:off x="6052" y="10093"/>
                <a:ext cx="20" cy="16"/>
              </a:xfrm>
              <a:custGeom>
                <a:avLst/>
                <a:gdLst>
                  <a:gd name="T0" fmla="*/ 63 w 8"/>
                  <a:gd name="T1" fmla="*/ 0 h 8"/>
                  <a:gd name="T2" fmla="*/ 113 w 8"/>
                  <a:gd name="T3" fmla="*/ 48 h 8"/>
                  <a:gd name="T4" fmla="*/ 95 w 8"/>
                  <a:gd name="T5" fmla="*/ 56 h 8"/>
                  <a:gd name="T6" fmla="*/ 0 w 8"/>
                  <a:gd name="T7" fmla="*/ 64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4" y="0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6" y="7"/>
                    </a:cubicBezTo>
                    <a:cubicBezTo>
                      <a:pt x="6" y="7"/>
                      <a:pt x="3" y="8"/>
                      <a:pt x="0" y="8"/>
                    </a:cubicBezTo>
                  </a:path>
                </a:pathLst>
              </a:custGeom>
              <a:noFill/>
              <a:ln w="0" cap="flat">
                <a:solidFill>
                  <a:srgbClr val="E58A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2" name="Freeform 65"/>
              <p:cNvSpPr>
                <a:spLocks/>
              </p:cNvSpPr>
              <p:nvPr/>
            </p:nvSpPr>
            <p:spPr bwMode="auto">
              <a:xfrm>
                <a:off x="6052" y="10087"/>
                <a:ext cx="22" cy="12"/>
              </a:xfrm>
              <a:custGeom>
                <a:avLst/>
                <a:gdLst>
                  <a:gd name="T0" fmla="*/ 120 w 9"/>
                  <a:gd name="T1" fmla="*/ 8 h 6"/>
                  <a:gd name="T2" fmla="*/ 90 w 9"/>
                  <a:gd name="T3" fmla="*/ 0 h 6"/>
                  <a:gd name="T4" fmla="*/ 12 w 9"/>
                  <a:gd name="T5" fmla="*/ 32 h 6"/>
                  <a:gd name="T6" fmla="*/ 103 w 9"/>
                  <a:gd name="T7" fmla="*/ 32 h 6"/>
                  <a:gd name="T8" fmla="*/ 120 w 9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8" y="1"/>
                    </a:moveTo>
                    <a:cubicBezTo>
                      <a:pt x="7" y="1"/>
                      <a:pt x="6" y="0"/>
                      <a:pt x="6" y="0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2" y="6"/>
                      <a:pt x="5" y="5"/>
                      <a:pt x="7" y="4"/>
                    </a:cubicBezTo>
                    <a:cubicBezTo>
                      <a:pt x="7" y="4"/>
                      <a:pt x="9" y="2"/>
                      <a:pt x="8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3" name="Freeform 66"/>
              <p:cNvSpPr>
                <a:spLocks/>
              </p:cNvSpPr>
              <p:nvPr/>
            </p:nvSpPr>
            <p:spPr bwMode="auto">
              <a:xfrm>
                <a:off x="6052" y="10087"/>
                <a:ext cx="22" cy="12"/>
              </a:xfrm>
              <a:custGeom>
                <a:avLst/>
                <a:gdLst>
                  <a:gd name="T0" fmla="*/ 120 w 9"/>
                  <a:gd name="T1" fmla="*/ 8 h 6"/>
                  <a:gd name="T2" fmla="*/ 90 w 9"/>
                  <a:gd name="T3" fmla="*/ 0 h 6"/>
                  <a:gd name="T4" fmla="*/ 12 w 9"/>
                  <a:gd name="T5" fmla="*/ 32 h 6"/>
                  <a:gd name="T6" fmla="*/ 103 w 9"/>
                  <a:gd name="T7" fmla="*/ 32 h 6"/>
                  <a:gd name="T8" fmla="*/ 120 w 9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8" y="1"/>
                    </a:moveTo>
                    <a:cubicBezTo>
                      <a:pt x="7" y="1"/>
                      <a:pt x="6" y="0"/>
                      <a:pt x="6" y="0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2" y="6"/>
                      <a:pt x="5" y="5"/>
                      <a:pt x="7" y="4"/>
                    </a:cubicBezTo>
                    <a:cubicBezTo>
                      <a:pt x="7" y="4"/>
                      <a:pt x="9" y="2"/>
                      <a:pt x="8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4" name="Freeform 67"/>
              <p:cNvSpPr>
                <a:spLocks/>
              </p:cNvSpPr>
              <p:nvPr/>
            </p:nvSpPr>
            <p:spPr bwMode="auto">
              <a:xfrm>
                <a:off x="6057" y="10084"/>
                <a:ext cx="10" cy="5"/>
              </a:xfrm>
              <a:custGeom>
                <a:avLst/>
                <a:gdLst>
                  <a:gd name="T0" fmla="*/ 63 w 4"/>
                  <a:gd name="T1" fmla="*/ 8 h 3"/>
                  <a:gd name="T2" fmla="*/ 33 w 4"/>
                  <a:gd name="T3" fmla="*/ 0 h 3"/>
                  <a:gd name="T4" fmla="*/ 20 w 4"/>
                  <a:gd name="T5" fmla="*/ 5 h 3"/>
                  <a:gd name="T6" fmla="*/ 33 w 4"/>
                  <a:gd name="T7" fmla="*/ 13 h 3"/>
                  <a:gd name="T8" fmla="*/ 63 w 4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2" y="3"/>
                    </a:cubicBezTo>
                    <a:cubicBezTo>
                      <a:pt x="2" y="3"/>
                      <a:pt x="3" y="3"/>
                      <a:pt x="4" y="2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5" name="Freeform 68"/>
              <p:cNvSpPr>
                <a:spLocks/>
              </p:cNvSpPr>
              <p:nvPr/>
            </p:nvSpPr>
            <p:spPr bwMode="auto">
              <a:xfrm>
                <a:off x="6057" y="10084"/>
                <a:ext cx="10" cy="5"/>
              </a:xfrm>
              <a:custGeom>
                <a:avLst/>
                <a:gdLst>
                  <a:gd name="T0" fmla="*/ 63 w 4"/>
                  <a:gd name="T1" fmla="*/ 8 h 3"/>
                  <a:gd name="T2" fmla="*/ 33 w 4"/>
                  <a:gd name="T3" fmla="*/ 0 h 3"/>
                  <a:gd name="T4" fmla="*/ 20 w 4"/>
                  <a:gd name="T5" fmla="*/ 5 h 3"/>
                  <a:gd name="T6" fmla="*/ 33 w 4"/>
                  <a:gd name="T7" fmla="*/ 13 h 3"/>
                  <a:gd name="T8" fmla="*/ 63 w 4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0" y="3"/>
                      <a:pt x="2" y="3"/>
                    </a:cubicBezTo>
                    <a:cubicBezTo>
                      <a:pt x="2" y="3"/>
                      <a:pt x="3" y="3"/>
                      <a:pt x="4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6" name="Freeform 69"/>
              <p:cNvSpPr>
                <a:spLocks/>
              </p:cNvSpPr>
              <p:nvPr/>
            </p:nvSpPr>
            <p:spPr bwMode="auto">
              <a:xfrm>
                <a:off x="6045" y="10103"/>
                <a:ext cx="10" cy="13"/>
              </a:xfrm>
              <a:custGeom>
                <a:avLst/>
                <a:gdLst>
                  <a:gd name="T0" fmla="*/ 33 w 4"/>
                  <a:gd name="T1" fmla="*/ 0 h 7"/>
                  <a:gd name="T2" fmla="*/ 0 w 4"/>
                  <a:gd name="T3" fmla="*/ 13 h 7"/>
                  <a:gd name="T4" fmla="*/ 33 w 4"/>
                  <a:gd name="T5" fmla="*/ 45 h 7"/>
                  <a:gd name="T6" fmla="*/ 63 w 4"/>
                  <a:gd name="T7" fmla="*/ 13 h 7"/>
                  <a:gd name="T8" fmla="*/ 33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4" y="7"/>
                      <a:pt x="4" y="4"/>
                      <a:pt x="4" y="2"/>
                    </a:cubicBezTo>
                    <a:cubicBezTo>
                      <a:pt x="4" y="2"/>
                      <a:pt x="3" y="0"/>
                      <a:pt x="2" y="0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7" name="Freeform 70"/>
              <p:cNvSpPr>
                <a:spLocks/>
              </p:cNvSpPr>
              <p:nvPr/>
            </p:nvSpPr>
            <p:spPr bwMode="auto">
              <a:xfrm>
                <a:off x="6045" y="10103"/>
                <a:ext cx="10" cy="13"/>
              </a:xfrm>
              <a:custGeom>
                <a:avLst/>
                <a:gdLst>
                  <a:gd name="T0" fmla="*/ 33 w 4"/>
                  <a:gd name="T1" fmla="*/ 0 h 7"/>
                  <a:gd name="T2" fmla="*/ 0 w 4"/>
                  <a:gd name="T3" fmla="*/ 13 h 7"/>
                  <a:gd name="T4" fmla="*/ 33 w 4"/>
                  <a:gd name="T5" fmla="*/ 45 h 7"/>
                  <a:gd name="T6" fmla="*/ 63 w 4"/>
                  <a:gd name="T7" fmla="*/ 13 h 7"/>
                  <a:gd name="T8" fmla="*/ 33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4" y="7"/>
                      <a:pt x="4" y="4"/>
                      <a:pt x="4" y="2"/>
                    </a:cubicBezTo>
                    <a:cubicBezTo>
                      <a:pt x="4" y="2"/>
                      <a:pt x="3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8" name="Freeform 71"/>
              <p:cNvSpPr>
                <a:spLocks/>
              </p:cNvSpPr>
              <p:nvPr/>
            </p:nvSpPr>
            <p:spPr bwMode="auto">
              <a:xfrm>
                <a:off x="6040" y="10105"/>
                <a:ext cx="8" cy="8"/>
              </a:xfrm>
              <a:custGeom>
                <a:avLst/>
                <a:gdLst>
                  <a:gd name="T0" fmla="*/ 35 w 3"/>
                  <a:gd name="T1" fmla="*/ 8 h 4"/>
                  <a:gd name="T2" fmla="*/ 21 w 3"/>
                  <a:gd name="T3" fmla="*/ 8 h 4"/>
                  <a:gd name="T4" fmla="*/ 21 w 3"/>
                  <a:gd name="T5" fmla="*/ 24 h 4"/>
                  <a:gd name="T6" fmla="*/ 35 w 3"/>
                  <a:gd name="T7" fmla="*/ 24 h 4"/>
                  <a:gd name="T8" fmla="*/ 35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89" name="Freeform 72"/>
              <p:cNvSpPr>
                <a:spLocks/>
              </p:cNvSpPr>
              <p:nvPr/>
            </p:nvSpPr>
            <p:spPr bwMode="auto">
              <a:xfrm>
                <a:off x="6040" y="10105"/>
                <a:ext cx="8" cy="8"/>
              </a:xfrm>
              <a:custGeom>
                <a:avLst/>
                <a:gdLst>
                  <a:gd name="T0" fmla="*/ 35 w 3"/>
                  <a:gd name="T1" fmla="*/ 8 h 4"/>
                  <a:gd name="T2" fmla="*/ 21 w 3"/>
                  <a:gd name="T3" fmla="*/ 8 h 4"/>
                  <a:gd name="T4" fmla="*/ 21 w 3"/>
                  <a:gd name="T5" fmla="*/ 24 h 4"/>
                  <a:gd name="T6" fmla="*/ 35 w 3"/>
                  <a:gd name="T7" fmla="*/ 24 h 4"/>
                  <a:gd name="T8" fmla="*/ 35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0" name="Freeform 73"/>
              <p:cNvSpPr>
                <a:spLocks/>
              </p:cNvSpPr>
              <p:nvPr/>
            </p:nvSpPr>
            <p:spPr bwMode="auto">
              <a:xfrm>
                <a:off x="5986" y="10050"/>
                <a:ext cx="20" cy="16"/>
              </a:xfrm>
              <a:custGeom>
                <a:avLst/>
                <a:gdLst>
                  <a:gd name="T0" fmla="*/ 125 w 8"/>
                  <a:gd name="T1" fmla="*/ 0 h 8"/>
                  <a:gd name="T2" fmla="*/ 113 w 8"/>
                  <a:gd name="T3" fmla="*/ 40 h 8"/>
                  <a:gd name="T4" fmla="*/ 95 w 8"/>
                  <a:gd name="T5" fmla="*/ 56 h 8"/>
                  <a:gd name="T6" fmla="*/ 0 w 8"/>
                  <a:gd name="T7" fmla="*/ 4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8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8"/>
                      <a:pt x="6" y="7"/>
                    </a:cubicBezTo>
                    <a:cubicBezTo>
                      <a:pt x="6" y="7"/>
                      <a:pt x="2" y="7"/>
                      <a:pt x="0" y="6"/>
                    </a:cubicBezTo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1" name="Freeform 74"/>
              <p:cNvSpPr>
                <a:spLocks/>
              </p:cNvSpPr>
              <p:nvPr/>
            </p:nvSpPr>
            <p:spPr bwMode="auto">
              <a:xfrm>
                <a:off x="5986" y="10050"/>
                <a:ext cx="17" cy="14"/>
              </a:xfrm>
              <a:custGeom>
                <a:avLst/>
                <a:gdLst>
                  <a:gd name="T0" fmla="*/ 100 w 7"/>
                  <a:gd name="T1" fmla="*/ 0 h 7"/>
                  <a:gd name="T2" fmla="*/ 100 w 7"/>
                  <a:gd name="T3" fmla="*/ 48 h 7"/>
                  <a:gd name="T4" fmla="*/ 87 w 7"/>
                  <a:gd name="T5" fmla="*/ 56 h 7"/>
                  <a:gd name="T6" fmla="*/ 0 w 7"/>
                  <a:gd name="T7" fmla="*/ 4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0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2" y="6"/>
                      <a:pt x="0" y="5"/>
                    </a:cubicBezTo>
                  </a:path>
                </a:pathLst>
              </a:custGeom>
              <a:noFill/>
              <a:ln w="0" cap="flat">
                <a:solidFill>
                  <a:srgbClr val="E58A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2" name="Freeform 75"/>
              <p:cNvSpPr>
                <a:spLocks/>
              </p:cNvSpPr>
              <p:nvPr/>
            </p:nvSpPr>
            <p:spPr bwMode="auto">
              <a:xfrm>
                <a:off x="5996" y="10045"/>
                <a:ext cx="17" cy="9"/>
              </a:xfrm>
              <a:custGeom>
                <a:avLst/>
                <a:gdLst>
                  <a:gd name="T0" fmla="*/ 100 w 7"/>
                  <a:gd name="T1" fmla="*/ 16 h 5"/>
                  <a:gd name="T2" fmla="*/ 87 w 7"/>
                  <a:gd name="T3" fmla="*/ 7 h 5"/>
                  <a:gd name="T4" fmla="*/ 0 w 7"/>
                  <a:gd name="T5" fmla="*/ 13 h 5"/>
                  <a:gd name="T6" fmla="*/ 70 w 7"/>
                  <a:gd name="T7" fmla="*/ 29 h 5"/>
                  <a:gd name="T8" fmla="*/ 100 w 7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3"/>
                    </a:moveTo>
                    <a:cubicBezTo>
                      <a:pt x="7" y="2"/>
                      <a:pt x="6" y="1"/>
                      <a:pt x="6" y="1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5" y="5"/>
                    </a:cubicBezTo>
                    <a:cubicBezTo>
                      <a:pt x="5" y="5"/>
                      <a:pt x="7" y="4"/>
                      <a:pt x="7" y="3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3" name="Freeform 76"/>
              <p:cNvSpPr>
                <a:spLocks/>
              </p:cNvSpPr>
              <p:nvPr/>
            </p:nvSpPr>
            <p:spPr bwMode="auto">
              <a:xfrm>
                <a:off x="5996" y="10045"/>
                <a:ext cx="17" cy="9"/>
              </a:xfrm>
              <a:custGeom>
                <a:avLst/>
                <a:gdLst>
                  <a:gd name="T0" fmla="*/ 100 w 7"/>
                  <a:gd name="T1" fmla="*/ 16 h 5"/>
                  <a:gd name="T2" fmla="*/ 87 w 7"/>
                  <a:gd name="T3" fmla="*/ 7 h 5"/>
                  <a:gd name="T4" fmla="*/ 0 w 7"/>
                  <a:gd name="T5" fmla="*/ 13 h 5"/>
                  <a:gd name="T6" fmla="*/ 70 w 7"/>
                  <a:gd name="T7" fmla="*/ 29 h 5"/>
                  <a:gd name="T8" fmla="*/ 100 w 7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3"/>
                    </a:moveTo>
                    <a:cubicBezTo>
                      <a:pt x="7" y="2"/>
                      <a:pt x="6" y="1"/>
                      <a:pt x="6" y="1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5" y="5"/>
                    </a:cubicBezTo>
                    <a:cubicBezTo>
                      <a:pt x="5" y="5"/>
                      <a:pt x="7" y="4"/>
                      <a:pt x="7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4" name="Freeform 77"/>
              <p:cNvSpPr>
                <a:spLocks/>
              </p:cNvSpPr>
              <p:nvPr/>
            </p:nvSpPr>
            <p:spPr bwMode="auto">
              <a:xfrm>
                <a:off x="6001" y="10041"/>
                <a:ext cx="10" cy="5"/>
              </a:xfrm>
              <a:custGeom>
                <a:avLst/>
                <a:gdLst>
                  <a:gd name="T0" fmla="*/ 63 w 4"/>
                  <a:gd name="T1" fmla="*/ 13 h 3"/>
                  <a:gd name="T2" fmla="*/ 50 w 4"/>
                  <a:gd name="T3" fmla="*/ 5 h 3"/>
                  <a:gd name="T4" fmla="*/ 33 w 4"/>
                  <a:gd name="T5" fmla="*/ 5 h 3"/>
                  <a:gd name="T6" fmla="*/ 33 w 4"/>
                  <a:gd name="T7" fmla="*/ 13 h 3"/>
                  <a:gd name="T8" fmla="*/ 63 w 4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5" name="Freeform 78"/>
              <p:cNvSpPr>
                <a:spLocks/>
              </p:cNvSpPr>
              <p:nvPr/>
            </p:nvSpPr>
            <p:spPr bwMode="auto">
              <a:xfrm>
                <a:off x="6001" y="10041"/>
                <a:ext cx="10" cy="5"/>
              </a:xfrm>
              <a:custGeom>
                <a:avLst/>
                <a:gdLst>
                  <a:gd name="T0" fmla="*/ 63 w 4"/>
                  <a:gd name="T1" fmla="*/ 13 h 3"/>
                  <a:gd name="T2" fmla="*/ 50 w 4"/>
                  <a:gd name="T3" fmla="*/ 5 h 3"/>
                  <a:gd name="T4" fmla="*/ 33 w 4"/>
                  <a:gd name="T5" fmla="*/ 5 h 3"/>
                  <a:gd name="T6" fmla="*/ 33 w 4"/>
                  <a:gd name="T7" fmla="*/ 13 h 3"/>
                  <a:gd name="T8" fmla="*/ 63 w 4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6" name="Freeform 79"/>
              <p:cNvSpPr>
                <a:spLocks/>
              </p:cNvSpPr>
              <p:nvPr/>
            </p:nvSpPr>
            <p:spPr bwMode="auto">
              <a:xfrm>
                <a:off x="5974" y="10054"/>
                <a:ext cx="15" cy="14"/>
              </a:xfrm>
              <a:custGeom>
                <a:avLst/>
                <a:gdLst>
                  <a:gd name="T0" fmla="*/ 83 w 6"/>
                  <a:gd name="T1" fmla="*/ 0 h 7"/>
                  <a:gd name="T2" fmla="*/ 50 w 6"/>
                  <a:gd name="T3" fmla="*/ 8 h 7"/>
                  <a:gd name="T4" fmla="*/ 33 w 6"/>
                  <a:gd name="T5" fmla="*/ 48 h 7"/>
                  <a:gd name="T6" fmla="*/ 95 w 6"/>
                  <a:gd name="T7" fmla="*/ 24 h 7"/>
                  <a:gd name="T8" fmla="*/ 83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4" y="7"/>
                      <a:pt x="6" y="5"/>
                      <a:pt x="6" y="3"/>
                    </a:cubicBezTo>
                    <a:cubicBezTo>
                      <a:pt x="6" y="2"/>
                      <a:pt x="6" y="1"/>
                      <a:pt x="5" y="0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7" name="Freeform 80"/>
              <p:cNvSpPr>
                <a:spLocks/>
              </p:cNvSpPr>
              <p:nvPr/>
            </p:nvSpPr>
            <p:spPr bwMode="auto">
              <a:xfrm>
                <a:off x="5974" y="10054"/>
                <a:ext cx="15" cy="14"/>
              </a:xfrm>
              <a:custGeom>
                <a:avLst/>
                <a:gdLst>
                  <a:gd name="T0" fmla="*/ 83 w 6"/>
                  <a:gd name="T1" fmla="*/ 0 h 7"/>
                  <a:gd name="T2" fmla="*/ 50 w 6"/>
                  <a:gd name="T3" fmla="*/ 8 h 7"/>
                  <a:gd name="T4" fmla="*/ 33 w 6"/>
                  <a:gd name="T5" fmla="*/ 48 h 7"/>
                  <a:gd name="T6" fmla="*/ 95 w 6"/>
                  <a:gd name="T7" fmla="*/ 24 h 7"/>
                  <a:gd name="T8" fmla="*/ 83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4" y="7"/>
                      <a:pt x="6" y="5"/>
                      <a:pt x="6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8" name="Freeform 81"/>
              <p:cNvSpPr>
                <a:spLocks/>
              </p:cNvSpPr>
              <p:nvPr/>
            </p:nvSpPr>
            <p:spPr bwMode="auto">
              <a:xfrm>
                <a:off x="5974" y="10054"/>
                <a:ext cx="7" cy="8"/>
              </a:xfrm>
              <a:custGeom>
                <a:avLst/>
                <a:gdLst>
                  <a:gd name="T0" fmla="*/ 37 w 3"/>
                  <a:gd name="T1" fmla="*/ 8 h 4"/>
                  <a:gd name="T2" fmla="*/ 12 w 3"/>
                  <a:gd name="T3" fmla="*/ 8 h 4"/>
                  <a:gd name="T4" fmla="*/ 12 w 3"/>
                  <a:gd name="T5" fmla="*/ 16 h 4"/>
                  <a:gd name="T6" fmla="*/ 28 w 3"/>
                  <a:gd name="T7" fmla="*/ 24 h 4"/>
                  <a:gd name="T8" fmla="*/ 37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99" name="Freeform 82"/>
              <p:cNvSpPr>
                <a:spLocks/>
              </p:cNvSpPr>
              <p:nvPr/>
            </p:nvSpPr>
            <p:spPr bwMode="auto">
              <a:xfrm>
                <a:off x="5974" y="10054"/>
                <a:ext cx="7" cy="8"/>
              </a:xfrm>
              <a:custGeom>
                <a:avLst/>
                <a:gdLst>
                  <a:gd name="T0" fmla="*/ 37 w 3"/>
                  <a:gd name="T1" fmla="*/ 8 h 4"/>
                  <a:gd name="T2" fmla="*/ 12 w 3"/>
                  <a:gd name="T3" fmla="*/ 8 h 4"/>
                  <a:gd name="T4" fmla="*/ 12 w 3"/>
                  <a:gd name="T5" fmla="*/ 16 h 4"/>
                  <a:gd name="T6" fmla="*/ 28 w 3"/>
                  <a:gd name="T7" fmla="*/ 24 h 4"/>
                  <a:gd name="T8" fmla="*/ 37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0" name="Freeform 83"/>
              <p:cNvSpPr>
                <a:spLocks/>
              </p:cNvSpPr>
              <p:nvPr/>
            </p:nvSpPr>
            <p:spPr bwMode="auto">
              <a:xfrm>
                <a:off x="5952" y="9998"/>
                <a:ext cx="20" cy="15"/>
              </a:xfrm>
              <a:custGeom>
                <a:avLst/>
                <a:gdLst>
                  <a:gd name="T0" fmla="*/ 125 w 8"/>
                  <a:gd name="T1" fmla="*/ 0 h 8"/>
                  <a:gd name="T2" fmla="*/ 113 w 8"/>
                  <a:gd name="T3" fmla="*/ 32 h 8"/>
                  <a:gd name="T4" fmla="*/ 83 w 8"/>
                  <a:gd name="T5" fmla="*/ 45 h 8"/>
                  <a:gd name="T6" fmla="*/ 0 w 8"/>
                  <a:gd name="T7" fmla="*/ 2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8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8"/>
                      <a:pt x="5" y="7"/>
                    </a:cubicBezTo>
                    <a:cubicBezTo>
                      <a:pt x="5" y="7"/>
                      <a:pt x="2" y="5"/>
                      <a:pt x="0" y="4"/>
                    </a:cubicBezTo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1" name="Freeform 84"/>
              <p:cNvSpPr>
                <a:spLocks/>
              </p:cNvSpPr>
              <p:nvPr/>
            </p:nvSpPr>
            <p:spPr bwMode="auto">
              <a:xfrm>
                <a:off x="5950" y="9998"/>
                <a:ext cx="22" cy="14"/>
              </a:xfrm>
              <a:custGeom>
                <a:avLst/>
                <a:gdLst>
                  <a:gd name="T0" fmla="*/ 132 w 9"/>
                  <a:gd name="T1" fmla="*/ 0 h 7"/>
                  <a:gd name="T2" fmla="*/ 103 w 9"/>
                  <a:gd name="T3" fmla="*/ 48 h 7"/>
                  <a:gd name="T4" fmla="*/ 90 w 9"/>
                  <a:gd name="T5" fmla="*/ 48 h 7"/>
                  <a:gd name="T6" fmla="*/ 0 w 9"/>
                  <a:gd name="T7" fmla="*/ 24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9" y="0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6" y="6"/>
                    </a:cubicBezTo>
                    <a:cubicBezTo>
                      <a:pt x="6" y="6"/>
                      <a:pt x="2" y="5"/>
                      <a:pt x="0" y="3"/>
                    </a:cubicBezTo>
                  </a:path>
                </a:pathLst>
              </a:custGeom>
              <a:noFill/>
              <a:ln w="0" cap="flat">
                <a:solidFill>
                  <a:srgbClr val="E58A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2" name="Freeform 85"/>
              <p:cNvSpPr>
                <a:spLocks/>
              </p:cNvSpPr>
              <p:nvPr/>
            </p:nvSpPr>
            <p:spPr bwMode="auto">
              <a:xfrm>
                <a:off x="5962" y="9990"/>
                <a:ext cx="19" cy="14"/>
              </a:xfrm>
              <a:custGeom>
                <a:avLst/>
                <a:gdLst>
                  <a:gd name="T0" fmla="*/ 107 w 8"/>
                  <a:gd name="T1" fmla="*/ 40 h 7"/>
                  <a:gd name="T2" fmla="*/ 95 w 8"/>
                  <a:gd name="T3" fmla="*/ 24 h 7"/>
                  <a:gd name="T4" fmla="*/ 12 w 8"/>
                  <a:gd name="T5" fmla="*/ 24 h 7"/>
                  <a:gd name="T6" fmla="*/ 69 w 8"/>
                  <a:gd name="T7" fmla="*/ 48 h 7"/>
                  <a:gd name="T8" fmla="*/ 107 w 8"/>
                  <a:gd name="T9" fmla="*/ 4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8" y="5"/>
                    </a:moveTo>
                    <a:cubicBezTo>
                      <a:pt x="8" y="5"/>
                      <a:pt x="8" y="4"/>
                      <a:pt x="7" y="3"/>
                    </a:cubicBezTo>
                    <a:cubicBezTo>
                      <a:pt x="6" y="1"/>
                      <a:pt x="2" y="0"/>
                      <a:pt x="1" y="3"/>
                    </a:cubicBezTo>
                    <a:cubicBezTo>
                      <a:pt x="0" y="4"/>
                      <a:pt x="3" y="6"/>
                      <a:pt x="5" y="6"/>
                    </a:cubicBezTo>
                    <a:cubicBezTo>
                      <a:pt x="6" y="7"/>
                      <a:pt x="8" y="7"/>
                      <a:pt x="8" y="5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3" name="Freeform 86"/>
              <p:cNvSpPr>
                <a:spLocks/>
              </p:cNvSpPr>
              <p:nvPr/>
            </p:nvSpPr>
            <p:spPr bwMode="auto">
              <a:xfrm>
                <a:off x="5962" y="9990"/>
                <a:ext cx="19" cy="14"/>
              </a:xfrm>
              <a:custGeom>
                <a:avLst/>
                <a:gdLst>
                  <a:gd name="T0" fmla="*/ 107 w 8"/>
                  <a:gd name="T1" fmla="*/ 40 h 7"/>
                  <a:gd name="T2" fmla="*/ 95 w 8"/>
                  <a:gd name="T3" fmla="*/ 24 h 7"/>
                  <a:gd name="T4" fmla="*/ 12 w 8"/>
                  <a:gd name="T5" fmla="*/ 24 h 7"/>
                  <a:gd name="T6" fmla="*/ 69 w 8"/>
                  <a:gd name="T7" fmla="*/ 48 h 7"/>
                  <a:gd name="T8" fmla="*/ 107 w 8"/>
                  <a:gd name="T9" fmla="*/ 4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8" y="5"/>
                    </a:moveTo>
                    <a:cubicBezTo>
                      <a:pt x="8" y="5"/>
                      <a:pt x="8" y="4"/>
                      <a:pt x="7" y="3"/>
                    </a:cubicBezTo>
                    <a:cubicBezTo>
                      <a:pt x="6" y="1"/>
                      <a:pt x="2" y="0"/>
                      <a:pt x="1" y="3"/>
                    </a:cubicBezTo>
                    <a:cubicBezTo>
                      <a:pt x="0" y="4"/>
                      <a:pt x="3" y="6"/>
                      <a:pt x="5" y="6"/>
                    </a:cubicBezTo>
                    <a:cubicBezTo>
                      <a:pt x="6" y="7"/>
                      <a:pt x="8" y="7"/>
                      <a:pt x="8" y="5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4" name="Freeform 87"/>
              <p:cNvSpPr>
                <a:spLocks/>
              </p:cNvSpPr>
              <p:nvPr/>
            </p:nvSpPr>
            <p:spPr bwMode="auto">
              <a:xfrm>
                <a:off x="5972" y="9990"/>
                <a:ext cx="9" cy="6"/>
              </a:xfrm>
              <a:custGeom>
                <a:avLst/>
                <a:gdLst>
                  <a:gd name="T0" fmla="*/ 36 w 4"/>
                  <a:gd name="T1" fmla="*/ 24 h 3"/>
                  <a:gd name="T2" fmla="*/ 36 w 4"/>
                  <a:gd name="T3" fmla="*/ 8 h 3"/>
                  <a:gd name="T4" fmla="*/ 25 w 4"/>
                  <a:gd name="T5" fmla="*/ 0 h 3"/>
                  <a:gd name="T6" fmla="*/ 11 w 4"/>
                  <a:gd name="T7" fmla="*/ 16 h 3"/>
                  <a:gd name="T8" fmla="*/ 36 w 4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3"/>
                    </a:moveTo>
                    <a:cubicBezTo>
                      <a:pt x="4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2" y="3"/>
                      <a:pt x="2" y="3"/>
                      <a:pt x="3" y="3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5" name="Freeform 88"/>
              <p:cNvSpPr>
                <a:spLocks/>
              </p:cNvSpPr>
              <p:nvPr/>
            </p:nvSpPr>
            <p:spPr bwMode="auto">
              <a:xfrm>
                <a:off x="5972" y="9990"/>
                <a:ext cx="9" cy="6"/>
              </a:xfrm>
              <a:custGeom>
                <a:avLst/>
                <a:gdLst>
                  <a:gd name="T0" fmla="*/ 36 w 4"/>
                  <a:gd name="T1" fmla="*/ 24 h 3"/>
                  <a:gd name="T2" fmla="*/ 36 w 4"/>
                  <a:gd name="T3" fmla="*/ 8 h 3"/>
                  <a:gd name="T4" fmla="*/ 25 w 4"/>
                  <a:gd name="T5" fmla="*/ 0 h 3"/>
                  <a:gd name="T6" fmla="*/ 11 w 4"/>
                  <a:gd name="T7" fmla="*/ 16 h 3"/>
                  <a:gd name="T8" fmla="*/ 36 w 4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3"/>
                    </a:moveTo>
                    <a:cubicBezTo>
                      <a:pt x="4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2" y="3"/>
                      <a:pt x="2" y="3"/>
                      <a:pt x="3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6" name="Freeform 89"/>
              <p:cNvSpPr>
                <a:spLocks/>
              </p:cNvSpPr>
              <p:nvPr/>
            </p:nvSpPr>
            <p:spPr bwMode="auto">
              <a:xfrm>
                <a:off x="5938" y="9998"/>
                <a:ext cx="19" cy="11"/>
              </a:xfrm>
              <a:custGeom>
                <a:avLst/>
                <a:gdLst>
                  <a:gd name="T0" fmla="*/ 95 w 8"/>
                  <a:gd name="T1" fmla="*/ 7 h 6"/>
                  <a:gd name="T2" fmla="*/ 57 w 8"/>
                  <a:gd name="T3" fmla="*/ 0 h 6"/>
                  <a:gd name="T4" fmla="*/ 29 w 8"/>
                  <a:gd name="T5" fmla="*/ 31 h 6"/>
                  <a:gd name="T6" fmla="*/ 95 w 8"/>
                  <a:gd name="T7" fmla="*/ 20 h 6"/>
                  <a:gd name="T8" fmla="*/ 95 w 8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4" y="6"/>
                      <a:pt x="6" y="5"/>
                      <a:pt x="7" y="3"/>
                    </a:cubicBezTo>
                    <a:cubicBezTo>
                      <a:pt x="7" y="3"/>
                      <a:pt x="8" y="1"/>
                      <a:pt x="7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7" name="Freeform 90"/>
              <p:cNvSpPr>
                <a:spLocks/>
              </p:cNvSpPr>
              <p:nvPr/>
            </p:nvSpPr>
            <p:spPr bwMode="auto">
              <a:xfrm>
                <a:off x="5938" y="9998"/>
                <a:ext cx="19" cy="11"/>
              </a:xfrm>
              <a:custGeom>
                <a:avLst/>
                <a:gdLst>
                  <a:gd name="T0" fmla="*/ 95 w 8"/>
                  <a:gd name="T1" fmla="*/ 7 h 6"/>
                  <a:gd name="T2" fmla="*/ 57 w 8"/>
                  <a:gd name="T3" fmla="*/ 0 h 6"/>
                  <a:gd name="T4" fmla="*/ 29 w 8"/>
                  <a:gd name="T5" fmla="*/ 31 h 6"/>
                  <a:gd name="T6" fmla="*/ 95 w 8"/>
                  <a:gd name="T7" fmla="*/ 20 h 6"/>
                  <a:gd name="T8" fmla="*/ 95 w 8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4" y="6"/>
                      <a:pt x="6" y="5"/>
                      <a:pt x="7" y="3"/>
                    </a:cubicBezTo>
                    <a:cubicBezTo>
                      <a:pt x="7" y="3"/>
                      <a:pt x="8" y="1"/>
                      <a:pt x="7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8" name="Freeform 91"/>
              <p:cNvSpPr>
                <a:spLocks/>
              </p:cNvSpPr>
              <p:nvPr/>
            </p:nvSpPr>
            <p:spPr bwMode="auto">
              <a:xfrm>
                <a:off x="5943" y="9996"/>
                <a:ext cx="4" cy="6"/>
              </a:xfrm>
              <a:custGeom>
                <a:avLst/>
                <a:gdLst>
                  <a:gd name="T0" fmla="*/ 16 w 2"/>
                  <a:gd name="T1" fmla="*/ 8 h 3"/>
                  <a:gd name="T2" fmla="*/ 8 w 2"/>
                  <a:gd name="T3" fmla="*/ 0 h 3"/>
                  <a:gd name="T4" fmla="*/ 0 w 2"/>
                  <a:gd name="T5" fmla="*/ 16 h 3"/>
                  <a:gd name="T6" fmla="*/ 8 w 2"/>
                  <a:gd name="T7" fmla="*/ 24 h 3"/>
                  <a:gd name="T8" fmla="*/ 16 w 2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</a:path>
                </a:pathLst>
              </a:custGeom>
              <a:solidFill>
                <a:srgbClr val="FE9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09" name="Freeform 92"/>
              <p:cNvSpPr>
                <a:spLocks/>
              </p:cNvSpPr>
              <p:nvPr/>
            </p:nvSpPr>
            <p:spPr bwMode="auto">
              <a:xfrm>
                <a:off x="5943" y="9996"/>
                <a:ext cx="4" cy="6"/>
              </a:xfrm>
              <a:custGeom>
                <a:avLst/>
                <a:gdLst>
                  <a:gd name="T0" fmla="*/ 16 w 2"/>
                  <a:gd name="T1" fmla="*/ 8 h 3"/>
                  <a:gd name="T2" fmla="*/ 8 w 2"/>
                  <a:gd name="T3" fmla="*/ 0 h 3"/>
                  <a:gd name="T4" fmla="*/ 0 w 2"/>
                  <a:gd name="T5" fmla="*/ 16 h 3"/>
                  <a:gd name="T6" fmla="*/ 8 w 2"/>
                  <a:gd name="T7" fmla="*/ 24 h 3"/>
                  <a:gd name="T8" fmla="*/ 16 w 2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7F4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0" name="Freeform 93"/>
              <p:cNvSpPr>
                <a:spLocks/>
              </p:cNvSpPr>
              <p:nvPr/>
            </p:nvSpPr>
            <p:spPr bwMode="auto">
              <a:xfrm>
                <a:off x="6181" y="9990"/>
                <a:ext cx="198" cy="134"/>
              </a:xfrm>
              <a:custGeom>
                <a:avLst/>
                <a:gdLst>
                  <a:gd name="T0" fmla="*/ 1183 w 81"/>
                  <a:gd name="T1" fmla="*/ 0 h 69"/>
                  <a:gd name="T2" fmla="*/ 29 w 81"/>
                  <a:gd name="T3" fmla="*/ 484 h 69"/>
                  <a:gd name="T4" fmla="*/ 0 w 81"/>
                  <a:gd name="T5" fmla="*/ 476 h 69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69"/>
                  <a:gd name="T11" fmla="*/ 81 w 81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69">
                    <a:moveTo>
                      <a:pt x="81" y="0"/>
                    </a:moveTo>
                    <a:cubicBezTo>
                      <a:pt x="81" y="0"/>
                      <a:pt x="70" y="69"/>
                      <a:pt x="2" y="66"/>
                    </a:cubicBez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noFill/>
              <a:ln w="0" cap="flat">
                <a:solidFill>
                  <a:srgbClr val="0044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1" name="Freeform 94"/>
              <p:cNvSpPr>
                <a:spLocks/>
              </p:cNvSpPr>
              <p:nvPr/>
            </p:nvSpPr>
            <p:spPr bwMode="auto">
              <a:xfrm>
                <a:off x="6189" y="9988"/>
                <a:ext cx="190" cy="136"/>
              </a:xfrm>
              <a:custGeom>
                <a:avLst/>
                <a:gdLst>
                  <a:gd name="T0" fmla="*/ 1128 w 78"/>
                  <a:gd name="T1" fmla="*/ 0 h 70"/>
                  <a:gd name="T2" fmla="*/ 0 w 78"/>
                  <a:gd name="T3" fmla="*/ 484 h 70"/>
                  <a:gd name="T4" fmla="*/ 0 60000 65536"/>
                  <a:gd name="T5" fmla="*/ 0 60000 65536"/>
                  <a:gd name="T6" fmla="*/ 0 w 78"/>
                  <a:gd name="T7" fmla="*/ 0 h 70"/>
                  <a:gd name="T8" fmla="*/ 78 w 78"/>
                  <a:gd name="T9" fmla="*/ 70 h 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8" h="70">
                    <a:moveTo>
                      <a:pt x="78" y="0"/>
                    </a:moveTo>
                    <a:cubicBezTo>
                      <a:pt x="78" y="0"/>
                      <a:pt x="65" y="70"/>
                      <a:pt x="0" y="66"/>
                    </a:cubicBezTo>
                  </a:path>
                </a:pathLst>
              </a:custGeom>
              <a:noFill/>
              <a:ln w="0" cap="flat">
                <a:solidFill>
                  <a:srgbClr val="99D0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2" name="Freeform 95"/>
              <p:cNvSpPr>
                <a:spLocks/>
              </p:cNvSpPr>
              <p:nvPr/>
            </p:nvSpPr>
            <p:spPr bwMode="auto">
              <a:xfrm>
                <a:off x="5960" y="9994"/>
                <a:ext cx="199" cy="134"/>
              </a:xfrm>
              <a:custGeom>
                <a:avLst/>
                <a:gdLst>
                  <a:gd name="T0" fmla="*/ 0 w 82"/>
                  <a:gd name="T1" fmla="*/ 0 h 69"/>
                  <a:gd name="T2" fmla="*/ 1172 w 82"/>
                  <a:gd name="T3" fmla="*/ 460 h 69"/>
                  <a:gd name="T4" fmla="*/ 0 60000 65536"/>
                  <a:gd name="T5" fmla="*/ 0 60000 65536"/>
                  <a:gd name="T6" fmla="*/ 0 w 82"/>
                  <a:gd name="T7" fmla="*/ 0 h 69"/>
                  <a:gd name="T8" fmla="*/ 82 w 82"/>
                  <a:gd name="T9" fmla="*/ 69 h 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" h="69">
                    <a:moveTo>
                      <a:pt x="0" y="0"/>
                    </a:moveTo>
                    <a:cubicBezTo>
                      <a:pt x="0" y="0"/>
                      <a:pt x="15" y="69"/>
                      <a:pt x="82" y="63"/>
                    </a:cubicBezTo>
                  </a:path>
                </a:pathLst>
              </a:custGeom>
              <a:noFill/>
              <a:ln w="0" cap="flat">
                <a:solidFill>
                  <a:srgbClr val="0044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3" name="Freeform 96"/>
              <p:cNvSpPr>
                <a:spLocks/>
              </p:cNvSpPr>
              <p:nvPr/>
            </p:nvSpPr>
            <p:spPr bwMode="auto">
              <a:xfrm>
                <a:off x="5960" y="9994"/>
                <a:ext cx="199" cy="134"/>
              </a:xfrm>
              <a:custGeom>
                <a:avLst/>
                <a:gdLst>
                  <a:gd name="T0" fmla="*/ 0 w 82"/>
                  <a:gd name="T1" fmla="*/ 0 h 69"/>
                  <a:gd name="T2" fmla="*/ 1172 w 82"/>
                  <a:gd name="T3" fmla="*/ 452 h 69"/>
                  <a:gd name="T4" fmla="*/ 0 60000 65536"/>
                  <a:gd name="T5" fmla="*/ 0 60000 65536"/>
                  <a:gd name="T6" fmla="*/ 0 w 82"/>
                  <a:gd name="T7" fmla="*/ 0 h 69"/>
                  <a:gd name="T8" fmla="*/ 82 w 82"/>
                  <a:gd name="T9" fmla="*/ 69 h 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2" h="69">
                    <a:moveTo>
                      <a:pt x="0" y="0"/>
                    </a:moveTo>
                    <a:cubicBezTo>
                      <a:pt x="0" y="0"/>
                      <a:pt x="16" y="69"/>
                      <a:pt x="82" y="62"/>
                    </a:cubicBezTo>
                  </a:path>
                </a:pathLst>
              </a:custGeom>
              <a:noFill/>
              <a:ln w="0" cap="flat">
                <a:solidFill>
                  <a:srgbClr val="99D0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4" name="Freeform 97"/>
              <p:cNvSpPr>
                <a:spLocks/>
              </p:cNvSpPr>
              <p:nvPr/>
            </p:nvSpPr>
            <p:spPr bwMode="auto">
              <a:xfrm>
                <a:off x="6362" y="9951"/>
                <a:ext cx="44" cy="57"/>
              </a:xfrm>
              <a:custGeom>
                <a:avLst/>
                <a:gdLst>
                  <a:gd name="T0" fmla="*/ 29 w 18"/>
                  <a:gd name="T1" fmla="*/ 47 h 29"/>
                  <a:gd name="T2" fmla="*/ 42 w 18"/>
                  <a:gd name="T3" fmla="*/ 85 h 29"/>
                  <a:gd name="T4" fmla="*/ 29 w 18"/>
                  <a:gd name="T5" fmla="*/ 108 h 29"/>
                  <a:gd name="T6" fmla="*/ 42 w 18"/>
                  <a:gd name="T7" fmla="*/ 136 h 29"/>
                  <a:gd name="T8" fmla="*/ 59 w 18"/>
                  <a:gd name="T9" fmla="*/ 143 h 29"/>
                  <a:gd name="T10" fmla="*/ 71 w 18"/>
                  <a:gd name="T11" fmla="*/ 204 h 29"/>
                  <a:gd name="T12" fmla="*/ 90 w 18"/>
                  <a:gd name="T13" fmla="*/ 212 h 29"/>
                  <a:gd name="T14" fmla="*/ 120 w 18"/>
                  <a:gd name="T15" fmla="*/ 189 h 29"/>
                  <a:gd name="T16" fmla="*/ 252 w 18"/>
                  <a:gd name="T17" fmla="*/ 92 h 29"/>
                  <a:gd name="T18" fmla="*/ 220 w 18"/>
                  <a:gd name="T19" fmla="*/ 39 h 29"/>
                  <a:gd name="T20" fmla="*/ 191 w 18"/>
                  <a:gd name="T21" fmla="*/ 55 h 29"/>
                  <a:gd name="T22" fmla="*/ 161 w 18"/>
                  <a:gd name="T23" fmla="*/ 24 h 29"/>
                  <a:gd name="T24" fmla="*/ 144 w 18"/>
                  <a:gd name="T25" fmla="*/ 0 h 29"/>
                  <a:gd name="T26" fmla="*/ 103 w 18"/>
                  <a:gd name="T27" fmla="*/ 85 h 29"/>
                  <a:gd name="T28" fmla="*/ 29 w 18"/>
                  <a:gd name="T29" fmla="*/ 47 h 29"/>
                  <a:gd name="T30" fmla="*/ 29 w 18"/>
                  <a:gd name="T31" fmla="*/ 47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29"/>
                  <a:gd name="T50" fmla="*/ 18 w 18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29">
                    <a:moveTo>
                      <a:pt x="2" y="6"/>
                    </a:moveTo>
                    <a:cubicBezTo>
                      <a:pt x="0" y="6"/>
                      <a:pt x="3" y="10"/>
                      <a:pt x="3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2" y="15"/>
                      <a:pt x="2" y="17"/>
                      <a:pt x="3" y="18"/>
                    </a:cubicBezTo>
                    <a:cubicBezTo>
                      <a:pt x="4" y="18"/>
                      <a:pt x="3" y="19"/>
                      <a:pt x="4" y="19"/>
                    </a:cubicBezTo>
                    <a:cubicBezTo>
                      <a:pt x="5" y="22"/>
                      <a:pt x="7" y="24"/>
                      <a:pt x="5" y="27"/>
                    </a:cubicBezTo>
                    <a:cubicBezTo>
                      <a:pt x="5" y="28"/>
                      <a:pt x="6" y="29"/>
                      <a:pt x="6" y="28"/>
                    </a:cubicBezTo>
                    <a:cubicBezTo>
                      <a:pt x="7" y="27"/>
                      <a:pt x="7" y="26"/>
                      <a:pt x="8" y="25"/>
                    </a:cubicBezTo>
                    <a:cubicBezTo>
                      <a:pt x="11" y="21"/>
                      <a:pt x="18" y="18"/>
                      <a:pt x="17" y="12"/>
                    </a:cubicBezTo>
                    <a:cubicBezTo>
                      <a:pt x="17" y="10"/>
                      <a:pt x="15" y="7"/>
                      <a:pt x="15" y="5"/>
                    </a:cubicBezTo>
                    <a:cubicBezTo>
                      <a:pt x="14" y="6"/>
                      <a:pt x="14" y="7"/>
                      <a:pt x="13" y="7"/>
                    </a:cubicBezTo>
                    <a:cubicBezTo>
                      <a:pt x="12" y="6"/>
                      <a:pt x="12" y="4"/>
                      <a:pt x="11" y="3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7" y="3"/>
                      <a:pt x="7" y="7"/>
                      <a:pt x="7" y="11"/>
                    </a:cubicBezTo>
                    <a:cubicBezTo>
                      <a:pt x="5" y="9"/>
                      <a:pt x="4" y="8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5" name="Freeform 98"/>
              <p:cNvSpPr>
                <a:spLocks/>
              </p:cNvSpPr>
              <p:nvPr/>
            </p:nvSpPr>
            <p:spPr bwMode="auto">
              <a:xfrm>
                <a:off x="6376" y="9957"/>
                <a:ext cx="20" cy="45"/>
              </a:xfrm>
              <a:custGeom>
                <a:avLst/>
                <a:gdLst>
                  <a:gd name="T0" fmla="*/ 0 w 8"/>
                  <a:gd name="T1" fmla="*/ 157 h 23"/>
                  <a:gd name="T2" fmla="*/ 0 w 8"/>
                  <a:gd name="T3" fmla="*/ 157 h 23"/>
                  <a:gd name="T4" fmla="*/ 20 w 8"/>
                  <a:gd name="T5" fmla="*/ 149 h 23"/>
                  <a:gd name="T6" fmla="*/ 20 w 8"/>
                  <a:gd name="T7" fmla="*/ 104 h 23"/>
                  <a:gd name="T8" fmla="*/ 33 w 8"/>
                  <a:gd name="T9" fmla="*/ 88 h 23"/>
                  <a:gd name="T10" fmla="*/ 63 w 8"/>
                  <a:gd name="T11" fmla="*/ 45 h 23"/>
                  <a:gd name="T12" fmla="*/ 83 w 8"/>
                  <a:gd name="T13" fmla="*/ 8 h 23"/>
                  <a:gd name="T14" fmla="*/ 83 w 8"/>
                  <a:gd name="T15" fmla="*/ 0 h 23"/>
                  <a:gd name="T16" fmla="*/ 113 w 8"/>
                  <a:gd name="T17" fmla="*/ 31 h 23"/>
                  <a:gd name="T18" fmla="*/ 95 w 8"/>
                  <a:gd name="T19" fmla="*/ 68 h 23"/>
                  <a:gd name="T20" fmla="*/ 95 w 8"/>
                  <a:gd name="T21" fmla="*/ 96 h 23"/>
                  <a:gd name="T22" fmla="*/ 33 w 8"/>
                  <a:gd name="T23" fmla="*/ 149 h 23"/>
                  <a:gd name="T24" fmla="*/ 0 w 8"/>
                  <a:gd name="T25" fmla="*/ 172 h 23"/>
                  <a:gd name="T26" fmla="*/ 0 w 8"/>
                  <a:gd name="T27" fmla="*/ 157 h 23"/>
                  <a:gd name="T28" fmla="*/ 0 w 8"/>
                  <a:gd name="T29" fmla="*/ 157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3"/>
                  <a:gd name="T47" fmla="*/ 8 w 8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3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1" y="20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3" y="10"/>
                      <a:pt x="3" y="8"/>
                      <a:pt x="4" y="6"/>
                    </a:cubicBezTo>
                    <a:cubicBezTo>
                      <a:pt x="4" y="5"/>
                      <a:pt x="4" y="3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1"/>
                      <a:pt x="6" y="3"/>
                      <a:pt x="7" y="4"/>
                    </a:cubicBezTo>
                    <a:cubicBezTo>
                      <a:pt x="8" y="4"/>
                      <a:pt x="6" y="7"/>
                      <a:pt x="6" y="9"/>
                    </a:cubicBezTo>
                    <a:cubicBezTo>
                      <a:pt x="6" y="10"/>
                      <a:pt x="6" y="11"/>
                      <a:pt x="6" y="13"/>
                    </a:cubicBezTo>
                    <a:cubicBezTo>
                      <a:pt x="5" y="15"/>
                      <a:pt x="3" y="18"/>
                      <a:pt x="2" y="20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6" name="Freeform 99"/>
              <p:cNvSpPr>
                <a:spLocks/>
              </p:cNvSpPr>
              <p:nvPr/>
            </p:nvSpPr>
            <p:spPr bwMode="auto">
              <a:xfrm>
                <a:off x="6366" y="9963"/>
                <a:ext cx="15" cy="33"/>
              </a:xfrm>
              <a:custGeom>
                <a:avLst/>
                <a:gdLst>
                  <a:gd name="T0" fmla="*/ 63 w 6"/>
                  <a:gd name="T1" fmla="*/ 124 h 17"/>
                  <a:gd name="T2" fmla="*/ 50 w 6"/>
                  <a:gd name="T3" fmla="*/ 109 h 17"/>
                  <a:gd name="T4" fmla="*/ 50 w 6"/>
                  <a:gd name="T5" fmla="*/ 95 h 17"/>
                  <a:gd name="T6" fmla="*/ 50 w 6"/>
                  <a:gd name="T7" fmla="*/ 87 h 17"/>
                  <a:gd name="T8" fmla="*/ 33 w 6"/>
                  <a:gd name="T9" fmla="*/ 80 h 17"/>
                  <a:gd name="T10" fmla="*/ 33 w 6"/>
                  <a:gd name="T11" fmla="*/ 72 h 17"/>
                  <a:gd name="T12" fmla="*/ 33 w 6"/>
                  <a:gd name="T13" fmla="*/ 64 h 17"/>
                  <a:gd name="T14" fmla="*/ 0 w 6"/>
                  <a:gd name="T15" fmla="*/ 0 h 17"/>
                  <a:gd name="T16" fmla="*/ 83 w 6"/>
                  <a:gd name="T17" fmla="*/ 37 h 17"/>
                  <a:gd name="T18" fmla="*/ 63 w 6"/>
                  <a:gd name="T19" fmla="*/ 80 h 17"/>
                  <a:gd name="T20" fmla="*/ 63 w 6"/>
                  <a:gd name="T21" fmla="*/ 12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7"/>
                  <a:gd name="T35" fmla="*/ 6 w 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7">
                    <a:moveTo>
                      <a:pt x="4" y="17"/>
                    </a:moveTo>
                    <a:cubicBezTo>
                      <a:pt x="4" y="16"/>
                      <a:pt x="4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6"/>
                      <a:pt x="2" y="2"/>
                      <a:pt x="0" y="0"/>
                    </a:cubicBezTo>
                    <a:cubicBezTo>
                      <a:pt x="2" y="2"/>
                      <a:pt x="3" y="3"/>
                      <a:pt x="5" y="5"/>
                    </a:cubicBezTo>
                    <a:cubicBezTo>
                      <a:pt x="6" y="6"/>
                      <a:pt x="4" y="9"/>
                      <a:pt x="4" y="11"/>
                    </a:cubicBezTo>
                    <a:cubicBezTo>
                      <a:pt x="3" y="13"/>
                      <a:pt x="4" y="15"/>
                      <a:pt x="4" y="17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7" name="Freeform 100"/>
              <p:cNvSpPr>
                <a:spLocks/>
              </p:cNvSpPr>
              <p:nvPr/>
            </p:nvSpPr>
            <p:spPr bwMode="auto">
              <a:xfrm>
                <a:off x="6376" y="9961"/>
                <a:ext cx="30" cy="44"/>
              </a:xfrm>
              <a:custGeom>
                <a:avLst/>
                <a:gdLst>
                  <a:gd name="T0" fmla="*/ 0 w 12"/>
                  <a:gd name="T1" fmla="*/ 161 h 23"/>
                  <a:gd name="T2" fmla="*/ 33 w 12"/>
                  <a:gd name="T3" fmla="*/ 124 h 23"/>
                  <a:gd name="T4" fmla="*/ 125 w 12"/>
                  <a:gd name="T5" fmla="*/ 63 h 23"/>
                  <a:gd name="T6" fmla="*/ 125 w 12"/>
                  <a:gd name="T7" fmla="*/ 55 h 23"/>
                  <a:gd name="T8" fmla="*/ 145 w 12"/>
                  <a:gd name="T9" fmla="*/ 0 h 23"/>
                  <a:gd name="T10" fmla="*/ 175 w 12"/>
                  <a:gd name="T11" fmla="*/ 48 h 23"/>
                  <a:gd name="T12" fmla="*/ 33 w 12"/>
                  <a:gd name="T13" fmla="*/ 140 h 23"/>
                  <a:gd name="T14" fmla="*/ 0 w 12"/>
                  <a:gd name="T15" fmla="*/ 161 h 23"/>
                  <a:gd name="T16" fmla="*/ 0 w 12"/>
                  <a:gd name="T17" fmla="*/ 16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3"/>
                  <a:gd name="T29" fmla="*/ 12 w 1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3">
                    <a:moveTo>
                      <a:pt x="0" y="23"/>
                    </a:moveTo>
                    <a:cubicBezTo>
                      <a:pt x="0" y="21"/>
                      <a:pt x="1" y="20"/>
                      <a:pt x="2" y="18"/>
                    </a:cubicBezTo>
                    <a:cubicBezTo>
                      <a:pt x="5" y="16"/>
                      <a:pt x="8" y="13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8" y="6"/>
                      <a:pt x="9" y="2"/>
                      <a:pt x="9" y="0"/>
                    </a:cubicBezTo>
                    <a:cubicBezTo>
                      <a:pt x="9" y="2"/>
                      <a:pt x="11" y="5"/>
                      <a:pt x="11" y="7"/>
                    </a:cubicBezTo>
                    <a:cubicBezTo>
                      <a:pt x="12" y="13"/>
                      <a:pt x="5" y="16"/>
                      <a:pt x="2" y="20"/>
                    </a:cubicBezTo>
                    <a:cubicBezTo>
                      <a:pt x="1" y="21"/>
                      <a:pt x="1" y="22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8" name="Freeform 101"/>
              <p:cNvSpPr>
                <a:spLocks/>
              </p:cNvSpPr>
              <p:nvPr/>
            </p:nvSpPr>
            <p:spPr bwMode="auto">
              <a:xfrm>
                <a:off x="6339" y="10005"/>
                <a:ext cx="52" cy="57"/>
              </a:xfrm>
              <a:custGeom>
                <a:avLst/>
                <a:gdLst>
                  <a:gd name="T0" fmla="*/ 124 w 21"/>
                  <a:gd name="T1" fmla="*/ 31 h 29"/>
                  <a:gd name="T2" fmla="*/ 42 w 21"/>
                  <a:gd name="T3" fmla="*/ 69 h 29"/>
                  <a:gd name="T4" fmla="*/ 30 w 21"/>
                  <a:gd name="T5" fmla="*/ 85 h 29"/>
                  <a:gd name="T6" fmla="*/ 12 w 21"/>
                  <a:gd name="T7" fmla="*/ 136 h 29"/>
                  <a:gd name="T8" fmla="*/ 12 w 21"/>
                  <a:gd name="T9" fmla="*/ 159 h 29"/>
                  <a:gd name="T10" fmla="*/ 12 w 21"/>
                  <a:gd name="T11" fmla="*/ 204 h 29"/>
                  <a:gd name="T12" fmla="*/ 12 w 21"/>
                  <a:gd name="T13" fmla="*/ 220 h 29"/>
                  <a:gd name="T14" fmla="*/ 62 w 21"/>
                  <a:gd name="T15" fmla="*/ 189 h 29"/>
                  <a:gd name="T16" fmla="*/ 275 w 21"/>
                  <a:gd name="T17" fmla="*/ 120 h 29"/>
                  <a:gd name="T18" fmla="*/ 319 w 21"/>
                  <a:gd name="T19" fmla="*/ 47 h 29"/>
                  <a:gd name="T20" fmla="*/ 228 w 21"/>
                  <a:gd name="T21" fmla="*/ 61 h 29"/>
                  <a:gd name="T22" fmla="*/ 228 w 21"/>
                  <a:gd name="T23" fmla="*/ 31 h 29"/>
                  <a:gd name="T24" fmla="*/ 228 w 21"/>
                  <a:gd name="T25" fmla="*/ 0 h 29"/>
                  <a:gd name="T26" fmla="*/ 104 w 21"/>
                  <a:gd name="T27" fmla="*/ 77 h 29"/>
                  <a:gd name="T28" fmla="*/ 134 w 21"/>
                  <a:gd name="T29" fmla="*/ 24 h 29"/>
                  <a:gd name="T30" fmla="*/ 124 w 21"/>
                  <a:gd name="T31" fmla="*/ 31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29"/>
                  <a:gd name="T50" fmla="*/ 21 w 21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29">
                    <a:moveTo>
                      <a:pt x="8" y="4"/>
                    </a:moveTo>
                    <a:cubicBezTo>
                      <a:pt x="7" y="3"/>
                      <a:pt x="4" y="7"/>
                      <a:pt x="3" y="9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3"/>
                      <a:pt x="0" y="16"/>
                      <a:pt x="1" y="18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2" y="24"/>
                      <a:pt x="3" y="25"/>
                      <a:pt x="1" y="27"/>
                    </a:cubicBezTo>
                    <a:cubicBezTo>
                      <a:pt x="0" y="28"/>
                      <a:pt x="1" y="29"/>
                      <a:pt x="1" y="29"/>
                    </a:cubicBezTo>
                    <a:cubicBezTo>
                      <a:pt x="2" y="28"/>
                      <a:pt x="3" y="26"/>
                      <a:pt x="4" y="25"/>
                    </a:cubicBezTo>
                    <a:cubicBezTo>
                      <a:pt x="9" y="23"/>
                      <a:pt x="16" y="22"/>
                      <a:pt x="18" y="16"/>
                    </a:cubicBezTo>
                    <a:cubicBezTo>
                      <a:pt x="18" y="13"/>
                      <a:pt x="20" y="9"/>
                      <a:pt x="21" y="6"/>
                    </a:cubicBezTo>
                    <a:cubicBezTo>
                      <a:pt x="20" y="7"/>
                      <a:pt x="16" y="9"/>
                      <a:pt x="15" y="8"/>
                    </a:cubicBezTo>
                    <a:cubicBezTo>
                      <a:pt x="14" y="7"/>
                      <a:pt x="15" y="5"/>
                      <a:pt x="15" y="4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0" y="1"/>
                      <a:pt x="9" y="6"/>
                      <a:pt x="7" y="10"/>
                    </a:cubicBezTo>
                    <a:cubicBezTo>
                      <a:pt x="6" y="8"/>
                      <a:pt x="10" y="6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19" name="Freeform 102"/>
              <p:cNvSpPr>
                <a:spLocks/>
              </p:cNvSpPr>
              <p:nvPr/>
            </p:nvSpPr>
            <p:spPr bwMode="auto">
              <a:xfrm>
                <a:off x="6344" y="10013"/>
                <a:ext cx="35" cy="43"/>
              </a:xfrm>
              <a:custGeom>
                <a:avLst/>
                <a:gdLst>
                  <a:gd name="T0" fmla="*/ 20 w 14"/>
                  <a:gd name="T1" fmla="*/ 149 h 22"/>
                  <a:gd name="T2" fmla="*/ 20 w 14"/>
                  <a:gd name="T3" fmla="*/ 149 h 22"/>
                  <a:gd name="T4" fmla="*/ 20 w 14"/>
                  <a:gd name="T5" fmla="*/ 141 h 22"/>
                  <a:gd name="T6" fmla="*/ 63 w 14"/>
                  <a:gd name="T7" fmla="*/ 96 h 22"/>
                  <a:gd name="T8" fmla="*/ 83 w 14"/>
                  <a:gd name="T9" fmla="*/ 84 h 22"/>
                  <a:gd name="T10" fmla="*/ 145 w 14"/>
                  <a:gd name="T11" fmla="*/ 45 h 22"/>
                  <a:gd name="T12" fmla="*/ 188 w 14"/>
                  <a:gd name="T13" fmla="*/ 8 h 22"/>
                  <a:gd name="T14" fmla="*/ 208 w 14"/>
                  <a:gd name="T15" fmla="*/ 0 h 22"/>
                  <a:gd name="T16" fmla="*/ 208 w 14"/>
                  <a:gd name="T17" fmla="*/ 31 h 22"/>
                  <a:gd name="T18" fmla="*/ 175 w 14"/>
                  <a:gd name="T19" fmla="*/ 68 h 22"/>
                  <a:gd name="T20" fmla="*/ 145 w 14"/>
                  <a:gd name="T21" fmla="*/ 96 h 22"/>
                  <a:gd name="T22" fmla="*/ 50 w 14"/>
                  <a:gd name="T23" fmla="*/ 149 h 22"/>
                  <a:gd name="T24" fmla="*/ 0 w 14"/>
                  <a:gd name="T25" fmla="*/ 164 h 22"/>
                  <a:gd name="T26" fmla="*/ 20 w 14"/>
                  <a:gd name="T27" fmla="*/ 149 h 22"/>
                  <a:gd name="T28" fmla="*/ 20 w 14"/>
                  <a:gd name="T29" fmla="*/ 149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22"/>
                  <a:gd name="T47" fmla="*/ 14 w 14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22"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2" y="17"/>
                      <a:pt x="3" y="15"/>
                      <a:pt x="4" y="13"/>
                    </a:cubicBezTo>
                    <a:cubicBezTo>
                      <a:pt x="4" y="12"/>
                      <a:pt x="5" y="12"/>
                      <a:pt x="5" y="11"/>
                    </a:cubicBezTo>
                    <a:cubicBezTo>
                      <a:pt x="7" y="9"/>
                      <a:pt x="8" y="7"/>
                      <a:pt x="9" y="6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1"/>
                      <a:pt x="12" y="3"/>
                      <a:pt x="13" y="4"/>
                    </a:cubicBezTo>
                    <a:cubicBezTo>
                      <a:pt x="14" y="5"/>
                      <a:pt x="11" y="7"/>
                      <a:pt x="11" y="9"/>
                    </a:cubicBezTo>
                    <a:cubicBezTo>
                      <a:pt x="10" y="10"/>
                      <a:pt x="10" y="12"/>
                      <a:pt x="9" y="13"/>
                    </a:cubicBezTo>
                    <a:cubicBezTo>
                      <a:pt x="7" y="15"/>
                      <a:pt x="5" y="18"/>
                      <a:pt x="3" y="20"/>
                    </a:cubicBezTo>
                    <a:cubicBezTo>
                      <a:pt x="2" y="21"/>
                      <a:pt x="1" y="22"/>
                      <a:pt x="0" y="22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0" name="Freeform 103"/>
              <p:cNvSpPr>
                <a:spLocks/>
              </p:cNvSpPr>
              <p:nvPr/>
            </p:nvSpPr>
            <p:spPr bwMode="auto">
              <a:xfrm>
                <a:off x="6344" y="10012"/>
                <a:ext cx="20" cy="38"/>
              </a:xfrm>
              <a:custGeom>
                <a:avLst/>
                <a:gdLst>
                  <a:gd name="T0" fmla="*/ 0 w 8"/>
                  <a:gd name="T1" fmla="*/ 137 h 20"/>
                  <a:gd name="T2" fmla="*/ 20 w 8"/>
                  <a:gd name="T3" fmla="*/ 116 h 20"/>
                  <a:gd name="T4" fmla="*/ 20 w 8"/>
                  <a:gd name="T5" fmla="*/ 108 h 20"/>
                  <a:gd name="T6" fmla="*/ 20 w 8"/>
                  <a:gd name="T7" fmla="*/ 97 h 20"/>
                  <a:gd name="T8" fmla="*/ 20 w 8"/>
                  <a:gd name="T9" fmla="*/ 91 h 20"/>
                  <a:gd name="T10" fmla="*/ 20 w 8"/>
                  <a:gd name="T11" fmla="*/ 84 h 20"/>
                  <a:gd name="T12" fmla="*/ 20 w 8"/>
                  <a:gd name="T13" fmla="*/ 68 h 20"/>
                  <a:gd name="T14" fmla="*/ 113 w 8"/>
                  <a:gd name="T15" fmla="*/ 0 h 20"/>
                  <a:gd name="T16" fmla="*/ 83 w 8"/>
                  <a:gd name="T17" fmla="*/ 48 h 20"/>
                  <a:gd name="T18" fmla="*/ 33 w 8"/>
                  <a:gd name="T19" fmla="*/ 91 h 20"/>
                  <a:gd name="T20" fmla="*/ 0 w 8"/>
                  <a:gd name="T21" fmla="*/ 137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20"/>
                  <a:gd name="T35" fmla="*/ 8 w 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20">
                    <a:moveTo>
                      <a:pt x="0" y="20"/>
                    </a:moveTo>
                    <a:cubicBezTo>
                      <a:pt x="1" y="19"/>
                      <a:pt x="1" y="18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2" y="7"/>
                      <a:pt x="8" y="3"/>
                      <a:pt x="7" y="0"/>
                    </a:cubicBezTo>
                    <a:cubicBezTo>
                      <a:pt x="8" y="3"/>
                      <a:pt x="4" y="5"/>
                      <a:pt x="5" y="7"/>
                    </a:cubicBezTo>
                    <a:cubicBezTo>
                      <a:pt x="6" y="9"/>
                      <a:pt x="3" y="11"/>
                      <a:pt x="2" y="13"/>
                    </a:cubicBezTo>
                    <a:cubicBezTo>
                      <a:pt x="1" y="16"/>
                      <a:pt x="1" y="18"/>
                      <a:pt x="0" y="20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1" name="Freeform 104"/>
              <p:cNvSpPr>
                <a:spLocks/>
              </p:cNvSpPr>
              <p:nvPr/>
            </p:nvSpPr>
            <p:spPr bwMode="auto">
              <a:xfrm>
                <a:off x="6342" y="10017"/>
                <a:ext cx="49" cy="45"/>
              </a:xfrm>
              <a:custGeom>
                <a:avLst/>
                <a:gdLst>
                  <a:gd name="T0" fmla="*/ 0 w 20"/>
                  <a:gd name="T1" fmla="*/ 164 h 23"/>
                  <a:gd name="T2" fmla="*/ 61 w 20"/>
                  <a:gd name="T3" fmla="*/ 133 h 23"/>
                  <a:gd name="T4" fmla="*/ 191 w 20"/>
                  <a:gd name="T5" fmla="*/ 76 h 23"/>
                  <a:gd name="T6" fmla="*/ 191 w 20"/>
                  <a:gd name="T7" fmla="*/ 68 h 23"/>
                  <a:gd name="T8" fmla="*/ 294 w 20"/>
                  <a:gd name="T9" fmla="*/ 0 h 23"/>
                  <a:gd name="T10" fmla="*/ 252 w 20"/>
                  <a:gd name="T11" fmla="*/ 76 h 23"/>
                  <a:gd name="T12" fmla="*/ 42 w 20"/>
                  <a:gd name="T13" fmla="*/ 141 h 23"/>
                  <a:gd name="T14" fmla="*/ 0 w 20"/>
                  <a:gd name="T15" fmla="*/ 172 h 23"/>
                  <a:gd name="T16" fmla="*/ 0 w 20"/>
                  <a:gd name="T17" fmla="*/ 164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3"/>
                  <a:gd name="T29" fmla="*/ 20 w 2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3">
                    <a:moveTo>
                      <a:pt x="0" y="22"/>
                    </a:moveTo>
                    <a:cubicBezTo>
                      <a:pt x="1" y="20"/>
                      <a:pt x="2" y="19"/>
                      <a:pt x="4" y="18"/>
                    </a:cubicBezTo>
                    <a:cubicBezTo>
                      <a:pt x="7" y="16"/>
                      <a:pt x="11" y="14"/>
                      <a:pt x="13" y="10"/>
                    </a:cubicBezTo>
                    <a:cubicBezTo>
                      <a:pt x="13" y="10"/>
                      <a:pt x="13" y="10"/>
                      <a:pt x="13" y="9"/>
                    </a:cubicBezTo>
                    <a:cubicBezTo>
                      <a:pt x="14" y="7"/>
                      <a:pt x="20" y="2"/>
                      <a:pt x="20" y="0"/>
                    </a:cubicBezTo>
                    <a:cubicBezTo>
                      <a:pt x="19" y="3"/>
                      <a:pt x="17" y="7"/>
                      <a:pt x="17" y="10"/>
                    </a:cubicBezTo>
                    <a:cubicBezTo>
                      <a:pt x="15" y="16"/>
                      <a:pt x="8" y="17"/>
                      <a:pt x="3" y="19"/>
                    </a:cubicBezTo>
                    <a:cubicBezTo>
                      <a:pt x="2" y="20"/>
                      <a:pt x="1" y="22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2" name="Freeform 105"/>
              <p:cNvSpPr>
                <a:spLocks/>
              </p:cNvSpPr>
              <p:nvPr/>
            </p:nvSpPr>
            <p:spPr bwMode="auto">
              <a:xfrm>
                <a:off x="6281" y="10056"/>
                <a:ext cx="61" cy="45"/>
              </a:xfrm>
              <a:custGeom>
                <a:avLst/>
                <a:gdLst>
                  <a:gd name="T0" fmla="*/ 220 w 25"/>
                  <a:gd name="T1" fmla="*/ 16 h 23"/>
                  <a:gd name="T2" fmla="*/ 144 w 25"/>
                  <a:gd name="T3" fmla="*/ 53 h 23"/>
                  <a:gd name="T4" fmla="*/ 120 w 25"/>
                  <a:gd name="T5" fmla="*/ 61 h 23"/>
                  <a:gd name="T6" fmla="*/ 90 w 25"/>
                  <a:gd name="T7" fmla="*/ 96 h 23"/>
                  <a:gd name="T8" fmla="*/ 71 w 25"/>
                  <a:gd name="T9" fmla="*/ 104 h 23"/>
                  <a:gd name="T10" fmla="*/ 0 w 25"/>
                  <a:gd name="T11" fmla="*/ 164 h 23"/>
                  <a:gd name="T12" fmla="*/ 0 w 25"/>
                  <a:gd name="T13" fmla="*/ 172 h 23"/>
                  <a:gd name="T14" fmla="*/ 59 w 25"/>
                  <a:gd name="T15" fmla="*/ 157 h 23"/>
                  <a:gd name="T16" fmla="*/ 303 w 25"/>
                  <a:gd name="T17" fmla="*/ 141 h 23"/>
                  <a:gd name="T18" fmla="*/ 351 w 25"/>
                  <a:gd name="T19" fmla="*/ 68 h 23"/>
                  <a:gd name="T20" fmla="*/ 322 w 25"/>
                  <a:gd name="T21" fmla="*/ 84 h 23"/>
                  <a:gd name="T22" fmla="*/ 334 w 25"/>
                  <a:gd name="T23" fmla="*/ 53 h 23"/>
                  <a:gd name="T24" fmla="*/ 364 w 25"/>
                  <a:gd name="T25" fmla="*/ 31 h 23"/>
                  <a:gd name="T26" fmla="*/ 203 w 25"/>
                  <a:gd name="T27" fmla="*/ 76 h 23"/>
                  <a:gd name="T28" fmla="*/ 220 w 25"/>
                  <a:gd name="T29" fmla="*/ 8 h 23"/>
                  <a:gd name="T30" fmla="*/ 220 w 25"/>
                  <a:gd name="T31" fmla="*/ 16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23"/>
                  <a:gd name="T50" fmla="*/ 25 w 25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23">
                    <a:moveTo>
                      <a:pt x="15" y="2"/>
                    </a:moveTo>
                    <a:cubicBezTo>
                      <a:pt x="13" y="0"/>
                      <a:pt x="12" y="6"/>
                      <a:pt x="10" y="7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6" y="10"/>
                      <a:pt x="6" y="11"/>
                      <a:pt x="6" y="13"/>
                    </a:cubicBezTo>
                    <a:cubicBezTo>
                      <a:pt x="6" y="13"/>
                      <a:pt x="5" y="14"/>
                      <a:pt x="5" y="14"/>
                    </a:cubicBezTo>
                    <a:cubicBezTo>
                      <a:pt x="5" y="17"/>
                      <a:pt x="4" y="20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2" y="23"/>
                      <a:pt x="3" y="22"/>
                      <a:pt x="4" y="21"/>
                    </a:cubicBezTo>
                    <a:cubicBezTo>
                      <a:pt x="10" y="21"/>
                      <a:pt x="17" y="23"/>
                      <a:pt x="21" y="19"/>
                    </a:cubicBezTo>
                    <a:cubicBezTo>
                      <a:pt x="23" y="16"/>
                      <a:pt x="22" y="12"/>
                      <a:pt x="24" y="9"/>
                    </a:cubicBezTo>
                    <a:cubicBezTo>
                      <a:pt x="23" y="9"/>
                      <a:pt x="22" y="12"/>
                      <a:pt x="22" y="11"/>
                    </a:cubicBezTo>
                    <a:cubicBezTo>
                      <a:pt x="21" y="10"/>
                      <a:pt x="23" y="8"/>
                      <a:pt x="23" y="7"/>
                    </a:cubicBezTo>
                    <a:cubicBezTo>
                      <a:pt x="23" y="6"/>
                      <a:pt x="24" y="5"/>
                      <a:pt x="25" y="4"/>
                    </a:cubicBezTo>
                    <a:cubicBezTo>
                      <a:pt x="15" y="4"/>
                      <a:pt x="17" y="7"/>
                      <a:pt x="14" y="10"/>
                    </a:cubicBezTo>
                    <a:cubicBezTo>
                      <a:pt x="14" y="7"/>
                      <a:pt x="15" y="4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3" name="Freeform 106"/>
              <p:cNvSpPr>
                <a:spLocks/>
              </p:cNvSpPr>
              <p:nvPr/>
            </p:nvSpPr>
            <p:spPr bwMode="auto">
              <a:xfrm>
                <a:off x="6288" y="10070"/>
                <a:ext cx="49" cy="27"/>
              </a:xfrm>
              <a:custGeom>
                <a:avLst/>
                <a:gdLst>
                  <a:gd name="T0" fmla="*/ 12 w 20"/>
                  <a:gd name="T1" fmla="*/ 93 h 14"/>
                  <a:gd name="T2" fmla="*/ 12 w 20"/>
                  <a:gd name="T3" fmla="*/ 93 h 14"/>
                  <a:gd name="T4" fmla="*/ 29 w 20"/>
                  <a:gd name="T5" fmla="*/ 85 h 14"/>
                  <a:gd name="T6" fmla="*/ 103 w 20"/>
                  <a:gd name="T7" fmla="*/ 56 h 14"/>
                  <a:gd name="T8" fmla="*/ 132 w 20"/>
                  <a:gd name="T9" fmla="*/ 52 h 14"/>
                  <a:gd name="T10" fmla="*/ 203 w 20"/>
                  <a:gd name="T11" fmla="*/ 29 h 14"/>
                  <a:gd name="T12" fmla="*/ 282 w 20"/>
                  <a:gd name="T13" fmla="*/ 8 h 14"/>
                  <a:gd name="T14" fmla="*/ 294 w 20"/>
                  <a:gd name="T15" fmla="*/ 0 h 14"/>
                  <a:gd name="T16" fmla="*/ 282 w 20"/>
                  <a:gd name="T17" fmla="*/ 29 h 14"/>
                  <a:gd name="T18" fmla="*/ 223 w 20"/>
                  <a:gd name="T19" fmla="*/ 52 h 14"/>
                  <a:gd name="T20" fmla="*/ 162 w 20"/>
                  <a:gd name="T21" fmla="*/ 71 h 14"/>
                  <a:gd name="T22" fmla="*/ 42 w 20"/>
                  <a:gd name="T23" fmla="*/ 93 h 14"/>
                  <a:gd name="T24" fmla="*/ 0 w 20"/>
                  <a:gd name="T25" fmla="*/ 100 h 14"/>
                  <a:gd name="T26" fmla="*/ 12 w 20"/>
                  <a:gd name="T27" fmla="*/ 93 h 14"/>
                  <a:gd name="T28" fmla="*/ 12 w 20"/>
                  <a:gd name="T29" fmla="*/ 93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4"/>
                  <a:gd name="T47" fmla="*/ 20 w 2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4"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2"/>
                    </a:cubicBezTo>
                    <a:cubicBezTo>
                      <a:pt x="4" y="11"/>
                      <a:pt x="5" y="9"/>
                      <a:pt x="7" y="8"/>
                    </a:cubicBezTo>
                    <a:cubicBezTo>
                      <a:pt x="7" y="7"/>
                      <a:pt x="8" y="7"/>
                      <a:pt x="9" y="7"/>
                    </a:cubicBezTo>
                    <a:cubicBezTo>
                      <a:pt x="11" y="6"/>
                      <a:pt x="12" y="5"/>
                      <a:pt x="14" y="4"/>
                    </a:cubicBezTo>
                    <a:cubicBezTo>
                      <a:pt x="16" y="3"/>
                      <a:pt x="17" y="2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1"/>
                      <a:pt x="18" y="3"/>
                      <a:pt x="19" y="4"/>
                    </a:cubicBezTo>
                    <a:cubicBezTo>
                      <a:pt x="19" y="5"/>
                      <a:pt x="16" y="6"/>
                      <a:pt x="15" y="7"/>
                    </a:cubicBezTo>
                    <a:cubicBezTo>
                      <a:pt x="14" y="8"/>
                      <a:pt x="13" y="9"/>
                      <a:pt x="11" y="10"/>
                    </a:cubicBezTo>
                    <a:cubicBezTo>
                      <a:pt x="8" y="11"/>
                      <a:pt x="6" y="12"/>
                      <a:pt x="3" y="13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4" name="Freeform 107"/>
              <p:cNvSpPr>
                <a:spLocks/>
              </p:cNvSpPr>
              <p:nvPr/>
            </p:nvSpPr>
            <p:spPr bwMode="auto">
              <a:xfrm>
                <a:off x="6291" y="10058"/>
                <a:ext cx="27" cy="35"/>
              </a:xfrm>
              <a:custGeom>
                <a:avLst/>
                <a:gdLst>
                  <a:gd name="T0" fmla="*/ 0 w 11"/>
                  <a:gd name="T1" fmla="*/ 132 h 18"/>
                  <a:gd name="T2" fmla="*/ 12 w 11"/>
                  <a:gd name="T3" fmla="*/ 109 h 18"/>
                  <a:gd name="T4" fmla="*/ 29 w 11"/>
                  <a:gd name="T5" fmla="*/ 103 h 18"/>
                  <a:gd name="T6" fmla="*/ 42 w 11"/>
                  <a:gd name="T7" fmla="*/ 95 h 18"/>
                  <a:gd name="T8" fmla="*/ 42 w 11"/>
                  <a:gd name="T9" fmla="*/ 88 h 18"/>
                  <a:gd name="T10" fmla="*/ 61 w 11"/>
                  <a:gd name="T11" fmla="*/ 80 h 18"/>
                  <a:gd name="T12" fmla="*/ 71 w 11"/>
                  <a:gd name="T13" fmla="*/ 72 h 18"/>
                  <a:gd name="T14" fmla="*/ 162 w 11"/>
                  <a:gd name="T15" fmla="*/ 0 h 18"/>
                  <a:gd name="T16" fmla="*/ 150 w 11"/>
                  <a:gd name="T17" fmla="*/ 68 h 18"/>
                  <a:gd name="T18" fmla="*/ 61 w 11"/>
                  <a:gd name="T19" fmla="*/ 95 h 18"/>
                  <a:gd name="T20" fmla="*/ 0 w 11"/>
                  <a:gd name="T21" fmla="*/ 132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8"/>
                  <a:gd name="T35" fmla="*/ 11 w 1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8">
                    <a:moveTo>
                      <a:pt x="0" y="18"/>
                    </a:moveTo>
                    <a:cubicBezTo>
                      <a:pt x="0" y="17"/>
                      <a:pt x="1" y="16"/>
                      <a:pt x="1" y="15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7" y="7"/>
                      <a:pt x="11" y="4"/>
                      <a:pt x="11" y="0"/>
                    </a:cubicBezTo>
                    <a:cubicBezTo>
                      <a:pt x="11" y="3"/>
                      <a:pt x="10" y="6"/>
                      <a:pt x="10" y="9"/>
                    </a:cubicBezTo>
                    <a:cubicBezTo>
                      <a:pt x="10" y="10"/>
                      <a:pt x="6" y="11"/>
                      <a:pt x="4" y="13"/>
                    </a:cubicBezTo>
                    <a:cubicBezTo>
                      <a:pt x="2" y="14"/>
                      <a:pt x="1" y="16"/>
                      <a:pt x="0" y="18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5" name="Freeform 108"/>
              <p:cNvSpPr>
                <a:spLocks/>
              </p:cNvSpPr>
              <p:nvPr/>
            </p:nvSpPr>
            <p:spPr bwMode="auto">
              <a:xfrm>
                <a:off x="6281" y="10073"/>
                <a:ext cx="58" cy="28"/>
              </a:xfrm>
              <a:custGeom>
                <a:avLst/>
                <a:gdLst>
                  <a:gd name="T0" fmla="*/ 12 w 24"/>
                  <a:gd name="T1" fmla="*/ 112 h 14"/>
                  <a:gd name="T2" fmla="*/ 87 w 24"/>
                  <a:gd name="T3" fmla="*/ 96 h 14"/>
                  <a:gd name="T4" fmla="*/ 239 w 24"/>
                  <a:gd name="T5" fmla="*/ 64 h 14"/>
                  <a:gd name="T6" fmla="*/ 256 w 24"/>
                  <a:gd name="T7" fmla="*/ 64 h 14"/>
                  <a:gd name="T8" fmla="*/ 338 w 24"/>
                  <a:gd name="T9" fmla="*/ 0 h 14"/>
                  <a:gd name="T10" fmla="*/ 297 w 24"/>
                  <a:gd name="T11" fmla="*/ 80 h 14"/>
                  <a:gd name="T12" fmla="*/ 58 w 24"/>
                  <a:gd name="T13" fmla="*/ 96 h 14"/>
                  <a:gd name="T14" fmla="*/ 0 w 24"/>
                  <a:gd name="T15" fmla="*/ 112 h 14"/>
                  <a:gd name="T16" fmla="*/ 12 w 24"/>
                  <a:gd name="T17" fmla="*/ 112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4"/>
                  <a:gd name="T29" fmla="*/ 24 w 2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4">
                    <a:moveTo>
                      <a:pt x="1" y="14"/>
                    </a:moveTo>
                    <a:cubicBezTo>
                      <a:pt x="2" y="13"/>
                      <a:pt x="4" y="12"/>
                      <a:pt x="6" y="12"/>
                    </a:cubicBezTo>
                    <a:cubicBezTo>
                      <a:pt x="10" y="11"/>
                      <a:pt x="14" y="11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20" y="6"/>
                      <a:pt x="23" y="2"/>
                      <a:pt x="24" y="0"/>
                    </a:cubicBezTo>
                    <a:cubicBezTo>
                      <a:pt x="22" y="3"/>
                      <a:pt x="23" y="7"/>
                      <a:pt x="21" y="10"/>
                    </a:cubicBezTo>
                    <a:cubicBezTo>
                      <a:pt x="17" y="14"/>
                      <a:pt x="10" y="12"/>
                      <a:pt x="4" y="12"/>
                    </a:cubicBezTo>
                    <a:cubicBezTo>
                      <a:pt x="3" y="13"/>
                      <a:pt x="2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6" name="Freeform 109"/>
              <p:cNvSpPr>
                <a:spLocks/>
              </p:cNvSpPr>
              <p:nvPr/>
            </p:nvSpPr>
            <p:spPr bwMode="auto">
              <a:xfrm>
                <a:off x="6181" y="10095"/>
                <a:ext cx="95" cy="39"/>
              </a:xfrm>
              <a:custGeom>
                <a:avLst/>
                <a:gdLst>
                  <a:gd name="T0" fmla="*/ 475 w 39"/>
                  <a:gd name="T1" fmla="*/ 16 h 20"/>
                  <a:gd name="T2" fmla="*/ 302 w 39"/>
                  <a:gd name="T3" fmla="*/ 23 h 20"/>
                  <a:gd name="T4" fmla="*/ 231 w 39"/>
                  <a:gd name="T5" fmla="*/ 60 h 20"/>
                  <a:gd name="T6" fmla="*/ 190 w 39"/>
                  <a:gd name="T7" fmla="*/ 68 h 20"/>
                  <a:gd name="T8" fmla="*/ 132 w 39"/>
                  <a:gd name="T9" fmla="*/ 68 h 20"/>
                  <a:gd name="T10" fmla="*/ 12 w 39"/>
                  <a:gd name="T11" fmla="*/ 68 h 20"/>
                  <a:gd name="T12" fmla="*/ 0 w 39"/>
                  <a:gd name="T13" fmla="*/ 80 h 20"/>
                  <a:gd name="T14" fmla="*/ 58 w 39"/>
                  <a:gd name="T15" fmla="*/ 80 h 20"/>
                  <a:gd name="T16" fmla="*/ 363 w 39"/>
                  <a:gd name="T17" fmla="*/ 140 h 20"/>
                  <a:gd name="T18" fmla="*/ 533 w 39"/>
                  <a:gd name="T19" fmla="*/ 96 h 20"/>
                  <a:gd name="T20" fmla="*/ 451 w 39"/>
                  <a:gd name="T21" fmla="*/ 88 h 20"/>
                  <a:gd name="T22" fmla="*/ 521 w 39"/>
                  <a:gd name="T23" fmla="*/ 68 h 20"/>
                  <a:gd name="T24" fmla="*/ 563 w 39"/>
                  <a:gd name="T25" fmla="*/ 45 h 20"/>
                  <a:gd name="T26" fmla="*/ 273 w 39"/>
                  <a:gd name="T27" fmla="*/ 60 h 20"/>
                  <a:gd name="T28" fmla="*/ 475 w 39"/>
                  <a:gd name="T29" fmla="*/ 23 h 20"/>
                  <a:gd name="T30" fmla="*/ 475 w 39"/>
                  <a:gd name="T31" fmla="*/ 16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20"/>
                  <a:gd name="T50" fmla="*/ 39 w 39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20">
                    <a:moveTo>
                      <a:pt x="33" y="2"/>
                    </a:moveTo>
                    <a:cubicBezTo>
                      <a:pt x="33" y="0"/>
                      <a:pt x="23" y="3"/>
                      <a:pt x="21" y="3"/>
                    </a:cubicBezTo>
                    <a:cubicBezTo>
                      <a:pt x="19" y="4"/>
                      <a:pt x="15" y="8"/>
                      <a:pt x="16" y="8"/>
                    </a:cubicBezTo>
                    <a:cubicBezTo>
                      <a:pt x="14" y="8"/>
                      <a:pt x="15" y="9"/>
                      <a:pt x="13" y="9"/>
                    </a:cubicBezTo>
                    <a:cubicBezTo>
                      <a:pt x="12" y="9"/>
                      <a:pt x="9" y="9"/>
                      <a:pt x="9" y="9"/>
                    </a:cubicBezTo>
                    <a:cubicBezTo>
                      <a:pt x="8" y="8"/>
                      <a:pt x="5" y="10"/>
                      <a:pt x="1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9" y="14"/>
                      <a:pt x="19" y="20"/>
                      <a:pt x="25" y="19"/>
                    </a:cubicBezTo>
                    <a:cubicBezTo>
                      <a:pt x="28" y="18"/>
                      <a:pt x="34" y="14"/>
                      <a:pt x="37" y="13"/>
                    </a:cubicBezTo>
                    <a:cubicBezTo>
                      <a:pt x="36" y="12"/>
                      <a:pt x="30" y="13"/>
                      <a:pt x="31" y="12"/>
                    </a:cubicBezTo>
                    <a:cubicBezTo>
                      <a:pt x="31" y="11"/>
                      <a:pt x="35" y="10"/>
                      <a:pt x="36" y="9"/>
                    </a:cubicBezTo>
                    <a:cubicBezTo>
                      <a:pt x="36" y="8"/>
                      <a:pt x="38" y="6"/>
                      <a:pt x="39" y="6"/>
                    </a:cubicBezTo>
                    <a:cubicBezTo>
                      <a:pt x="31" y="3"/>
                      <a:pt x="23" y="8"/>
                      <a:pt x="19" y="8"/>
                    </a:cubicBezTo>
                    <a:cubicBezTo>
                      <a:pt x="20" y="6"/>
                      <a:pt x="32" y="4"/>
                      <a:pt x="33" y="3"/>
                    </a:cubicBezTo>
                    <a:cubicBezTo>
                      <a:pt x="33" y="3"/>
                      <a:pt x="33" y="3"/>
                      <a:pt x="33" y="2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7" name="Freeform 110"/>
              <p:cNvSpPr>
                <a:spLocks/>
              </p:cNvSpPr>
              <p:nvPr/>
            </p:nvSpPr>
            <p:spPr bwMode="auto">
              <a:xfrm>
                <a:off x="6189" y="10107"/>
                <a:ext cx="87" cy="17"/>
              </a:xfrm>
              <a:custGeom>
                <a:avLst/>
                <a:gdLst>
                  <a:gd name="T0" fmla="*/ 29 w 36"/>
                  <a:gd name="T1" fmla="*/ 28 h 9"/>
                  <a:gd name="T2" fmla="*/ 29 w 36"/>
                  <a:gd name="T3" fmla="*/ 28 h 9"/>
                  <a:gd name="T4" fmla="*/ 41 w 36"/>
                  <a:gd name="T5" fmla="*/ 28 h 9"/>
                  <a:gd name="T6" fmla="*/ 157 w 36"/>
                  <a:gd name="T7" fmla="*/ 40 h 9"/>
                  <a:gd name="T8" fmla="*/ 181 w 36"/>
                  <a:gd name="T9" fmla="*/ 47 h 9"/>
                  <a:gd name="T10" fmla="*/ 256 w 36"/>
                  <a:gd name="T11" fmla="*/ 47 h 9"/>
                  <a:gd name="T12" fmla="*/ 437 w 36"/>
                  <a:gd name="T13" fmla="*/ 0 h 9"/>
                  <a:gd name="T14" fmla="*/ 507 w 36"/>
                  <a:gd name="T15" fmla="*/ 0 h 9"/>
                  <a:gd name="T16" fmla="*/ 396 w 36"/>
                  <a:gd name="T17" fmla="*/ 40 h 9"/>
                  <a:gd name="T18" fmla="*/ 239 w 36"/>
                  <a:gd name="T19" fmla="*/ 53 h 9"/>
                  <a:gd name="T20" fmla="*/ 169 w 36"/>
                  <a:gd name="T21" fmla="*/ 53 h 9"/>
                  <a:gd name="T22" fmla="*/ 41 w 36"/>
                  <a:gd name="T23" fmla="*/ 32 h 9"/>
                  <a:gd name="T24" fmla="*/ 0 w 36"/>
                  <a:gd name="T25" fmla="*/ 28 h 9"/>
                  <a:gd name="T26" fmla="*/ 29 w 36"/>
                  <a:gd name="T27" fmla="*/ 28 h 9"/>
                  <a:gd name="T28" fmla="*/ 29 w 36"/>
                  <a:gd name="T29" fmla="*/ 28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9"/>
                  <a:gd name="T47" fmla="*/ 36 w 3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9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6" y="4"/>
                      <a:pt x="8" y="6"/>
                      <a:pt x="11" y="6"/>
                    </a:cubicBezTo>
                    <a:cubicBezTo>
                      <a:pt x="11" y="6"/>
                      <a:pt x="12" y="7"/>
                      <a:pt x="13" y="7"/>
                    </a:cubicBezTo>
                    <a:cubicBezTo>
                      <a:pt x="15" y="7"/>
                      <a:pt x="16" y="6"/>
                      <a:pt x="18" y="7"/>
                    </a:cubicBezTo>
                    <a:cubicBezTo>
                      <a:pt x="20" y="7"/>
                      <a:pt x="30" y="0"/>
                      <a:pt x="31" y="0"/>
                    </a:cubicBezTo>
                    <a:cubicBezTo>
                      <a:pt x="32" y="0"/>
                      <a:pt x="36" y="0"/>
                      <a:pt x="36" y="0"/>
                    </a:cubicBezTo>
                    <a:cubicBezTo>
                      <a:pt x="36" y="3"/>
                      <a:pt x="28" y="5"/>
                      <a:pt x="28" y="6"/>
                    </a:cubicBezTo>
                    <a:cubicBezTo>
                      <a:pt x="27" y="7"/>
                      <a:pt x="18" y="8"/>
                      <a:pt x="17" y="8"/>
                    </a:cubicBezTo>
                    <a:cubicBezTo>
                      <a:pt x="15" y="8"/>
                      <a:pt x="14" y="9"/>
                      <a:pt x="12" y="8"/>
                    </a:cubicBezTo>
                    <a:cubicBezTo>
                      <a:pt x="9" y="7"/>
                      <a:pt x="6" y="6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8" name="Freeform 111"/>
              <p:cNvSpPr>
                <a:spLocks/>
              </p:cNvSpPr>
              <p:nvPr/>
            </p:nvSpPr>
            <p:spPr bwMode="auto">
              <a:xfrm>
                <a:off x="6196" y="10095"/>
                <a:ext cx="66" cy="21"/>
              </a:xfrm>
              <a:custGeom>
                <a:avLst/>
                <a:gdLst>
                  <a:gd name="T0" fmla="*/ 0 w 27"/>
                  <a:gd name="T1" fmla="*/ 61 h 11"/>
                  <a:gd name="T2" fmla="*/ 42 w 27"/>
                  <a:gd name="T3" fmla="*/ 61 h 11"/>
                  <a:gd name="T4" fmla="*/ 71 w 27"/>
                  <a:gd name="T5" fmla="*/ 69 h 11"/>
                  <a:gd name="T6" fmla="*/ 71 w 27"/>
                  <a:gd name="T7" fmla="*/ 69 h 11"/>
                  <a:gd name="T8" fmla="*/ 103 w 27"/>
                  <a:gd name="T9" fmla="*/ 61 h 11"/>
                  <a:gd name="T10" fmla="*/ 132 w 27"/>
                  <a:gd name="T11" fmla="*/ 61 h 11"/>
                  <a:gd name="T12" fmla="*/ 144 w 27"/>
                  <a:gd name="T13" fmla="*/ 55 h 11"/>
                  <a:gd name="T14" fmla="*/ 394 w 27"/>
                  <a:gd name="T15" fmla="*/ 21 h 11"/>
                  <a:gd name="T16" fmla="*/ 191 w 27"/>
                  <a:gd name="T17" fmla="*/ 55 h 11"/>
                  <a:gd name="T18" fmla="*/ 90 w 27"/>
                  <a:gd name="T19" fmla="*/ 76 h 11"/>
                  <a:gd name="T20" fmla="*/ 0 w 27"/>
                  <a:gd name="T21" fmla="*/ 6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9"/>
                    </a:move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10" y="8"/>
                      <a:pt x="10" y="8"/>
                    </a:cubicBezTo>
                    <a:cubicBezTo>
                      <a:pt x="24" y="0"/>
                      <a:pt x="25" y="5"/>
                      <a:pt x="27" y="3"/>
                    </a:cubicBezTo>
                    <a:cubicBezTo>
                      <a:pt x="26" y="4"/>
                      <a:pt x="14" y="6"/>
                      <a:pt x="13" y="8"/>
                    </a:cubicBezTo>
                    <a:cubicBezTo>
                      <a:pt x="11" y="11"/>
                      <a:pt x="10" y="11"/>
                      <a:pt x="6" y="11"/>
                    </a:cubicBezTo>
                    <a:cubicBezTo>
                      <a:pt x="3" y="10"/>
                      <a:pt x="2" y="8"/>
                      <a:pt x="0" y="9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29" name="Freeform 112"/>
              <p:cNvSpPr>
                <a:spLocks/>
              </p:cNvSpPr>
              <p:nvPr/>
            </p:nvSpPr>
            <p:spPr bwMode="auto">
              <a:xfrm>
                <a:off x="6181" y="10114"/>
                <a:ext cx="91" cy="20"/>
              </a:xfrm>
              <a:custGeom>
                <a:avLst/>
                <a:gdLst>
                  <a:gd name="T0" fmla="*/ 12 w 37"/>
                  <a:gd name="T1" fmla="*/ 8 h 10"/>
                  <a:gd name="T2" fmla="*/ 91 w 37"/>
                  <a:gd name="T3" fmla="*/ 16 h 10"/>
                  <a:gd name="T4" fmla="*/ 253 w 37"/>
                  <a:gd name="T5" fmla="*/ 48 h 10"/>
                  <a:gd name="T6" fmla="*/ 266 w 37"/>
                  <a:gd name="T7" fmla="*/ 48 h 10"/>
                  <a:gd name="T8" fmla="*/ 551 w 37"/>
                  <a:gd name="T9" fmla="*/ 24 h 10"/>
                  <a:gd name="T10" fmla="*/ 369 w 37"/>
                  <a:gd name="T11" fmla="*/ 72 h 10"/>
                  <a:gd name="T12" fmla="*/ 61 w 37"/>
                  <a:gd name="T13" fmla="*/ 8 h 10"/>
                  <a:gd name="T14" fmla="*/ 0 w 37"/>
                  <a:gd name="T15" fmla="*/ 8 h 10"/>
                  <a:gd name="T16" fmla="*/ 12 w 37"/>
                  <a:gd name="T17" fmla="*/ 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10"/>
                  <a:gd name="T29" fmla="*/ 37 w 3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10">
                    <a:moveTo>
                      <a:pt x="1" y="1"/>
                    </a:moveTo>
                    <a:cubicBezTo>
                      <a:pt x="3" y="0"/>
                      <a:pt x="5" y="1"/>
                      <a:pt x="6" y="2"/>
                    </a:cubicBezTo>
                    <a:cubicBezTo>
                      <a:pt x="10" y="4"/>
                      <a:pt x="13" y="7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6"/>
                      <a:pt x="35" y="3"/>
                      <a:pt x="37" y="3"/>
                    </a:cubicBezTo>
                    <a:cubicBezTo>
                      <a:pt x="34" y="4"/>
                      <a:pt x="28" y="8"/>
                      <a:pt x="25" y="9"/>
                    </a:cubicBezTo>
                    <a:cubicBezTo>
                      <a:pt x="19" y="10"/>
                      <a:pt x="9" y="4"/>
                      <a:pt x="4" y="1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529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0" name="Freeform 113"/>
              <p:cNvSpPr>
                <a:spLocks/>
              </p:cNvSpPr>
              <p:nvPr/>
            </p:nvSpPr>
            <p:spPr bwMode="auto">
              <a:xfrm>
                <a:off x="5935" y="9949"/>
                <a:ext cx="39" cy="49"/>
              </a:xfrm>
              <a:custGeom>
                <a:avLst/>
                <a:gdLst>
                  <a:gd name="T0" fmla="*/ 161 w 16"/>
                  <a:gd name="T1" fmla="*/ 172 h 25"/>
                  <a:gd name="T2" fmla="*/ 173 w 16"/>
                  <a:gd name="T3" fmla="*/ 149 h 25"/>
                  <a:gd name="T4" fmla="*/ 173 w 16"/>
                  <a:gd name="T5" fmla="*/ 149 h 25"/>
                  <a:gd name="T6" fmla="*/ 219 w 16"/>
                  <a:gd name="T7" fmla="*/ 96 h 25"/>
                  <a:gd name="T8" fmla="*/ 161 w 16"/>
                  <a:gd name="T9" fmla="*/ 92 h 25"/>
                  <a:gd name="T10" fmla="*/ 161 w 16"/>
                  <a:gd name="T11" fmla="*/ 92 h 25"/>
                  <a:gd name="T12" fmla="*/ 219 w 16"/>
                  <a:gd name="T13" fmla="*/ 39 h 25"/>
                  <a:gd name="T14" fmla="*/ 173 w 16"/>
                  <a:gd name="T15" fmla="*/ 47 h 25"/>
                  <a:gd name="T16" fmla="*/ 202 w 16"/>
                  <a:gd name="T17" fmla="*/ 16 h 25"/>
                  <a:gd name="T18" fmla="*/ 219 w 16"/>
                  <a:gd name="T19" fmla="*/ 16 h 25"/>
                  <a:gd name="T20" fmla="*/ 202 w 16"/>
                  <a:gd name="T21" fmla="*/ 8 h 25"/>
                  <a:gd name="T22" fmla="*/ 119 w 16"/>
                  <a:gd name="T23" fmla="*/ 16 h 25"/>
                  <a:gd name="T24" fmla="*/ 100 w 16"/>
                  <a:gd name="T25" fmla="*/ 61 h 25"/>
                  <a:gd name="T26" fmla="*/ 59 w 16"/>
                  <a:gd name="T27" fmla="*/ 39 h 25"/>
                  <a:gd name="T28" fmla="*/ 41 w 16"/>
                  <a:gd name="T29" fmla="*/ 76 h 25"/>
                  <a:gd name="T30" fmla="*/ 59 w 16"/>
                  <a:gd name="T31" fmla="*/ 92 h 25"/>
                  <a:gd name="T32" fmla="*/ 59 w 16"/>
                  <a:gd name="T33" fmla="*/ 96 h 25"/>
                  <a:gd name="T34" fmla="*/ 41 w 16"/>
                  <a:gd name="T35" fmla="*/ 96 h 25"/>
                  <a:gd name="T36" fmla="*/ 0 w 16"/>
                  <a:gd name="T37" fmla="*/ 96 h 25"/>
                  <a:gd name="T38" fmla="*/ 71 w 16"/>
                  <a:gd name="T39" fmla="*/ 135 h 25"/>
                  <a:gd name="T40" fmla="*/ 90 w 16"/>
                  <a:gd name="T41" fmla="*/ 157 h 25"/>
                  <a:gd name="T42" fmla="*/ 132 w 16"/>
                  <a:gd name="T43" fmla="*/ 172 h 25"/>
                  <a:gd name="T44" fmla="*/ 144 w 16"/>
                  <a:gd name="T45" fmla="*/ 180 h 25"/>
                  <a:gd name="T46" fmla="*/ 144 w 16"/>
                  <a:gd name="T47" fmla="*/ 188 h 25"/>
                  <a:gd name="T48" fmla="*/ 161 w 16"/>
                  <a:gd name="T49" fmla="*/ 172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25"/>
                  <a:gd name="T77" fmla="*/ 16 w 1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25">
                    <a:moveTo>
                      <a:pt x="11" y="23"/>
                    </a:moveTo>
                    <a:cubicBezTo>
                      <a:pt x="11" y="22"/>
                      <a:pt x="11" y="21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7"/>
                      <a:pt x="14" y="15"/>
                      <a:pt x="15" y="13"/>
                    </a:cubicBezTo>
                    <a:cubicBezTo>
                      <a:pt x="16" y="11"/>
                      <a:pt x="13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11"/>
                      <a:pt x="16" y="8"/>
                      <a:pt x="15" y="5"/>
                    </a:cubicBezTo>
                    <a:cubicBezTo>
                      <a:pt x="15" y="6"/>
                      <a:pt x="12" y="7"/>
                      <a:pt x="12" y="6"/>
                    </a:cubicBezTo>
                    <a:cubicBezTo>
                      <a:pt x="12" y="5"/>
                      <a:pt x="14" y="4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5" y="1"/>
                      <a:pt x="14" y="0"/>
                      <a:pt x="14" y="1"/>
                    </a:cubicBezTo>
                    <a:cubicBezTo>
                      <a:pt x="12" y="2"/>
                      <a:pt x="10" y="0"/>
                      <a:pt x="8" y="2"/>
                    </a:cubicBezTo>
                    <a:cubicBezTo>
                      <a:pt x="7" y="3"/>
                      <a:pt x="8" y="6"/>
                      <a:pt x="7" y="8"/>
                    </a:cubicBezTo>
                    <a:cubicBezTo>
                      <a:pt x="6" y="9"/>
                      <a:pt x="5" y="6"/>
                      <a:pt x="4" y="5"/>
                    </a:cubicBezTo>
                    <a:cubicBezTo>
                      <a:pt x="3" y="5"/>
                      <a:pt x="3" y="8"/>
                      <a:pt x="3" y="10"/>
                    </a:cubicBezTo>
                    <a:cubicBezTo>
                      <a:pt x="3" y="11"/>
                      <a:pt x="4" y="11"/>
                      <a:pt x="4" y="12"/>
                    </a:cubicBezTo>
                    <a:cubicBezTo>
                      <a:pt x="4" y="12"/>
                      <a:pt x="5" y="13"/>
                      <a:pt x="4" y="13"/>
                    </a:cubicBezTo>
                    <a:cubicBezTo>
                      <a:pt x="4" y="14"/>
                      <a:pt x="3" y="13"/>
                      <a:pt x="3" y="13"/>
                    </a:cubicBezTo>
                    <a:cubicBezTo>
                      <a:pt x="2" y="12"/>
                      <a:pt x="0" y="12"/>
                      <a:pt x="0" y="13"/>
                    </a:cubicBezTo>
                    <a:cubicBezTo>
                      <a:pt x="0" y="16"/>
                      <a:pt x="2" y="17"/>
                      <a:pt x="5" y="18"/>
                    </a:cubicBezTo>
                    <a:cubicBezTo>
                      <a:pt x="5" y="19"/>
                      <a:pt x="6" y="20"/>
                      <a:pt x="6" y="21"/>
                    </a:cubicBezTo>
                    <a:cubicBezTo>
                      <a:pt x="7" y="22"/>
                      <a:pt x="9" y="22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1" y="24"/>
                      <a:pt x="11" y="24"/>
                      <a:pt x="11" y="23"/>
                    </a:cubicBezTo>
                  </a:path>
                </a:pathLst>
              </a:custGeom>
              <a:solidFill>
                <a:srgbClr val="3E8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1" name="Freeform 114"/>
              <p:cNvSpPr>
                <a:spLocks/>
              </p:cNvSpPr>
              <p:nvPr/>
            </p:nvSpPr>
            <p:spPr bwMode="auto">
              <a:xfrm>
                <a:off x="5935" y="9949"/>
                <a:ext cx="37" cy="49"/>
              </a:xfrm>
              <a:custGeom>
                <a:avLst/>
                <a:gdLst>
                  <a:gd name="T0" fmla="*/ 153 w 15"/>
                  <a:gd name="T1" fmla="*/ 188 h 25"/>
                  <a:gd name="T2" fmla="*/ 153 w 15"/>
                  <a:gd name="T3" fmla="*/ 180 h 25"/>
                  <a:gd name="T4" fmla="*/ 133 w 15"/>
                  <a:gd name="T5" fmla="*/ 172 h 25"/>
                  <a:gd name="T6" fmla="*/ 91 w 15"/>
                  <a:gd name="T7" fmla="*/ 157 h 25"/>
                  <a:gd name="T8" fmla="*/ 74 w 15"/>
                  <a:gd name="T9" fmla="*/ 135 h 25"/>
                  <a:gd name="T10" fmla="*/ 0 w 15"/>
                  <a:gd name="T11" fmla="*/ 96 h 25"/>
                  <a:gd name="T12" fmla="*/ 42 w 15"/>
                  <a:gd name="T13" fmla="*/ 96 h 25"/>
                  <a:gd name="T14" fmla="*/ 62 w 15"/>
                  <a:gd name="T15" fmla="*/ 96 h 25"/>
                  <a:gd name="T16" fmla="*/ 62 w 15"/>
                  <a:gd name="T17" fmla="*/ 92 h 25"/>
                  <a:gd name="T18" fmla="*/ 42 w 15"/>
                  <a:gd name="T19" fmla="*/ 76 h 25"/>
                  <a:gd name="T20" fmla="*/ 62 w 15"/>
                  <a:gd name="T21" fmla="*/ 39 h 25"/>
                  <a:gd name="T22" fmla="*/ 104 w 15"/>
                  <a:gd name="T23" fmla="*/ 61 h 25"/>
                  <a:gd name="T24" fmla="*/ 121 w 15"/>
                  <a:gd name="T25" fmla="*/ 16 h 25"/>
                  <a:gd name="T26" fmla="*/ 212 w 15"/>
                  <a:gd name="T27" fmla="*/ 8 h 25"/>
                  <a:gd name="T28" fmla="*/ 224 w 15"/>
                  <a:gd name="T29" fmla="*/ 16 h 25"/>
                  <a:gd name="T30" fmla="*/ 183 w 15"/>
                  <a:gd name="T31" fmla="*/ 39 h 25"/>
                  <a:gd name="T32" fmla="*/ 133 w 15"/>
                  <a:gd name="T33" fmla="*/ 16 h 25"/>
                  <a:gd name="T34" fmla="*/ 121 w 15"/>
                  <a:gd name="T35" fmla="*/ 84 h 25"/>
                  <a:gd name="T36" fmla="*/ 121 w 15"/>
                  <a:gd name="T37" fmla="*/ 76 h 25"/>
                  <a:gd name="T38" fmla="*/ 104 w 15"/>
                  <a:gd name="T39" fmla="*/ 69 h 25"/>
                  <a:gd name="T40" fmla="*/ 62 w 15"/>
                  <a:gd name="T41" fmla="*/ 61 h 25"/>
                  <a:gd name="T42" fmla="*/ 42 w 15"/>
                  <a:gd name="T43" fmla="*/ 69 h 25"/>
                  <a:gd name="T44" fmla="*/ 121 w 15"/>
                  <a:gd name="T45" fmla="*/ 120 h 25"/>
                  <a:gd name="T46" fmla="*/ 12 w 15"/>
                  <a:gd name="T47" fmla="*/ 96 h 25"/>
                  <a:gd name="T48" fmla="*/ 74 w 15"/>
                  <a:gd name="T49" fmla="*/ 127 h 25"/>
                  <a:gd name="T50" fmla="*/ 121 w 15"/>
                  <a:gd name="T51" fmla="*/ 143 h 25"/>
                  <a:gd name="T52" fmla="*/ 104 w 15"/>
                  <a:gd name="T53" fmla="*/ 149 h 25"/>
                  <a:gd name="T54" fmla="*/ 133 w 15"/>
                  <a:gd name="T55" fmla="*/ 149 h 25"/>
                  <a:gd name="T56" fmla="*/ 121 w 15"/>
                  <a:gd name="T57" fmla="*/ 157 h 25"/>
                  <a:gd name="T58" fmla="*/ 153 w 15"/>
                  <a:gd name="T59" fmla="*/ 188 h 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"/>
                  <a:gd name="T91" fmla="*/ 0 h 25"/>
                  <a:gd name="T92" fmla="*/ 15 w 15"/>
                  <a:gd name="T93" fmla="*/ 25 h 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" h="25">
                    <a:moveTo>
                      <a:pt x="10" y="25"/>
                    </a:moveTo>
                    <a:cubicBezTo>
                      <a:pt x="11" y="25"/>
                      <a:pt x="10" y="24"/>
                      <a:pt x="10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9" y="22"/>
                      <a:pt x="7" y="22"/>
                      <a:pt x="6" y="21"/>
                    </a:cubicBezTo>
                    <a:cubicBezTo>
                      <a:pt x="6" y="20"/>
                      <a:pt x="5" y="19"/>
                      <a:pt x="5" y="18"/>
                    </a:cubicBezTo>
                    <a:cubicBezTo>
                      <a:pt x="2" y="17"/>
                      <a:pt x="0" y="16"/>
                      <a:pt x="0" y="13"/>
                    </a:cubicBezTo>
                    <a:cubicBezTo>
                      <a:pt x="0" y="12"/>
                      <a:pt x="2" y="12"/>
                      <a:pt x="3" y="13"/>
                    </a:cubicBezTo>
                    <a:cubicBezTo>
                      <a:pt x="3" y="13"/>
                      <a:pt x="4" y="14"/>
                      <a:pt x="4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3" y="8"/>
                      <a:pt x="3" y="5"/>
                      <a:pt x="4" y="5"/>
                    </a:cubicBezTo>
                    <a:cubicBezTo>
                      <a:pt x="5" y="6"/>
                      <a:pt x="6" y="9"/>
                      <a:pt x="7" y="8"/>
                    </a:cubicBezTo>
                    <a:cubicBezTo>
                      <a:pt x="8" y="6"/>
                      <a:pt x="7" y="3"/>
                      <a:pt x="8" y="2"/>
                    </a:cubicBezTo>
                    <a:cubicBezTo>
                      <a:pt x="10" y="0"/>
                      <a:pt x="12" y="2"/>
                      <a:pt x="14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4" y="2"/>
                      <a:pt x="12" y="3"/>
                      <a:pt x="12" y="5"/>
                    </a:cubicBezTo>
                    <a:cubicBezTo>
                      <a:pt x="12" y="3"/>
                      <a:pt x="10" y="1"/>
                      <a:pt x="9" y="2"/>
                    </a:cubicBezTo>
                    <a:cubicBezTo>
                      <a:pt x="7" y="4"/>
                      <a:pt x="9" y="8"/>
                      <a:pt x="8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8"/>
                      <a:pt x="6" y="8"/>
                      <a:pt x="4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8" y="14"/>
                      <a:pt x="8" y="16"/>
                    </a:cubicBezTo>
                    <a:cubicBezTo>
                      <a:pt x="7" y="17"/>
                      <a:pt x="2" y="14"/>
                      <a:pt x="1" y="13"/>
                    </a:cubicBezTo>
                    <a:cubicBezTo>
                      <a:pt x="0" y="15"/>
                      <a:pt x="3" y="15"/>
                      <a:pt x="5" y="17"/>
                    </a:cubicBezTo>
                    <a:cubicBezTo>
                      <a:pt x="5" y="18"/>
                      <a:pt x="7" y="18"/>
                      <a:pt x="8" y="19"/>
                    </a:cubicBezTo>
                    <a:cubicBezTo>
                      <a:pt x="8" y="19"/>
                      <a:pt x="7" y="20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11" y="24"/>
                      <a:pt x="10" y="25"/>
                    </a:cubicBezTo>
                  </a:path>
                </a:pathLst>
              </a:custGeom>
              <a:solidFill>
                <a:srgbClr val="2E6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2" name="Freeform 115"/>
              <p:cNvSpPr>
                <a:spLocks/>
              </p:cNvSpPr>
              <p:nvPr/>
            </p:nvSpPr>
            <p:spPr bwMode="auto">
              <a:xfrm>
                <a:off x="5947" y="9953"/>
                <a:ext cx="27" cy="45"/>
              </a:xfrm>
              <a:custGeom>
                <a:avLst/>
                <a:gdLst>
                  <a:gd name="T0" fmla="*/ 71 w 11"/>
                  <a:gd name="T1" fmla="*/ 172 h 23"/>
                  <a:gd name="T2" fmla="*/ 91 w 11"/>
                  <a:gd name="T3" fmla="*/ 157 h 23"/>
                  <a:gd name="T4" fmla="*/ 103 w 11"/>
                  <a:gd name="T5" fmla="*/ 133 h 23"/>
                  <a:gd name="T6" fmla="*/ 103 w 11"/>
                  <a:gd name="T7" fmla="*/ 133 h 23"/>
                  <a:gd name="T8" fmla="*/ 150 w 11"/>
                  <a:gd name="T9" fmla="*/ 84 h 23"/>
                  <a:gd name="T10" fmla="*/ 91 w 11"/>
                  <a:gd name="T11" fmla="*/ 76 h 23"/>
                  <a:gd name="T12" fmla="*/ 91 w 11"/>
                  <a:gd name="T13" fmla="*/ 76 h 23"/>
                  <a:gd name="T14" fmla="*/ 150 w 11"/>
                  <a:gd name="T15" fmla="*/ 23 h 23"/>
                  <a:gd name="T16" fmla="*/ 103 w 11"/>
                  <a:gd name="T17" fmla="*/ 31 h 23"/>
                  <a:gd name="T18" fmla="*/ 133 w 11"/>
                  <a:gd name="T19" fmla="*/ 0 h 23"/>
                  <a:gd name="T20" fmla="*/ 150 w 11"/>
                  <a:gd name="T21" fmla="*/ 0 h 23"/>
                  <a:gd name="T22" fmla="*/ 150 w 11"/>
                  <a:gd name="T23" fmla="*/ 0 h 23"/>
                  <a:gd name="T24" fmla="*/ 91 w 11"/>
                  <a:gd name="T25" fmla="*/ 39 h 23"/>
                  <a:gd name="T26" fmla="*/ 150 w 11"/>
                  <a:gd name="T27" fmla="*/ 39 h 23"/>
                  <a:gd name="T28" fmla="*/ 91 w 11"/>
                  <a:gd name="T29" fmla="*/ 53 h 23"/>
                  <a:gd name="T30" fmla="*/ 42 w 11"/>
                  <a:gd name="T31" fmla="*/ 96 h 23"/>
                  <a:gd name="T32" fmla="*/ 133 w 11"/>
                  <a:gd name="T33" fmla="*/ 88 h 23"/>
                  <a:gd name="T34" fmla="*/ 91 w 11"/>
                  <a:gd name="T35" fmla="*/ 164 h 23"/>
                  <a:gd name="T36" fmla="*/ 71 w 11"/>
                  <a:gd name="T37" fmla="*/ 172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3"/>
                  <a:gd name="T59" fmla="*/ 11 w 11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3">
                    <a:moveTo>
                      <a:pt x="5" y="23"/>
                    </a:moveTo>
                    <a:cubicBezTo>
                      <a:pt x="6" y="22"/>
                      <a:pt x="6" y="22"/>
                      <a:pt x="6" y="21"/>
                    </a:cubicBezTo>
                    <a:cubicBezTo>
                      <a:pt x="6" y="20"/>
                      <a:pt x="6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5"/>
                      <a:pt x="9" y="13"/>
                      <a:pt x="10" y="11"/>
                    </a:cubicBezTo>
                    <a:cubicBezTo>
                      <a:pt x="11" y="9"/>
                      <a:pt x="8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9"/>
                      <a:pt x="11" y="6"/>
                      <a:pt x="10" y="3"/>
                    </a:cubicBezTo>
                    <a:cubicBezTo>
                      <a:pt x="10" y="4"/>
                      <a:pt x="7" y="5"/>
                      <a:pt x="7" y="4"/>
                    </a:cubicBezTo>
                    <a:cubicBezTo>
                      <a:pt x="7" y="3"/>
                      <a:pt x="9" y="2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6" y="3"/>
                      <a:pt x="6" y="5"/>
                    </a:cubicBezTo>
                    <a:cubicBezTo>
                      <a:pt x="5" y="7"/>
                      <a:pt x="9" y="4"/>
                      <a:pt x="10" y="5"/>
                    </a:cubicBezTo>
                    <a:cubicBezTo>
                      <a:pt x="10" y="7"/>
                      <a:pt x="8" y="7"/>
                      <a:pt x="6" y="7"/>
                    </a:cubicBezTo>
                    <a:cubicBezTo>
                      <a:pt x="0" y="8"/>
                      <a:pt x="2" y="12"/>
                      <a:pt x="3" y="13"/>
                    </a:cubicBezTo>
                    <a:cubicBezTo>
                      <a:pt x="4" y="13"/>
                      <a:pt x="8" y="12"/>
                      <a:pt x="9" y="12"/>
                    </a:cubicBezTo>
                    <a:cubicBezTo>
                      <a:pt x="3" y="15"/>
                      <a:pt x="4" y="19"/>
                      <a:pt x="6" y="22"/>
                    </a:cubicBezTo>
                    <a:cubicBezTo>
                      <a:pt x="5" y="23"/>
                      <a:pt x="5" y="23"/>
                      <a:pt x="5" y="23"/>
                    </a:cubicBezTo>
                  </a:path>
                </a:pathLst>
              </a:custGeom>
              <a:solidFill>
                <a:srgbClr val="99D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3" name="Freeform 116"/>
              <p:cNvSpPr>
                <a:spLocks noEditPoints="1"/>
              </p:cNvSpPr>
              <p:nvPr/>
            </p:nvSpPr>
            <p:spPr bwMode="auto">
              <a:xfrm>
                <a:off x="5938" y="9953"/>
                <a:ext cx="34" cy="43"/>
              </a:xfrm>
              <a:custGeom>
                <a:avLst/>
                <a:gdLst>
                  <a:gd name="T0" fmla="*/ 170 w 14"/>
                  <a:gd name="T1" fmla="*/ 0 h 22"/>
                  <a:gd name="T2" fmla="*/ 129 w 14"/>
                  <a:gd name="T3" fmla="*/ 164 h 22"/>
                  <a:gd name="T4" fmla="*/ 100 w 14"/>
                  <a:gd name="T5" fmla="*/ 84 h 22"/>
                  <a:gd name="T6" fmla="*/ 41 w 14"/>
                  <a:gd name="T7" fmla="*/ 39 h 22"/>
                  <a:gd name="T8" fmla="*/ 100 w 14"/>
                  <a:gd name="T9" fmla="*/ 119 h 22"/>
                  <a:gd name="T10" fmla="*/ 0 w 14"/>
                  <a:gd name="T11" fmla="*/ 84 h 22"/>
                  <a:gd name="T12" fmla="*/ 100 w 14"/>
                  <a:gd name="T13" fmla="*/ 104 h 22"/>
                  <a:gd name="T14" fmla="*/ 202 w 14"/>
                  <a:gd name="T15" fmla="*/ 84 h 22"/>
                  <a:gd name="T16" fmla="*/ 100 w 14"/>
                  <a:gd name="T17" fmla="*/ 61 h 22"/>
                  <a:gd name="T18" fmla="*/ 202 w 14"/>
                  <a:gd name="T19" fmla="*/ 31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22"/>
                  <a:gd name="T32" fmla="*/ 14 w 14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22">
                    <a:moveTo>
                      <a:pt x="12" y="0"/>
                    </a:moveTo>
                    <a:cubicBezTo>
                      <a:pt x="12" y="0"/>
                      <a:pt x="3" y="8"/>
                      <a:pt x="9" y="22"/>
                    </a:cubicBezTo>
                    <a:moveTo>
                      <a:pt x="7" y="11"/>
                    </a:moveTo>
                    <a:cubicBezTo>
                      <a:pt x="7" y="11"/>
                      <a:pt x="3" y="7"/>
                      <a:pt x="3" y="5"/>
                    </a:cubicBezTo>
                    <a:moveTo>
                      <a:pt x="7" y="16"/>
                    </a:moveTo>
                    <a:cubicBezTo>
                      <a:pt x="7" y="16"/>
                      <a:pt x="1" y="14"/>
                      <a:pt x="0" y="11"/>
                    </a:cubicBezTo>
                    <a:moveTo>
                      <a:pt x="7" y="14"/>
                    </a:moveTo>
                    <a:cubicBezTo>
                      <a:pt x="7" y="14"/>
                      <a:pt x="12" y="13"/>
                      <a:pt x="14" y="11"/>
                    </a:cubicBezTo>
                    <a:moveTo>
                      <a:pt x="7" y="8"/>
                    </a:moveTo>
                    <a:cubicBezTo>
                      <a:pt x="7" y="8"/>
                      <a:pt x="10" y="9"/>
                      <a:pt x="14" y="4"/>
                    </a:cubicBezTo>
                  </a:path>
                </a:pathLst>
              </a:custGeom>
              <a:noFill/>
              <a:ln w="0" cap="rnd">
                <a:solidFill>
                  <a:srgbClr val="0A37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4" name="Freeform 117"/>
              <p:cNvSpPr>
                <a:spLocks/>
              </p:cNvSpPr>
              <p:nvPr/>
            </p:nvSpPr>
            <p:spPr bwMode="auto">
              <a:xfrm>
                <a:off x="5952" y="10009"/>
                <a:ext cx="42" cy="45"/>
              </a:xfrm>
              <a:custGeom>
                <a:avLst/>
                <a:gdLst>
                  <a:gd name="T0" fmla="*/ 257 w 17"/>
                  <a:gd name="T1" fmla="*/ 164 h 23"/>
                  <a:gd name="T2" fmla="*/ 245 w 17"/>
                  <a:gd name="T3" fmla="*/ 141 h 23"/>
                  <a:gd name="T4" fmla="*/ 245 w 17"/>
                  <a:gd name="T5" fmla="*/ 133 h 23"/>
                  <a:gd name="T6" fmla="*/ 225 w 17"/>
                  <a:gd name="T7" fmla="*/ 84 h 23"/>
                  <a:gd name="T8" fmla="*/ 166 w 17"/>
                  <a:gd name="T9" fmla="*/ 88 h 23"/>
                  <a:gd name="T10" fmla="*/ 166 w 17"/>
                  <a:gd name="T11" fmla="*/ 88 h 23"/>
                  <a:gd name="T12" fmla="*/ 166 w 17"/>
                  <a:gd name="T13" fmla="*/ 31 h 23"/>
                  <a:gd name="T14" fmla="*/ 133 w 17"/>
                  <a:gd name="T15" fmla="*/ 45 h 23"/>
                  <a:gd name="T16" fmla="*/ 121 w 17"/>
                  <a:gd name="T17" fmla="*/ 16 h 23"/>
                  <a:gd name="T18" fmla="*/ 133 w 17"/>
                  <a:gd name="T19" fmla="*/ 8 h 23"/>
                  <a:gd name="T20" fmla="*/ 104 w 17"/>
                  <a:gd name="T21" fmla="*/ 8 h 23"/>
                  <a:gd name="T22" fmla="*/ 42 w 17"/>
                  <a:gd name="T23" fmla="*/ 39 h 23"/>
                  <a:gd name="T24" fmla="*/ 74 w 17"/>
                  <a:gd name="T25" fmla="*/ 84 h 23"/>
                  <a:gd name="T26" fmla="*/ 12 w 17"/>
                  <a:gd name="T27" fmla="*/ 76 h 23"/>
                  <a:gd name="T28" fmla="*/ 42 w 17"/>
                  <a:gd name="T29" fmla="*/ 104 h 23"/>
                  <a:gd name="T30" fmla="*/ 74 w 17"/>
                  <a:gd name="T31" fmla="*/ 119 h 23"/>
                  <a:gd name="T32" fmla="*/ 91 w 17"/>
                  <a:gd name="T33" fmla="*/ 127 h 23"/>
                  <a:gd name="T34" fmla="*/ 74 w 17"/>
                  <a:gd name="T35" fmla="*/ 127 h 23"/>
                  <a:gd name="T36" fmla="*/ 30 w 17"/>
                  <a:gd name="T37" fmla="*/ 141 h 23"/>
                  <a:gd name="T38" fmla="*/ 133 w 17"/>
                  <a:gd name="T39" fmla="*/ 157 h 23"/>
                  <a:gd name="T40" fmla="*/ 166 w 17"/>
                  <a:gd name="T41" fmla="*/ 164 h 23"/>
                  <a:gd name="T42" fmla="*/ 245 w 17"/>
                  <a:gd name="T43" fmla="*/ 172 h 23"/>
                  <a:gd name="T44" fmla="*/ 245 w 17"/>
                  <a:gd name="T45" fmla="*/ 172 h 23"/>
                  <a:gd name="T46" fmla="*/ 257 w 17"/>
                  <a:gd name="T47" fmla="*/ 172 h 23"/>
                  <a:gd name="T48" fmla="*/ 257 w 17"/>
                  <a:gd name="T49" fmla="*/ 164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23"/>
                  <a:gd name="T77" fmla="*/ 17 w 17"/>
                  <a:gd name="T78" fmla="*/ 23 h 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23">
                    <a:moveTo>
                      <a:pt x="17" y="22"/>
                    </a:moveTo>
                    <a:cubicBezTo>
                      <a:pt x="16" y="21"/>
                      <a:pt x="16" y="20"/>
                      <a:pt x="16" y="19"/>
                    </a:cubicBezTo>
                    <a:cubicBezTo>
                      <a:pt x="16" y="19"/>
                      <a:pt x="15" y="18"/>
                      <a:pt x="16" y="18"/>
                    </a:cubicBezTo>
                    <a:cubicBezTo>
                      <a:pt x="14" y="16"/>
                      <a:pt x="15" y="13"/>
                      <a:pt x="15" y="11"/>
                    </a:cubicBezTo>
                    <a:cubicBezTo>
                      <a:pt x="15" y="8"/>
                      <a:pt x="13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0"/>
                      <a:pt x="14" y="6"/>
                      <a:pt x="11" y="4"/>
                    </a:cubicBezTo>
                    <a:cubicBezTo>
                      <a:pt x="11" y="5"/>
                      <a:pt x="9" y="7"/>
                      <a:pt x="9" y="6"/>
                    </a:cubicBezTo>
                    <a:cubicBezTo>
                      <a:pt x="8" y="5"/>
                      <a:pt x="10" y="4"/>
                      <a:pt x="8" y="2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6" y="3"/>
                      <a:pt x="4" y="3"/>
                      <a:pt x="3" y="5"/>
                    </a:cubicBezTo>
                    <a:cubicBezTo>
                      <a:pt x="3" y="7"/>
                      <a:pt x="6" y="9"/>
                      <a:pt x="5" y="11"/>
                    </a:cubicBezTo>
                    <a:cubicBezTo>
                      <a:pt x="5" y="12"/>
                      <a:pt x="2" y="10"/>
                      <a:pt x="1" y="10"/>
                    </a:cubicBezTo>
                    <a:cubicBezTo>
                      <a:pt x="0" y="11"/>
                      <a:pt x="2" y="13"/>
                      <a:pt x="3" y="14"/>
                    </a:cubicBezTo>
                    <a:cubicBezTo>
                      <a:pt x="3" y="15"/>
                      <a:pt x="4" y="16"/>
                      <a:pt x="5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4" y="17"/>
                      <a:pt x="2" y="17"/>
                      <a:pt x="2" y="19"/>
                    </a:cubicBezTo>
                    <a:cubicBezTo>
                      <a:pt x="3" y="21"/>
                      <a:pt x="6" y="21"/>
                      <a:pt x="9" y="21"/>
                    </a:cubicBezTo>
                    <a:cubicBezTo>
                      <a:pt x="10" y="21"/>
                      <a:pt x="11" y="21"/>
                      <a:pt x="11" y="22"/>
                    </a:cubicBezTo>
                    <a:cubicBezTo>
                      <a:pt x="12" y="22"/>
                      <a:pt x="15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2"/>
                    </a:cubicBezTo>
                  </a:path>
                </a:pathLst>
              </a:custGeom>
              <a:solidFill>
                <a:srgbClr val="3E8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5" name="Freeform 118"/>
              <p:cNvSpPr>
                <a:spLocks/>
              </p:cNvSpPr>
              <p:nvPr/>
            </p:nvSpPr>
            <p:spPr bwMode="auto">
              <a:xfrm>
                <a:off x="5952" y="10009"/>
                <a:ext cx="44" cy="45"/>
              </a:xfrm>
              <a:custGeom>
                <a:avLst/>
                <a:gdLst>
                  <a:gd name="T0" fmla="*/ 252 w 18"/>
                  <a:gd name="T1" fmla="*/ 172 h 23"/>
                  <a:gd name="T2" fmla="*/ 232 w 18"/>
                  <a:gd name="T3" fmla="*/ 172 h 23"/>
                  <a:gd name="T4" fmla="*/ 232 w 18"/>
                  <a:gd name="T5" fmla="*/ 172 h 23"/>
                  <a:gd name="T6" fmla="*/ 161 w 18"/>
                  <a:gd name="T7" fmla="*/ 164 h 23"/>
                  <a:gd name="T8" fmla="*/ 132 w 18"/>
                  <a:gd name="T9" fmla="*/ 157 h 23"/>
                  <a:gd name="T10" fmla="*/ 29 w 18"/>
                  <a:gd name="T11" fmla="*/ 141 h 23"/>
                  <a:gd name="T12" fmla="*/ 71 w 18"/>
                  <a:gd name="T13" fmla="*/ 127 h 23"/>
                  <a:gd name="T14" fmla="*/ 90 w 18"/>
                  <a:gd name="T15" fmla="*/ 127 h 23"/>
                  <a:gd name="T16" fmla="*/ 71 w 18"/>
                  <a:gd name="T17" fmla="*/ 119 h 23"/>
                  <a:gd name="T18" fmla="*/ 42 w 18"/>
                  <a:gd name="T19" fmla="*/ 104 h 23"/>
                  <a:gd name="T20" fmla="*/ 12 w 18"/>
                  <a:gd name="T21" fmla="*/ 76 h 23"/>
                  <a:gd name="T22" fmla="*/ 71 w 18"/>
                  <a:gd name="T23" fmla="*/ 84 h 23"/>
                  <a:gd name="T24" fmla="*/ 42 w 18"/>
                  <a:gd name="T25" fmla="*/ 39 h 23"/>
                  <a:gd name="T26" fmla="*/ 103 w 18"/>
                  <a:gd name="T27" fmla="*/ 8 h 23"/>
                  <a:gd name="T28" fmla="*/ 132 w 18"/>
                  <a:gd name="T29" fmla="*/ 8 h 23"/>
                  <a:gd name="T30" fmla="*/ 120 w 18"/>
                  <a:gd name="T31" fmla="*/ 45 h 23"/>
                  <a:gd name="T32" fmla="*/ 59 w 18"/>
                  <a:gd name="T33" fmla="*/ 39 h 23"/>
                  <a:gd name="T34" fmla="*/ 120 w 18"/>
                  <a:gd name="T35" fmla="*/ 96 h 23"/>
                  <a:gd name="T36" fmla="*/ 103 w 18"/>
                  <a:gd name="T37" fmla="*/ 88 h 23"/>
                  <a:gd name="T38" fmla="*/ 90 w 18"/>
                  <a:gd name="T39" fmla="*/ 88 h 23"/>
                  <a:gd name="T40" fmla="*/ 42 w 18"/>
                  <a:gd name="T41" fmla="*/ 88 h 23"/>
                  <a:gd name="T42" fmla="*/ 42 w 18"/>
                  <a:gd name="T43" fmla="*/ 104 h 23"/>
                  <a:gd name="T44" fmla="*/ 144 w 18"/>
                  <a:gd name="T45" fmla="*/ 127 h 23"/>
                  <a:gd name="T46" fmla="*/ 42 w 18"/>
                  <a:gd name="T47" fmla="*/ 133 h 23"/>
                  <a:gd name="T48" fmla="*/ 120 w 18"/>
                  <a:gd name="T49" fmla="*/ 149 h 23"/>
                  <a:gd name="T50" fmla="*/ 174 w 18"/>
                  <a:gd name="T51" fmla="*/ 141 h 23"/>
                  <a:gd name="T52" fmla="*/ 174 w 18"/>
                  <a:gd name="T53" fmla="*/ 157 h 23"/>
                  <a:gd name="T54" fmla="*/ 191 w 18"/>
                  <a:gd name="T55" fmla="*/ 157 h 23"/>
                  <a:gd name="T56" fmla="*/ 191 w 18"/>
                  <a:gd name="T57" fmla="*/ 164 h 23"/>
                  <a:gd name="T58" fmla="*/ 252 w 18"/>
                  <a:gd name="T59" fmla="*/ 172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23"/>
                  <a:gd name="T92" fmla="*/ 18 w 18"/>
                  <a:gd name="T93" fmla="*/ 23 h 2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23">
                    <a:moveTo>
                      <a:pt x="17" y="23"/>
                    </a:moveTo>
                    <a:cubicBezTo>
                      <a:pt x="17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2" y="22"/>
                      <a:pt x="11" y="22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6" y="21"/>
                      <a:pt x="3" y="21"/>
                      <a:pt x="2" y="19"/>
                    </a:cubicBezTo>
                    <a:cubicBezTo>
                      <a:pt x="2" y="17"/>
                      <a:pt x="4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2" y="13"/>
                      <a:pt x="0" y="11"/>
                      <a:pt x="1" y="10"/>
                    </a:cubicBezTo>
                    <a:cubicBezTo>
                      <a:pt x="2" y="10"/>
                      <a:pt x="5" y="12"/>
                      <a:pt x="5" y="11"/>
                    </a:cubicBezTo>
                    <a:cubicBezTo>
                      <a:pt x="6" y="9"/>
                      <a:pt x="3" y="7"/>
                      <a:pt x="3" y="5"/>
                    </a:cubicBezTo>
                    <a:cubicBezTo>
                      <a:pt x="4" y="3"/>
                      <a:pt x="6" y="3"/>
                      <a:pt x="7" y="1"/>
                    </a:cubicBezTo>
                    <a:cubicBezTo>
                      <a:pt x="7" y="0"/>
                      <a:pt x="9" y="1"/>
                      <a:pt x="9" y="1"/>
                    </a:cubicBezTo>
                    <a:cubicBezTo>
                      <a:pt x="9" y="2"/>
                      <a:pt x="7" y="4"/>
                      <a:pt x="8" y="6"/>
                    </a:cubicBezTo>
                    <a:cubicBezTo>
                      <a:pt x="7" y="4"/>
                      <a:pt x="5" y="3"/>
                      <a:pt x="4" y="5"/>
                    </a:cubicBezTo>
                    <a:cubicBezTo>
                      <a:pt x="3" y="8"/>
                      <a:pt x="7" y="10"/>
                      <a:pt x="8" y="13"/>
                    </a:cubicBezTo>
                    <a:cubicBezTo>
                      <a:pt x="8" y="13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3"/>
                      <a:pt x="2" y="13"/>
                      <a:pt x="3" y="14"/>
                    </a:cubicBezTo>
                    <a:cubicBezTo>
                      <a:pt x="5" y="15"/>
                      <a:pt x="9" y="16"/>
                      <a:pt x="10" y="17"/>
                    </a:cubicBezTo>
                    <a:cubicBezTo>
                      <a:pt x="10" y="19"/>
                      <a:pt x="5" y="18"/>
                      <a:pt x="3" y="18"/>
                    </a:cubicBezTo>
                    <a:cubicBezTo>
                      <a:pt x="3" y="20"/>
                      <a:pt x="6" y="19"/>
                      <a:pt x="8" y="20"/>
                    </a:cubicBezTo>
                    <a:cubicBezTo>
                      <a:pt x="9" y="20"/>
                      <a:pt x="11" y="19"/>
                      <a:pt x="12" y="19"/>
                    </a:cubicBezTo>
                    <a:cubicBezTo>
                      <a:pt x="12" y="19"/>
                      <a:pt x="11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2"/>
                    </a:cubicBezTo>
                    <a:cubicBezTo>
                      <a:pt x="13" y="22"/>
                      <a:pt x="18" y="22"/>
                      <a:pt x="17" y="23"/>
                    </a:cubicBezTo>
                  </a:path>
                </a:pathLst>
              </a:custGeom>
              <a:solidFill>
                <a:srgbClr val="2E6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6" name="Freeform 119"/>
              <p:cNvSpPr>
                <a:spLocks/>
              </p:cNvSpPr>
              <p:nvPr/>
            </p:nvSpPr>
            <p:spPr bwMode="auto">
              <a:xfrm>
                <a:off x="5964" y="10012"/>
                <a:ext cx="30" cy="42"/>
              </a:xfrm>
              <a:custGeom>
                <a:avLst/>
                <a:gdLst>
                  <a:gd name="T0" fmla="*/ 188 w 12"/>
                  <a:gd name="T1" fmla="*/ 153 h 22"/>
                  <a:gd name="T2" fmla="*/ 188 w 12"/>
                  <a:gd name="T3" fmla="*/ 145 h 22"/>
                  <a:gd name="T4" fmla="*/ 175 w 12"/>
                  <a:gd name="T5" fmla="*/ 124 h 22"/>
                  <a:gd name="T6" fmla="*/ 175 w 12"/>
                  <a:gd name="T7" fmla="*/ 116 h 22"/>
                  <a:gd name="T8" fmla="*/ 158 w 12"/>
                  <a:gd name="T9" fmla="*/ 69 h 22"/>
                  <a:gd name="T10" fmla="*/ 95 w 12"/>
                  <a:gd name="T11" fmla="*/ 76 h 22"/>
                  <a:gd name="T12" fmla="*/ 95 w 12"/>
                  <a:gd name="T13" fmla="*/ 76 h 22"/>
                  <a:gd name="T14" fmla="*/ 95 w 12"/>
                  <a:gd name="T15" fmla="*/ 21 h 22"/>
                  <a:gd name="T16" fmla="*/ 63 w 12"/>
                  <a:gd name="T17" fmla="*/ 36 h 22"/>
                  <a:gd name="T18" fmla="*/ 50 w 12"/>
                  <a:gd name="T19" fmla="*/ 8 h 22"/>
                  <a:gd name="T20" fmla="*/ 63 w 12"/>
                  <a:gd name="T21" fmla="*/ 0 h 22"/>
                  <a:gd name="T22" fmla="*/ 63 w 12"/>
                  <a:gd name="T23" fmla="*/ 0 h 22"/>
                  <a:gd name="T24" fmla="*/ 50 w 12"/>
                  <a:gd name="T25" fmla="*/ 48 h 22"/>
                  <a:gd name="T26" fmla="*/ 113 w 12"/>
                  <a:gd name="T27" fmla="*/ 36 h 22"/>
                  <a:gd name="T28" fmla="*/ 83 w 12"/>
                  <a:gd name="T29" fmla="*/ 55 h 22"/>
                  <a:gd name="T30" fmla="*/ 83 w 12"/>
                  <a:gd name="T31" fmla="*/ 105 h 22"/>
                  <a:gd name="T32" fmla="*/ 145 w 12"/>
                  <a:gd name="T33" fmla="*/ 76 h 22"/>
                  <a:gd name="T34" fmla="*/ 188 w 12"/>
                  <a:gd name="T35" fmla="*/ 153 h 22"/>
                  <a:gd name="T36" fmla="*/ 188 w 12"/>
                  <a:gd name="T37" fmla="*/ 153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2"/>
                  <a:gd name="T59" fmla="*/ 12 w 12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2">
                    <a:moveTo>
                      <a:pt x="12" y="22"/>
                    </a:moveTo>
                    <a:cubicBezTo>
                      <a:pt x="12" y="22"/>
                      <a:pt x="12" y="22"/>
                      <a:pt x="12" y="21"/>
                    </a:cubicBezTo>
                    <a:cubicBezTo>
                      <a:pt x="11" y="20"/>
                      <a:pt x="11" y="19"/>
                      <a:pt x="11" y="18"/>
                    </a:cubicBezTo>
                    <a:cubicBezTo>
                      <a:pt x="11" y="18"/>
                      <a:pt x="10" y="17"/>
                      <a:pt x="11" y="17"/>
                    </a:cubicBezTo>
                    <a:cubicBezTo>
                      <a:pt x="9" y="15"/>
                      <a:pt x="10" y="12"/>
                      <a:pt x="10" y="10"/>
                    </a:cubicBezTo>
                    <a:cubicBezTo>
                      <a:pt x="10" y="7"/>
                      <a:pt x="8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9"/>
                      <a:pt x="9" y="5"/>
                      <a:pt x="6" y="3"/>
                    </a:cubicBezTo>
                    <a:cubicBezTo>
                      <a:pt x="6" y="4"/>
                      <a:pt x="4" y="6"/>
                      <a:pt x="4" y="5"/>
                    </a:cubicBezTo>
                    <a:cubicBezTo>
                      <a:pt x="3" y="4"/>
                      <a:pt x="5" y="3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2" y="5"/>
                      <a:pt x="3" y="7"/>
                    </a:cubicBezTo>
                    <a:cubicBezTo>
                      <a:pt x="4" y="8"/>
                      <a:pt x="5" y="5"/>
                      <a:pt x="7" y="5"/>
                    </a:cubicBezTo>
                    <a:cubicBezTo>
                      <a:pt x="8" y="6"/>
                      <a:pt x="6" y="7"/>
                      <a:pt x="5" y="8"/>
                    </a:cubicBezTo>
                    <a:cubicBezTo>
                      <a:pt x="0" y="12"/>
                      <a:pt x="4" y="15"/>
                      <a:pt x="5" y="15"/>
                    </a:cubicBezTo>
                    <a:cubicBezTo>
                      <a:pt x="6" y="15"/>
                      <a:pt x="8" y="12"/>
                      <a:pt x="9" y="11"/>
                    </a:cubicBezTo>
                    <a:cubicBezTo>
                      <a:pt x="6" y="17"/>
                      <a:pt x="9" y="20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</a:path>
                </a:pathLst>
              </a:custGeom>
              <a:solidFill>
                <a:srgbClr val="99D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7" name="Freeform 120"/>
              <p:cNvSpPr>
                <a:spLocks noEditPoints="1"/>
              </p:cNvSpPr>
              <p:nvPr/>
            </p:nvSpPr>
            <p:spPr bwMode="auto">
              <a:xfrm>
                <a:off x="5957" y="10016"/>
                <a:ext cx="37" cy="38"/>
              </a:xfrm>
              <a:custGeom>
                <a:avLst/>
                <a:gdLst>
                  <a:gd name="T0" fmla="*/ 74 w 15"/>
                  <a:gd name="T1" fmla="*/ 0 h 20"/>
                  <a:gd name="T2" fmla="*/ 224 w 15"/>
                  <a:gd name="T3" fmla="*/ 137 h 20"/>
                  <a:gd name="T4" fmla="*/ 104 w 15"/>
                  <a:gd name="T5" fmla="*/ 76 h 20"/>
                  <a:gd name="T6" fmla="*/ 0 w 15"/>
                  <a:gd name="T7" fmla="*/ 61 h 20"/>
                  <a:gd name="T8" fmla="*/ 153 w 15"/>
                  <a:gd name="T9" fmla="*/ 108 h 20"/>
                  <a:gd name="T10" fmla="*/ 12 w 15"/>
                  <a:gd name="T11" fmla="*/ 105 h 20"/>
                  <a:gd name="T12" fmla="*/ 121 w 15"/>
                  <a:gd name="T13" fmla="*/ 97 h 20"/>
                  <a:gd name="T14" fmla="*/ 183 w 15"/>
                  <a:gd name="T15" fmla="*/ 55 h 20"/>
                  <a:gd name="T16" fmla="*/ 91 w 15"/>
                  <a:gd name="T17" fmla="*/ 61 h 20"/>
                  <a:gd name="T18" fmla="*/ 133 w 15"/>
                  <a:gd name="T19" fmla="*/ 15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20"/>
                  <a:gd name="T32" fmla="*/ 15 w 15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20">
                    <a:moveTo>
                      <a:pt x="5" y="0"/>
                    </a:moveTo>
                    <a:cubicBezTo>
                      <a:pt x="5" y="0"/>
                      <a:pt x="2" y="11"/>
                      <a:pt x="15" y="20"/>
                    </a:cubicBezTo>
                    <a:moveTo>
                      <a:pt x="7" y="11"/>
                    </a:moveTo>
                    <a:cubicBezTo>
                      <a:pt x="7" y="11"/>
                      <a:pt x="1" y="11"/>
                      <a:pt x="0" y="9"/>
                    </a:cubicBezTo>
                    <a:moveTo>
                      <a:pt x="10" y="16"/>
                    </a:moveTo>
                    <a:cubicBezTo>
                      <a:pt x="10" y="16"/>
                      <a:pt x="3" y="18"/>
                      <a:pt x="1" y="15"/>
                    </a:cubicBezTo>
                    <a:moveTo>
                      <a:pt x="8" y="14"/>
                    </a:moveTo>
                    <a:cubicBezTo>
                      <a:pt x="8" y="14"/>
                      <a:pt x="12" y="10"/>
                      <a:pt x="12" y="8"/>
                    </a:cubicBezTo>
                    <a:moveTo>
                      <a:pt x="6" y="9"/>
                    </a:moveTo>
                    <a:cubicBezTo>
                      <a:pt x="6" y="9"/>
                      <a:pt x="8" y="8"/>
                      <a:pt x="9" y="2"/>
                    </a:cubicBezTo>
                  </a:path>
                </a:pathLst>
              </a:custGeom>
              <a:noFill/>
              <a:ln w="0" cap="rnd">
                <a:solidFill>
                  <a:srgbClr val="0A37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8" name="Freeform 121"/>
              <p:cNvSpPr>
                <a:spLocks/>
              </p:cNvSpPr>
              <p:nvPr/>
            </p:nvSpPr>
            <p:spPr bwMode="auto">
              <a:xfrm>
                <a:off x="5998" y="10062"/>
                <a:ext cx="52" cy="41"/>
              </a:xfrm>
              <a:custGeom>
                <a:avLst/>
                <a:gdLst>
                  <a:gd name="T0" fmla="*/ 307 w 21"/>
                  <a:gd name="T1" fmla="*/ 125 h 21"/>
                  <a:gd name="T2" fmla="*/ 275 w 21"/>
                  <a:gd name="T3" fmla="*/ 103 h 21"/>
                  <a:gd name="T4" fmla="*/ 258 w 21"/>
                  <a:gd name="T5" fmla="*/ 96 h 21"/>
                  <a:gd name="T6" fmla="*/ 215 w 21"/>
                  <a:gd name="T7" fmla="*/ 53 h 21"/>
                  <a:gd name="T8" fmla="*/ 166 w 21"/>
                  <a:gd name="T9" fmla="*/ 76 h 21"/>
                  <a:gd name="T10" fmla="*/ 166 w 21"/>
                  <a:gd name="T11" fmla="*/ 76 h 21"/>
                  <a:gd name="T12" fmla="*/ 124 w 21"/>
                  <a:gd name="T13" fmla="*/ 16 h 21"/>
                  <a:gd name="T14" fmla="*/ 104 w 21"/>
                  <a:gd name="T15" fmla="*/ 39 h 21"/>
                  <a:gd name="T16" fmla="*/ 74 w 21"/>
                  <a:gd name="T17" fmla="*/ 8 h 21"/>
                  <a:gd name="T18" fmla="*/ 74 w 21"/>
                  <a:gd name="T19" fmla="*/ 8 h 21"/>
                  <a:gd name="T20" fmla="*/ 42 w 21"/>
                  <a:gd name="T21" fmla="*/ 8 h 21"/>
                  <a:gd name="T22" fmla="*/ 12 w 21"/>
                  <a:gd name="T23" fmla="*/ 45 h 21"/>
                  <a:gd name="T24" fmla="*/ 74 w 21"/>
                  <a:gd name="T25" fmla="*/ 80 h 21"/>
                  <a:gd name="T26" fmla="*/ 12 w 21"/>
                  <a:gd name="T27" fmla="*/ 80 h 21"/>
                  <a:gd name="T28" fmla="*/ 62 w 21"/>
                  <a:gd name="T29" fmla="*/ 111 h 21"/>
                  <a:gd name="T30" fmla="*/ 104 w 21"/>
                  <a:gd name="T31" fmla="*/ 111 h 21"/>
                  <a:gd name="T32" fmla="*/ 124 w 21"/>
                  <a:gd name="T33" fmla="*/ 119 h 21"/>
                  <a:gd name="T34" fmla="*/ 104 w 21"/>
                  <a:gd name="T35" fmla="*/ 125 h 21"/>
                  <a:gd name="T36" fmla="*/ 74 w 21"/>
                  <a:gd name="T37" fmla="*/ 141 h 21"/>
                  <a:gd name="T38" fmla="*/ 183 w 21"/>
                  <a:gd name="T39" fmla="*/ 141 h 21"/>
                  <a:gd name="T40" fmla="*/ 228 w 21"/>
                  <a:gd name="T41" fmla="*/ 141 h 21"/>
                  <a:gd name="T42" fmla="*/ 287 w 21"/>
                  <a:gd name="T43" fmla="*/ 133 h 21"/>
                  <a:gd name="T44" fmla="*/ 287 w 21"/>
                  <a:gd name="T45" fmla="*/ 133 h 21"/>
                  <a:gd name="T46" fmla="*/ 307 w 21"/>
                  <a:gd name="T47" fmla="*/ 133 h 21"/>
                  <a:gd name="T48" fmla="*/ 307 w 21"/>
                  <a:gd name="T49" fmla="*/ 125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21"/>
                  <a:gd name="T77" fmla="*/ 21 w 21"/>
                  <a:gd name="T78" fmla="*/ 21 h 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21">
                    <a:moveTo>
                      <a:pt x="20" y="17"/>
                    </a:moveTo>
                    <a:cubicBezTo>
                      <a:pt x="19" y="16"/>
                      <a:pt x="18" y="15"/>
                      <a:pt x="18" y="14"/>
                    </a:cubicBezTo>
                    <a:cubicBezTo>
                      <a:pt x="18" y="14"/>
                      <a:pt x="17" y="14"/>
                      <a:pt x="17" y="13"/>
                    </a:cubicBezTo>
                    <a:cubicBezTo>
                      <a:pt x="15" y="12"/>
                      <a:pt x="15" y="9"/>
                      <a:pt x="14" y="7"/>
                    </a:cubicBezTo>
                    <a:cubicBezTo>
                      <a:pt x="13" y="5"/>
                      <a:pt x="13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7"/>
                      <a:pt x="11" y="3"/>
                      <a:pt x="8" y="2"/>
                    </a:cubicBezTo>
                    <a:cubicBezTo>
                      <a:pt x="8" y="3"/>
                      <a:pt x="8" y="5"/>
                      <a:pt x="7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1" y="8"/>
                      <a:pt x="5" y="9"/>
                      <a:pt x="5" y="11"/>
                    </a:cubicBezTo>
                    <a:cubicBezTo>
                      <a:pt x="5" y="12"/>
                      <a:pt x="2" y="11"/>
                      <a:pt x="1" y="11"/>
                    </a:cubicBezTo>
                    <a:cubicBezTo>
                      <a:pt x="0" y="12"/>
                      <a:pt x="3" y="14"/>
                      <a:pt x="4" y="15"/>
                    </a:cubicBezTo>
                    <a:cubicBezTo>
                      <a:pt x="5" y="16"/>
                      <a:pt x="6" y="15"/>
                      <a:pt x="7" y="15"/>
                    </a:cubicBezTo>
                    <a:cubicBezTo>
                      <a:pt x="7" y="15"/>
                      <a:pt x="8" y="15"/>
                      <a:pt x="8" y="16"/>
                    </a:cubicBezTo>
                    <a:cubicBezTo>
                      <a:pt x="8" y="16"/>
                      <a:pt x="7" y="17"/>
                      <a:pt x="7" y="17"/>
                    </a:cubicBezTo>
                    <a:cubicBezTo>
                      <a:pt x="6" y="17"/>
                      <a:pt x="4" y="18"/>
                      <a:pt x="5" y="19"/>
                    </a:cubicBezTo>
                    <a:cubicBezTo>
                      <a:pt x="7" y="21"/>
                      <a:pt x="10" y="20"/>
                      <a:pt x="12" y="19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6" y="19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0" y="17"/>
                      <a:pt x="20" y="17"/>
                    </a:cubicBezTo>
                  </a:path>
                </a:pathLst>
              </a:custGeom>
              <a:solidFill>
                <a:srgbClr val="3E8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39" name="Freeform 122"/>
              <p:cNvSpPr>
                <a:spLocks/>
              </p:cNvSpPr>
              <p:nvPr/>
            </p:nvSpPr>
            <p:spPr bwMode="auto">
              <a:xfrm>
                <a:off x="5998" y="10062"/>
                <a:ext cx="52" cy="41"/>
              </a:xfrm>
              <a:custGeom>
                <a:avLst/>
                <a:gdLst>
                  <a:gd name="T0" fmla="*/ 307 w 21"/>
                  <a:gd name="T1" fmla="*/ 133 h 21"/>
                  <a:gd name="T2" fmla="*/ 287 w 21"/>
                  <a:gd name="T3" fmla="*/ 133 h 21"/>
                  <a:gd name="T4" fmla="*/ 287 w 21"/>
                  <a:gd name="T5" fmla="*/ 133 h 21"/>
                  <a:gd name="T6" fmla="*/ 228 w 21"/>
                  <a:gd name="T7" fmla="*/ 141 h 21"/>
                  <a:gd name="T8" fmla="*/ 183 w 21"/>
                  <a:gd name="T9" fmla="*/ 141 h 21"/>
                  <a:gd name="T10" fmla="*/ 74 w 21"/>
                  <a:gd name="T11" fmla="*/ 141 h 21"/>
                  <a:gd name="T12" fmla="*/ 104 w 21"/>
                  <a:gd name="T13" fmla="*/ 125 h 21"/>
                  <a:gd name="T14" fmla="*/ 124 w 21"/>
                  <a:gd name="T15" fmla="*/ 119 h 21"/>
                  <a:gd name="T16" fmla="*/ 104 w 21"/>
                  <a:gd name="T17" fmla="*/ 111 h 21"/>
                  <a:gd name="T18" fmla="*/ 62 w 21"/>
                  <a:gd name="T19" fmla="*/ 111 h 21"/>
                  <a:gd name="T20" fmla="*/ 12 w 21"/>
                  <a:gd name="T21" fmla="*/ 80 h 21"/>
                  <a:gd name="T22" fmla="*/ 74 w 21"/>
                  <a:gd name="T23" fmla="*/ 80 h 21"/>
                  <a:gd name="T24" fmla="*/ 12 w 21"/>
                  <a:gd name="T25" fmla="*/ 45 h 21"/>
                  <a:gd name="T26" fmla="*/ 42 w 21"/>
                  <a:gd name="T27" fmla="*/ 8 h 21"/>
                  <a:gd name="T28" fmla="*/ 74 w 21"/>
                  <a:gd name="T29" fmla="*/ 8 h 21"/>
                  <a:gd name="T30" fmla="*/ 92 w 21"/>
                  <a:gd name="T31" fmla="*/ 39 h 21"/>
                  <a:gd name="T32" fmla="*/ 30 w 21"/>
                  <a:gd name="T33" fmla="*/ 39 h 21"/>
                  <a:gd name="T34" fmla="*/ 124 w 21"/>
                  <a:gd name="T35" fmla="*/ 80 h 21"/>
                  <a:gd name="T36" fmla="*/ 104 w 21"/>
                  <a:gd name="T37" fmla="*/ 80 h 21"/>
                  <a:gd name="T38" fmla="*/ 92 w 21"/>
                  <a:gd name="T39" fmla="*/ 80 h 21"/>
                  <a:gd name="T40" fmla="*/ 62 w 21"/>
                  <a:gd name="T41" fmla="*/ 96 h 21"/>
                  <a:gd name="T42" fmla="*/ 62 w 21"/>
                  <a:gd name="T43" fmla="*/ 103 h 21"/>
                  <a:gd name="T44" fmla="*/ 183 w 21"/>
                  <a:gd name="T45" fmla="*/ 111 h 21"/>
                  <a:gd name="T46" fmla="*/ 74 w 21"/>
                  <a:gd name="T47" fmla="*/ 133 h 21"/>
                  <a:gd name="T48" fmla="*/ 166 w 21"/>
                  <a:gd name="T49" fmla="*/ 133 h 21"/>
                  <a:gd name="T50" fmla="*/ 215 w 21"/>
                  <a:gd name="T51" fmla="*/ 119 h 21"/>
                  <a:gd name="T52" fmla="*/ 228 w 21"/>
                  <a:gd name="T53" fmla="*/ 133 h 21"/>
                  <a:gd name="T54" fmla="*/ 245 w 21"/>
                  <a:gd name="T55" fmla="*/ 125 h 21"/>
                  <a:gd name="T56" fmla="*/ 245 w 21"/>
                  <a:gd name="T57" fmla="*/ 133 h 21"/>
                  <a:gd name="T58" fmla="*/ 307 w 21"/>
                  <a:gd name="T59" fmla="*/ 133 h 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21"/>
                  <a:gd name="T92" fmla="*/ 21 w 21"/>
                  <a:gd name="T93" fmla="*/ 21 h 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21">
                    <a:moveTo>
                      <a:pt x="20" y="18"/>
                    </a:moveTo>
                    <a:cubicBezTo>
                      <a:pt x="21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6" y="19"/>
                      <a:pt x="15" y="19"/>
                    </a:cubicBezTo>
                    <a:cubicBezTo>
                      <a:pt x="14" y="19"/>
                      <a:pt x="13" y="18"/>
                      <a:pt x="12" y="19"/>
                    </a:cubicBezTo>
                    <a:cubicBezTo>
                      <a:pt x="10" y="20"/>
                      <a:pt x="7" y="21"/>
                      <a:pt x="5" y="19"/>
                    </a:cubicBezTo>
                    <a:cubicBezTo>
                      <a:pt x="4" y="18"/>
                      <a:pt x="6" y="17"/>
                      <a:pt x="7" y="17"/>
                    </a:cubicBezTo>
                    <a:cubicBezTo>
                      <a:pt x="7" y="17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6" y="15"/>
                      <a:pt x="5" y="16"/>
                      <a:pt x="4" y="15"/>
                    </a:cubicBezTo>
                    <a:cubicBezTo>
                      <a:pt x="3" y="14"/>
                      <a:pt x="0" y="12"/>
                      <a:pt x="1" y="11"/>
                    </a:cubicBezTo>
                    <a:cubicBezTo>
                      <a:pt x="2" y="11"/>
                      <a:pt x="5" y="12"/>
                      <a:pt x="5" y="11"/>
                    </a:cubicBezTo>
                    <a:cubicBezTo>
                      <a:pt x="5" y="9"/>
                      <a:pt x="1" y="8"/>
                      <a:pt x="1" y="6"/>
                    </a:cubicBezTo>
                    <a:cubicBezTo>
                      <a:pt x="1" y="4"/>
                      <a:pt x="3" y="3"/>
                      <a:pt x="3" y="1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1"/>
                      <a:pt x="4" y="4"/>
                      <a:pt x="6" y="5"/>
                    </a:cubicBezTo>
                    <a:cubicBezTo>
                      <a:pt x="4" y="4"/>
                      <a:pt x="2" y="4"/>
                      <a:pt x="2" y="5"/>
                    </a:cubicBezTo>
                    <a:cubicBezTo>
                      <a:pt x="2" y="9"/>
                      <a:pt x="6" y="9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4" y="12"/>
                      <a:pt x="4" y="12"/>
                      <a:pt x="4" y="13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6" y="15"/>
                      <a:pt x="11" y="14"/>
                      <a:pt x="12" y="15"/>
                    </a:cubicBezTo>
                    <a:cubicBezTo>
                      <a:pt x="13" y="16"/>
                      <a:pt x="7" y="18"/>
                      <a:pt x="5" y="18"/>
                    </a:cubicBezTo>
                    <a:cubicBezTo>
                      <a:pt x="7" y="20"/>
                      <a:pt x="9" y="18"/>
                      <a:pt x="11" y="18"/>
                    </a:cubicBezTo>
                    <a:cubicBezTo>
                      <a:pt x="12" y="18"/>
                      <a:pt x="13" y="17"/>
                      <a:pt x="14" y="16"/>
                    </a:cubicBezTo>
                    <a:cubicBezTo>
                      <a:pt x="15" y="16"/>
                      <a:pt x="15" y="18"/>
                      <a:pt x="15" y="18"/>
                    </a:cubicBezTo>
                    <a:cubicBezTo>
                      <a:pt x="15" y="18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8"/>
                      <a:pt x="21" y="17"/>
                      <a:pt x="20" y="18"/>
                    </a:cubicBezTo>
                  </a:path>
                </a:pathLst>
              </a:custGeom>
              <a:solidFill>
                <a:srgbClr val="2E6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0" name="Freeform 123"/>
              <p:cNvSpPr>
                <a:spLocks/>
              </p:cNvSpPr>
              <p:nvPr/>
            </p:nvSpPr>
            <p:spPr bwMode="auto">
              <a:xfrm>
                <a:off x="6008" y="10064"/>
                <a:ext cx="42" cy="33"/>
              </a:xfrm>
              <a:custGeom>
                <a:avLst/>
                <a:gdLst>
                  <a:gd name="T0" fmla="*/ 245 w 17"/>
                  <a:gd name="T1" fmla="*/ 124 h 17"/>
                  <a:gd name="T2" fmla="*/ 245 w 17"/>
                  <a:gd name="T3" fmla="*/ 116 h 17"/>
                  <a:gd name="T4" fmla="*/ 212 w 17"/>
                  <a:gd name="T5" fmla="*/ 95 h 17"/>
                  <a:gd name="T6" fmla="*/ 195 w 17"/>
                  <a:gd name="T7" fmla="*/ 87 h 17"/>
                  <a:gd name="T8" fmla="*/ 153 w 17"/>
                  <a:gd name="T9" fmla="*/ 45 h 17"/>
                  <a:gd name="T10" fmla="*/ 104 w 17"/>
                  <a:gd name="T11" fmla="*/ 64 h 17"/>
                  <a:gd name="T12" fmla="*/ 104 w 17"/>
                  <a:gd name="T13" fmla="*/ 64 h 17"/>
                  <a:gd name="T14" fmla="*/ 62 w 17"/>
                  <a:gd name="T15" fmla="*/ 8 h 17"/>
                  <a:gd name="T16" fmla="*/ 42 w 17"/>
                  <a:gd name="T17" fmla="*/ 31 h 17"/>
                  <a:gd name="T18" fmla="*/ 12 w 17"/>
                  <a:gd name="T19" fmla="*/ 0 h 17"/>
                  <a:gd name="T20" fmla="*/ 12 w 17"/>
                  <a:gd name="T21" fmla="*/ 0 h 17"/>
                  <a:gd name="T22" fmla="*/ 12 w 17"/>
                  <a:gd name="T23" fmla="*/ 0 h 17"/>
                  <a:gd name="T24" fmla="*/ 42 w 17"/>
                  <a:gd name="T25" fmla="*/ 45 h 17"/>
                  <a:gd name="T26" fmla="*/ 74 w 17"/>
                  <a:gd name="T27" fmla="*/ 23 h 17"/>
                  <a:gd name="T28" fmla="*/ 74 w 17"/>
                  <a:gd name="T29" fmla="*/ 52 h 17"/>
                  <a:gd name="T30" fmla="*/ 104 w 17"/>
                  <a:gd name="T31" fmla="*/ 95 h 17"/>
                  <a:gd name="T32" fmla="*/ 153 w 17"/>
                  <a:gd name="T33" fmla="*/ 52 h 17"/>
                  <a:gd name="T34" fmla="*/ 245 w 17"/>
                  <a:gd name="T35" fmla="*/ 124 h 17"/>
                  <a:gd name="T36" fmla="*/ 245 w 17"/>
                  <a:gd name="T37" fmla="*/ 12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6" y="17"/>
                    </a:moveTo>
                    <a:cubicBezTo>
                      <a:pt x="17" y="17"/>
                      <a:pt x="16" y="16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4" y="13"/>
                      <a:pt x="13" y="13"/>
                      <a:pt x="13" y="12"/>
                    </a:cubicBezTo>
                    <a:cubicBezTo>
                      <a:pt x="11" y="11"/>
                      <a:pt x="11" y="8"/>
                      <a:pt x="10" y="6"/>
                    </a:cubicBezTo>
                    <a:cubicBezTo>
                      <a:pt x="9" y="4"/>
                      <a:pt x="9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6"/>
                      <a:pt x="7" y="2"/>
                      <a:pt x="4" y="1"/>
                    </a:cubicBezTo>
                    <a:cubicBezTo>
                      <a:pt x="4" y="2"/>
                      <a:pt x="4" y="4"/>
                      <a:pt x="3" y="4"/>
                    </a:cubicBezTo>
                    <a:cubicBezTo>
                      <a:pt x="2" y="3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5"/>
                      <a:pt x="3" y="6"/>
                    </a:cubicBezTo>
                    <a:cubicBezTo>
                      <a:pt x="4" y="7"/>
                      <a:pt x="4" y="3"/>
                      <a:pt x="5" y="3"/>
                    </a:cubicBezTo>
                    <a:cubicBezTo>
                      <a:pt x="7" y="3"/>
                      <a:pt x="5" y="5"/>
                      <a:pt x="5" y="7"/>
                    </a:cubicBezTo>
                    <a:cubicBezTo>
                      <a:pt x="2" y="12"/>
                      <a:pt x="6" y="13"/>
                      <a:pt x="7" y="13"/>
                    </a:cubicBezTo>
                    <a:cubicBezTo>
                      <a:pt x="8" y="12"/>
                      <a:pt x="9" y="9"/>
                      <a:pt x="10" y="7"/>
                    </a:cubicBezTo>
                    <a:cubicBezTo>
                      <a:pt x="9" y="14"/>
                      <a:pt x="13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</a:path>
                </a:pathLst>
              </a:custGeom>
              <a:solidFill>
                <a:srgbClr val="99D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1" name="Freeform 124"/>
              <p:cNvSpPr>
                <a:spLocks noEditPoints="1"/>
              </p:cNvSpPr>
              <p:nvPr/>
            </p:nvSpPr>
            <p:spPr bwMode="auto">
              <a:xfrm>
                <a:off x="6006" y="10066"/>
                <a:ext cx="42" cy="35"/>
              </a:xfrm>
              <a:custGeom>
                <a:avLst/>
                <a:gdLst>
                  <a:gd name="T0" fmla="*/ 12 w 17"/>
                  <a:gd name="T1" fmla="*/ 0 h 18"/>
                  <a:gd name="T2" fmla="*/ 257 w 17"/>
                  <a:gd name="T3" fmla="*/ 117 h 18"/>
                  <a:gd name="T4" fmla="*/ 91 w 17"/>
                  <a:gd name="T5" fmla="*/ 80 h 18"/>
                  <a:gd name="T6" fmla="*/ 0 w 17"/>
                  <a:gd name="T7" fmla="*/ 80 h 18"/>
                  <a:gd name="T8" fmla="*/ 166 w 17"/>
                  <a:gd name="T9" fmla="*/ 95 h 18"/>
                  <a:gd name="T10" fmla="*/ 30 w 17"/>
                  <a:gd name="T11" fmla="*/ 117 h 18"/>
                  <a:gd name="T12" fmla="*/ 133 w 17"/>
                  <a:gd name="T13" fmla="*/ 88 h 18"/>
                  <a:gd name="T14" fmla="*/ 166 w 17"/>
                  <a:gd name="T15" fmla="*/ 37 h 18"/>
                  <a:gd name="T16" fmla="*/ 62 w 17"/>
                  <a:gd name="T17" fmla="*/ 68 h 18"/>
                  <a:gd name="T18" fmla="*/ 91 w 17"/>
                  <a:gd name="T19" fmla="*/ 8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8"/>
                  <a:gd name="T32" fmla="*/ 17 w 17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8">
                    <a:moveTo>
                      <a:pt x="1" y="0"/>
                    </a:moveTo>
                    <a:cubicBezTo>
                      <a:pt x="1" y="0"/>
                      <a:pt x="2" y="12"/>
                      <a:pt x="17" y="16"/>
                    </a:cubicBezTo>
                    <a:moveTo>
                      <a:pt x="6" y="11"/>
                    </a:moveTo>
                    <a:cubicBezTo>
                      <a:pt x="6" y="11"/>
                      <a:pt x="1" y="12"/>
                      <a:pt x="0" y="11"/>
                    </a:cubicBezTo>
                    <a:moveTo>
                      <a:pt x="11" y="13"/>
                    </a:moveTo>
                    <a:cubicBezTo>
                      <a:pt x="11" y="13"/>
                      <a:pt x="5" y="18"/>
                      <a:pt x="2" y="16"/>
                    </a:cubicBezTo>
                    <a:moveTo>
                      <a:pt x="9" y="12"/>
                    </a:moveTo>
                    <a:cubicBezTo>
                      <a:pt x="9" y="12"/>
                      <a:pt x="11" y="8"/>
                      <a:pt x="11" y="5"/>
                    </a:cubicBezTo>
                    <a:moveTo>
                      <a:pt x="4" y="9"/>
                    </a:moveTo>
                    <a:cubicBezTo>
                      <a:pt x="4" y="9"/>
                      <a:pt x="7" y="7"/>
                      <a:pt x="6" y="1"/>
                    </a:cubicBezTo>
                  </a:path>
                </a:pathLst>
              </a:custGeom>
              <a:noFill/>
              <a:ln w="0" cap="rnd">
                <a:solidFill>
                  <a:srgbClr val="0A37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2" name="Freeform 125"/>
              <p:cNvSpPr>
                <a:spLocks/>
              </p:cNvSpPr>
              <p:nvPr/>
            </p:nvSpPr>
            <p:spPr bwMode="auto">
              <a:xfrm>
                <a:off x="6065" y="10099"/>
                <a:ext cx="80" cy="42"/>
              </a:xfrm>
              <a:custGeom>
                <a:avLst/>
                <a:gdLst>
                  <a:gd name="T0" fmla="*/ 441 w 33"/>
                  <a:gd name="T1" fmla="*/ 61 h 22"/>
                  <a:gd name="T2" fmla="*/ 383 w 33"/>
                  <a:gd name="T3" fmla="*/ 48 h 22"/>
                  <a:gd name="T4" fmla="*/ 371 w 33"/>
                  <a:gd name="T5" fmla="*/ 40 h 22"/>
                  <a:gd name="T6" fmla="*/ 259 w 33"/>
                  <a:gd name="T7" fmla="*/ 15 h 22"/>
                  <a:gd name="T8" fmla="*/ 230 w 33"/>
                  <a:gd name="T9" fmla="*/ 48 h 22"/>
                  <a:gd name="T10" fmla="*/ 230 w 33"/>
                  <a:gd name="T11" fmla="*/ 48 h 22"/>
                  <a:gd name="T12" fmla="*/ 99 w 33"/>
                  <a:gd name="T13" fmla="*/ 8 h 22"/>
                  <a:gd name="T14" fmla="*/ 112 w 33"/>
                  <a:gd name="T15" fmla="*/ 36 h 22"/>
                  <a:gd name="T16" fmla="*/ 41 w 33"/>
                  <a:gd name="T17" fmla="*/ 15 h 22"/>
                  <a:gd name="T18" fmla="*/ 29 w 33"/>
                  <a:gd name="T19" fmla="*/ 8 h 22"/>
                  <a:gd name="T20" fmla="*/ 12 w 33"/>
                  <a:gd name="T21" fmla="*/ 21 h 22"/>
                  <a:gd name="T22" fmla="*/ 29 w 33"/>
                  <a:gd name="T23" fmla="*/ 69 h 22"/>
                  <a:gd name="T24" fmla="*/ 141 w 33"/>
                  <a:gd name="T25" fmla="*/ 84 h 22"/>
                  <a:gd name="T26" fmla="*/ 99 w 33"/>
                  <a:gd name="T27" fmla="*/ 113 h 22"/>
                  <a:gd name="T28" fmla="*/ 170 w 33"/>
                  <a:gd name="T29" fmla="*/ 124 h 22"/>
                  <a:gd name="T30" fmla="*/ 230 w 33"/>
                  <a:gd name="T31" fmla="*/ 113 h 22"/>
                  <a:gd name="T32" fmla="*/ 240 w 33"/>
                  <a:gd name="T33" fmla="*/ 113 h 22"/>
                  <a:gd name="T34" fmla="*/ 240 w 33"/>
                  <a:gd name="T35" fmla="*/ 124 h 22"/>
                  <a:gd name="T36" fmla="*/ 230 w 33"/>
                  <a:gd name="T37" fmla="*/ 145 h 22"/>
                  <a:gd name="T38" fmla="*/ 342 w 33"/>
                  <a:gd name="T39" fmla="*/ 113 h 22"/>
                  <a:gd name="T40" fmla="*/ 383 w 33"/>
                  <a:gd name="T41" fmla="*/ 99 h 22"/>
                  <a:gd name="T42" fmla="*/ 441 w 33"/>
                  <a:gd name="T43" fmla="*/ 69 h 22"/>
                  <a:gd name="T44" fmla="*/ 441 w 33"/>
                  <a:gd name="T45" fmla="*/ 69 h 22"/>
                  <a:gd name="T46" fmla="*/ 458 w 33"/>
                  <a:gd name="T47" fmla="*/ 61 h 22"/>
                  <a:gd name="T48" fmla="*/ 441 w 33"/>
                  <a:gd name="T49" fmla="*/ 61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22"/>
                  <a:gd name="T77" fmla="*/ 33 w 33"/>
                  <a:gd name="T78" fmla="*/ 22 h 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22">
                    <a:moveTo>
                      <a:pt x="31" y="9"/>
                    </a:moveTo>
                    <a:cubicBezTo>
                      <a:pt x="30" y="8"/>
                      <a:pt x="28" y="8"/>
                      <a:pt x="27" y="7"/>
                    </a:cubicBezTo>
                    <a:cubicBezTo>
                      <a:pt x="27" y="7"/>
                      <a:pt x="26" y="7"/>
                      <a:pt x="26" y="6"/>
                    </a:cubicBezTo>
                    <a:cubicBezTo>
                      <a:pt x="22" y="7"/>
                      <a:pt x="21" y="3"/>
                      <a:pt x="18" y="2"/>
                    </a:cubicBezTo>
                    <a:cubicBezTo>
                      <a:pt x="14" y="0"/>
                      <a:pt x="17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3"/>
                      <a:pt x="11" y="0"/>
                      <a:pt x="7" y="1"/>
                    </a:cubicBezTo>
                    <a:cubicBezTo>
                      <a:pt x="8" y="2"/>
                      <a:pt x="9" y="5"/>
                      <a:pt x="8" y="5"/>
                    </a:cubicBezTo>
                    <a:cubicBezTo>
                      <a:pt x="6" y="5"/>
                      <a:pt x="6" y="2"/>
                      <a:pt x="3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0" y="2"/>
                      <a:pt x="1" y="3"/>
                    </a:cubicBezTo>
                    <a:cubicBezTo>
                      <a:pt x="3" y="5"/>
                      <a:pt x="0" y="8"/>
                      <a:pt x="2" y="10"/>
                    </a:cubicBezTo>
                    <a:cubicBezTo>
                      <a:pt x="4" y="12"/>
                      <a:pt x="8" y="10"/>
                      <a:pt x="10" y="12"/>
                    </a:cubicBezTo>
                    <a:cubicBezTo>
                      <a:pt x="11" y="14"/>
                      <a:pt x="7" y="15"/>
                      <a:pt x="7" y="16"/>
                    </a:cubicBezTo>
                    <a:cubicBezTo>
                      <a:pt x="6" y="18"/>
                      <a:pt x="10" y="18"/>
                      <a:pt x="12" y="18"/>
                    </a:cubicBezTo>
                    <a:cubicBezTo>
                      <a:pt x="13" y="18"/>
                      <a:pt x="14" y="17"/>
                      <a:pt x="16" y="16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8" y="16"/>
                      <a:pt x="17" y="17"/>
                      <a:pt x="17" y="18"/>
                    </a:cubicBezTo>
                    <a:cubicBezTo>
                      <a:pt x="15" y="19"/>
                      <a:pt x="14" y="21"/>
                      <a:pt x="16" y="21"/>
                    </a:cubicBezTo>
                    <a:cubicBezTo>
                      <a:pt x="20" y="22"/>
                      <a:pt x="22" y="19"/>
                      <a:pt x="24" y="16"/>
                    </a:cubicBezTo>
                    <a:cubicBezTo>
                      <a:pt x="24" y="15"/>
                      <a:pt x="26" y="15"/>
                      <a:pt x="27" y="14"/>
                    </a:cubicBezTo>
                    <a:cubicBezTo>
                      <a:pt x="28" y="13"/>
                      <a:pt x="29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10"/>
                      <a:pt x="33" y="9"/>
                      <a:pt x="32" y="9"/>
                    </a:cubicBezTo>
                    <a:cubicBezTo>
                      <a:pt x="32" y="9"/>
                      <a:pt x="32" y="9"/>
                      <a:pt x="31" y="9"/>
                    </a:cubicBezTo>
                  </a:path>
                </a:pathLst>
              </a:custGeom>
              <a:solidFill>
                <a:srgbClr val="3E8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3" name="Freeform 126"/>
              <p:cNvSpPr>
                <a:spLocks/>
              </p:cNvSpPr>
              <p:nvPr/>
            </p:nvSpPr>
            <p:spPr bwMode="auto">
              <a:xfrm>
                <a:off x="6065" y="10101"/>
                <a:ext cx="77" cy="40"/>
              </a:xfrm>
              <a:custGeom>
                <a:avLst/>
                <a:gdLst>
                  <a:gd name="T0" fmla="*/ 445 w 32"/>
                  <a:gd name="T1" fmla="*/ 55 h 21"/>
                  <a:gd name="T2" fmla="*/ 433 w 32"/>
                  <a:gd name="T3" fmla="*/ 61 h 21"/>
                  <a:gd name="T4" fmla="*/ 433 w 32"/>
                  <a:gd name="T5" fmla="*/ 61 h 21"/>
                  <a:gd name="T6" fmla="*/ 375 w 32"/>
                  <a:gd name="T7" fmla="*/ 91 h 21"/>
                  <a:gd name="T8" fmla="*/ 337 w 32"/>
                  <a:gd name="T9" fmla="*/ 105 h 21"/>
                  <a:gd name="T10" fmla="*/ 226 w 32"/>
                  <a:gd name="T11" fmla="*/ 137 h 21"/>
                  <a:gd name="T12" fmla="*/ 238 w 32"/>
                  <a:gd name="T13" fmla="*/ 116 h 21"/>
                  <a:gd name="T14" fmla="*/ 238 w 32"/>
                  <a:gd name="T15" fmla="*/ 105 h 21"/>
                  <a:gd name="T16" fmla="*/ 226 w 32"/>
                  <a:gd name="T17" fmla="*/ 105 h 21"/>
                  <a:gd name="T18" fmla="*/ 168 w 32"/>
                  <a:gd name="T19" fmla="*/ 116 h 21"/>
                  <a:gd name="T20" fmla="*/ 99 w 32"/>
                  <a:gd name="T21" fmla="*/ 105 h 21"/>
                  <a:gd name="T22" fmla="*/ 140 w 32"/>
                  <a:gd name="T23" fmla="*/ 76 h 21"/>
                  <a:gd name="T24" fmla="*/ 29 w 32"/>
                  <a:gd name="T25" fmla="*/ 61 h 21"/>
                  <a:gd name="T26" fmla="*/ 12 w 32"/>
                  <a:gd name="T27" fmla="*/ 15 h 21"/>
                  <a:gd name="T28" fmla="*/ 29 w 32"/>
                  <a:gd name="T29" fmla="*/ 0 h 21"/>
                  <a:gd name="T30" fmla="*/ 99 w 32"/>
                  <a:gd name="T31" fmla="*/ 29 h 21"/>
                  <a:gd name="T32" fmla="*/ 41 w 32"/>
                  <a:gd name="T33" fmla="*/ 55 h 21"/>
                  <a:gd name="T34" fmla="*/ 197 w 32"/>
                  <a:gd name="T35" fmla="*/ 69 h 21"/>
                  <a:gd name="T36" fmla="*/ 180 w 32"/>
                  <a:gd name="T37" fmla="*/ 76 h 21"/>
                  <a:gd name="T38" fmla="*/ 168 w 32"/>
                  <a:gd name="T39" fmla="*/ 84 h 21"/>
                  <a:gd name="T40" fmla="*/ 140 w 32"/>
                  <a:gd name="T41" fmla="*/ 105 h 21"/>
                  <a:gd name="T42" fmla="*/ 168 w 32"/>
                  <a:gd name="T43" fmla="*/ 109 h 21"/>
                  <a:gd name="T44" fmla="*/ 279 w 32"/>
                  <a:gd name="T45" fmla="*/ 76 h 21"/>
                  <a:gd name="T46" fmla="*/ 226 w 32"/>
                  <a:gd name="T47" fmla="*/ 131 h 21"/>
                  <a:gd name="T48" fmla="*/ 308 w 32"/>
                  <a:gd name="T49" fmla="*/ 105 h 21"/>
                  <a:gd name="T50" fmla="*/ 337 w 32"/>
                  <a:gd name="T51" fmla="*/ 76 h 21"/>
                  <a:gd name="T52" fmla="*/ 366 w 32"/>
                  <a:gd name="T53" fmla="*/ 84 h 21"/>
                  <a:gd name="T54" fmla="*/ 375 w 32"/>
                  <a:gd name="T55" fmla="*/ 69 h 21"/>
                  <a:gd name="T56" fmla="*/ 387 w 32"/>
                  <a:gd name="T57" fmla="*/ 76 h 21"/>
                  <a:gd name="T58" fmla="*/ 445 w 32"/>
                  <a:gd name="T59" fmla="*/ 55 h 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"/>
                  <a:gd name="T91" fmla="*/ 0 h 21"/>
                  <a:gd name="T92" fmla="*/ 32 w 32"/>
                  <a:gd name="T93" fmla="*/ 21 h 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" h="21">
                    <a:moveTo>
                      <a:pt x="32" y="8"/>
                    </a:moveTo>
                    <a:cubicBezTo>
                      <a:pt x="32" y="8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9" y="10"/>
                      <a:pt x="28" y="12"/>
                      <a:pt x="27" y="13"/>
                    </a:cubicBezTo>
                    <a:cubicBezTo>
                      <a:pt x="26" y="14"/>
                      <a:pt x="24" y="14"/>
                      <a:pt x="24" y="15"/>
                    </a:cubicBezTo>
                    <a:cubicBezTo>
                      <a:pt x="22" y="18"/>
                      <a:pt x="20" y="21"/>
                      <a:pt x="16" y="20"/>
                    </a:cubicBezTo>
                    <a:cubicBezTo>
                      <a:pt x="14" y="20"/>
                      <a:pt x="15" y="18"/>
                      <a:pt x="17" y="17"/>
                    </a:cubicBezTo>
                    <a:cubicBezTo>
                      <a:pt x="17" y="16"/>
                      <a:pt x="18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0" y="17"/>
                      <a:pt x="6" y="17"/>
                      <a:pt x="7" y="15"/>
                    </a:cubicBezTo>
                    <a:cubicBezTo>
                      <a:pt x="7" y="14"/>
                      <a:pt x="11" y="13"/>
                      <a:pt x="10" y="11"/>
                    </a:cubicBezTo>
                    <a:cubicBezTo>
                      <a:pt x="8" y="9"/>
                      <a:pt x="4" y="11"/>
                      <a:pt x="2" y="9"/>
                    </a:cubicBezTo>
                    <a:cubicBezTo>
                      <a:pt x="0" y="7"/>
                      <a:pt x="3" y="4"/>
                      <a:pt x="1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1"/>
                      <a:pt x="4" y="4"/>
                      <a:pt x="7" y="4"/>
                    </a:cubicBezTo>
                    <a:cubicBezTo>
                      <a:pt x="4" y="4"/>
                      <a:pt x="1" y="6"/>
                      <a:pt x="3" y="8"/>
                    </a:cubicBezTo>
                    <a:cubicBezTo>
                      <a:pt x="5" y="11"/>
                      <a:pt x="10" y="8"/>
                      <a:pt x="14" y="10"/>
                    </a:cubicBezTo>
                    <a:cubicBezTo>
                      <a:pt x="14" y="10"/>
                      <a:pt x="13" y="10"/>
                      <a:pt x="13" y="11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1" y="13"/>
                      <a:pt x="10" y="13"/>
                      <a:pt x="10" y="15"/>
                    </a:cubicBezTo>
                    <a:cubicBezTo>
                      <a:pt x="10" y="16"/>
                      <a:pt x="11" y="16"/>
                      <a:pt x="12" y="16"/>
                    </a:cubicBezTo>
                    <a:cubicBezTo>
                      <a:pt x="14" y="15"/>
                      <a:pt x="18" y="10"/>
                      <a:pt x="20" y="11"/>
                    </a:cubicBezTo>
                    <a:cubicBezTo>
                      <a:pt x="23" y="12"/>
                      <a:pt x="17" y="18"/>
                      <a:pt x="16" y="19"/>
                    </a:cubicBezTo>
                    <a:cubicBezTo>
                      <a:pt x="19" y="21"/>
                      <a:pt x="20" y="17"/>
                      <a:pt x="22" y="15"/>
                    </a:cubicBezTo>
                    <a:cubicBezTo>
                      <a:pt x="23" y="14"/>
                      <a:pt x="23" y="12"/>
                      <a:pt x="24" y="11"/>
                    </a:cubicBezTo>
                    <a:cubicBezTo>
                      <a:pt x="25" y="10"/>
                      <a:pt x="26" y="13"/>
                      <a:pt x="26" y="12"/>
                    </a:cubicBezTo>
                    <a:cubicBezTo>
                      <a:pt x="27" y="12"/>
                      <a:pt x="27" y="10"/>
                      <a:pt x="27" y="10"/>
                    </a:cubicBezTo>
                    <a:cubicBezTo>
                      <a:pt x="27" y="10"/>
                      <a:pt x="27" y="11"/>
                      <a:pt x="28" y="11"/>
                    </a:cubicBezTo>
                    <a:cubicBezTo>
                      <a:pt x="28" y="11"/>
                      <a:pt x="32" y="6"/>
                      <a:pt x="32" y="8"/>
                    </a:cubicBezTo>
                  </a:path>
                </a:pathLst>
              </a:custGeom>
              <a:solidFill>
                <a:srgbClr val="2E6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4" name="Freeform 127"/>
              <p:cNvSpPr>
                <a:spLocks/>
              </p:cNvSpPr>
              <p:nvPr/>
            </p:nvSpPr>
            <p:spPr bwMode="auto">
              <a:xfrm>
                <a:off x="6070" y="10099"/>
                <a:ext cx="72" cy="27"/>
              </a:xfrm>
              <a:custGeom>
                <a:avLst/>
                <a:gdLst>
                  <a:gd name="T0" fmla="*/ 415 w 30"/>
                  <a:gd name="T1" fmla="*/ 64 h 14"/>
                  <a:gd name="T2" fmla="*/ 403 w 30"/>
                  <a:gd name="T3" fmla="*/ 64 h 14"/>
                  <a:gd name="T4" fmla="*/ 346 w 30"/>
                  <a:gd name="T5" fmla="*/ 52 h 14"/>
                  <a:gd name="T6" fmla="*/ 334 w 30"/>
                  <a:gd name="T7" fmla="*/ 44 h 14"/>
                  <a:gd name="T8" fmla="*/ 218 w 30"/>
                  <a:gd name="T9" fmla="*/ 15 h 14"/>
                  <a:gd name="T10" fmla="*/ 197 w 30"/>
                  <a:gd name="T11" fmla="*/ 52 h 14"/>
                  <a:gd name="T12" fmla="*/ 197 w 30"/>
                  <a:gd name="T13" fmla="*/ 52 h 14"/>
                  <a:gd name="T14" fmla="*/ 70 w 30"/>
                  <a:gd name="T15" fmla="*/ 8 h 14"/>
                  <a:gd name="T16" fmla="*/ 82 w 30"/>
                  <a:gd name="T17" fmla="*/ 37 h 14"/>
                  <a:gd name="T18" fmla="*/ 12 w 30"/>
                  <a:gd name="T19" fmla="*/ 15 h 14"/>
                  <a:gd name="T20" fmla="*/ 0 w 30"/>
                  <a:gd name="T21" fmla="*/ 8 h 14"/>
                  <a:gd name="T22" fmla="*/ 0 w 30"/>
                  <a:gd name="T23" fmla="*/ 8 h 14"/>
                  <a:gd name="T24" fmla="*/ 98 w 30"/>
                  <a:gd name="T25" fmla="*/ 52 h 14"/>
                  <a:gd name="T26" fmla="*/ 110 w 30"/>
                  <a:gd name="T27" fmla="*/ 15 h 14"/>
                  <a:gd name="T28" fmla="*/ 139 w 30"/>
                  <a:gd name="T29" fmla="*/ 44 h 14"/>
                  <a:gd name="T30" fmla="*/ 235 w 30"/>
                  <a:gd name="T31" fmla="*/ 79 h 14"/>
                  <a:gd name="T32" fmla="*/ 218 w 30"/>
                  <a:gd name="T33" fmla="*/ 23 h 14"/>
                  <a:gd name="T34" fmla="*/ 415 w 30"/>
                  <a:gd name="T35" fmla="*/ 64 h 14"/>
                  <a:gd name="T36" fmla="*/ 415 w 30"/>
                  <a:gd name="T37" fmla="*/ 6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14"/>
                  <a:gd name="T59" fmla="*/ 30 w 30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14">
                    <a:moveTo>
                      <a:pt x="30" y="9"/>
                    </a:moveTo>
                    <a:cubicBezTo>
                      <a:pt x="30" y="9"/>
                      <a:pt x="30" y="9"/>
                      <a:pt x="29" y="9"/>
                    </a:cubicBezTo>
                    <a:cubicBezTo>
                      <a:pt x="28" y="8"/>
                      <a:pt x="26" y="8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2" y="0"/>
                      <a:pt x="15" y="5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3"/>
                      <a:pt x="9" y="0"/>
                      <a:pt x="5" y="1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4" y="5"/>
                      <a:pt x="4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5" y="7"/>
                      <a:pt x="7" y="7"/>
                    </a:cubicBezTo>
                    <a:cubicBezTo>
                      <a:pt x="9" y="8"/>
                      <a:pt x="6" y="2"/>
                      <a:pt x="8" y="2"/>
                    </a:cubicBezTo>
                    <a:cubicBezTo>
                      <a:pt x="10" y="1"/>
                      <a:pt x="10" y="4"/>
                      <a:pt x="10" y="6"/>
                    </a:cubicBezTo>
                    <a:cubicBezTo>
                      <a:pt x="11" y="14"/>
                      <a:pt x="16" y="12"/>
                      <a:pt x="17" y="11"/>
                    </a:cubicBezTo>
                    <a:cubicBezTo>
                      <a:pt x="18" y="10"/>
                      <a:pt x="16" y="5"/>
                      <a:pt x="16" y="3"/>
                    </a:cubicBezTo>
                    <a:cubicBezTo>
                      <a:pt x="20" y="11"/>
                      <a:pt x="25" y="11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</a:path>
                </a:pathLst>
              </a:custGeom>
              <a:solidFill>
                <a:srgbClr val="99D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5" name="Freeform 128"/>
              <p:cNvSpPr>
                <a:spLocks noEditPoints="1"/>
              </p:cNvSpPr>
              <p:nvPr/>
            </p:nvSpPr>
            <p:spPr bwMode="auto">
              <a:xfrm>
                <a:off x="6072" y="10101"/>
                <a:ext cx="70" cy="37"/>
              </a:xfrm>
              <a:custGeom>
                <a:avLst/>
                <a:gdLst>
                  <a:gd name="T0" fmla="*/ 0 w 29"/>
                  <a:gd name="T1" fmla="*/ 23 h 19"/>
                  <a:gd name="T2" fmla="*/ 408 w 29"/>
                  <a:gd name="T3" fmla="*/ 60 h 19"/>
                  <a:gd name="T4" fmla="*/ 181 w 29"/>
                  <a:gd name="T5" fmla="*/ 72 h 19"/>
                  <a:gd name="T6" fmla="*/ 82 w 29"/>
                  <a:gd name="T7" fmla="*/ 109 h 19"/>
                  <a:gd name="T8" fmla="*/ 280 w 29"/>
                  <a:gd name="T9" fmla="*/ 72 h 19"/>
                  <a:gd name="T10" fmla="*/ 181 w 29"/>
                  <a:gd name="T11" fmla="*/ 140 h 19"/>
                  <a:gd name="T12" fmla="*/ 239 w 29"/>
                  <a:gd name="T13" fmla="*/ 72 h 19"/>
                  <a:gd name="T14" fmla="*/ 198 w 29"/>
                  <a:gd name="T15" fmla="*/ 8 h 19"/>
                  <a:gd name="T16" fmla="*/ 140 w 29"/>
                  <a:gd name="T17" fmla="*/ 68 h 19"/>
                  <a:gd name="T18" fmla="*/ 70 w 29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9"/>
                  <a:gd name="T32" fmla="*/ 29 w 29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9">
                    <a:moveTo>
                      <a:pt x="0" y="3"/>
                    </a:moveTo>
                    <a:cubicBezTo>
                      <a:pt x="0" y="3"/>
                      <a:pt x="10" y="15"/>
                      <a:pt x="29" y="8"/>
                    </a:cubicBezTo>
                    <a:moveTo>
                      <a:pt x="13" y="10"/>
                    </a:moveTo>
                    <a:cubicBezTo>
                      <a:pt x="13" y="10"/>
                      <a:pt x="9" y="16"/>
                      <a:pt x="6" y="15"/>
                    </a:cubicBezTo>
                    <a:moveTo>
                      <a:pt x="20" y="10"/>
                    </a:moveTo>
                    <a:cubicBezTo>
                      <a:pt x="20" y="10"/>
                      <a:pt x="17" y="19"/>
                      <a:pt x="13" y="19"/>
                    </a:cubicBezTo>
                    <a:moveTo>
                      <a:pt x="17" y="10"/>
                    </a:moveTo>
                    <a:cubicBezTo>
                      <a:pt x="17" y="10"/>
                      <a:pt x="16" y="4"/>
                      <a:pt x="14" y="1"/>
                    </a:cubicBezTo>
                    <a:moveTo>
                      <a:pt x="10" y="9"/>
                    </a:moveTo>
                    <a:cubicBezTo>
                      <a:pt x="10" y="9"/>
                      <a:pt x="11" y="6"/>
                      <a:pt x="5" y="0"/>
                    </a:cubicBezTo>
                  </a:path>
                </a:pathLst>
              </a:custGeom>
              <a:noFill/>
              <a:ln w="0" cap="rnd">
                <a:solidFill>
                  <a:srgbClr val="0A371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6" name="Freeform 129"/>
              <p:cNvSpPr>
                <a:spLocks/>
              </p:cNvSpPr>
              <p:nvPr/>
            </p:nvSpPr>
            <p:spPr bwMode="auto">
              <a:xfrm>
                <a:off x="6181" y="10118"/>
                <a:ext cx="27" cy="12"/>
              </a:xfrm>
              <a:custGeom>
                <a:avLst/>
                <a:gdLst>
                  <a:gd name="T0" fmla="*/ 162 w 11"/>
                  <a:gd name="T1" fmla="*/ 40 h 6"/>
                  <a:gd name="T2" fmla="*/ 162 w 11"/>
                  <a:gd name="T3" fmla="*/ 48 h 6"/>
                  <a:gd name="T4" fmla="*/ 0 w 11"/>
                  <a:gd name="T5" fmla="*/ 0 h 6"/>
                  <a:gd name="T6" fmla="*/ 0 w 11"/>
                  <a:gd name="T7" fmla="*/ 0 h 6"/>
                  <a:gd name="T8" fmla="*/ 162 w 11"/>
                  <a:gd name="T9" fmla="*/ 4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11" y="5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5" y="2"/>
                      <a:pt x="5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7" y="2"/>
                      <a:pt x="11" y="5"/>
                    </a:cubicBezTo>
                  </a:path>
                </a:pathLst>
              </a:custGeom>
              <a:solidFill>
                <a:srgbClr val="99D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7" name="Freeform 130"/>
              <p:cNvSpPr>
                <a:spLocks/>
              </p:cNvSpPr>
              <p:nvPr/>
            </p:nvSpPr>
            <p:spPr bwMode="auto">
              <a:xfrm>
                <a:off x="6181" y="10118"/>
                <a:ext cx="27" cy="12"/>
              </a:xfrm>
              <a:custGeom>
                <a:avLst/>
                <a:gdLst>
                  <a:gd name="T0" fmla="*/ 162 w 11"/>
                  <a:gd name="T1" fmla="*/ 40 h 6"/>
                  <a:gd name="T2" fmla="*/ 162 w 11"/>
                  <a:gd name="T3" fmla="*/ 48 h 6"/>
                  <a:gd name="T4" fmla="*/ 0 w 11"/>
                  <a:gd name="T5" fmla="*/ 0 h 6"/>
                  <a:gd name="T6" fmla="*/ 0 w 11"/>
                  <a:gd name="T7" fmla="*/ 0 h 6"/>
                  <a:gd name="T8" fmla="*/ 162 w 11"/>
                  <a:gd name="T9" fmla="*/ 4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11" y="5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5" y="2"/>
                      <a:pt x="5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7" y="2"/>
                      <a:pt x="11" y="5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99D0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8" name="Freeform 131"/>
              <p:cNvSpPr>
                <a:spLocks/>
              </p:cNvSpPr>
              <p:nvPr/>
            </p:nvSpPr>
            <p:spPr bwMode="auto">
              <a:xfrm>
                <a:off x="6181" y="10118"/>
                <a:ext cx="27" cy="10"/>
              </a:xfrm>
              <a:custGeom>
                <a:avLst/>
                <a:gdLst>
                  <a:gd name="T0" fmla="*/ 0 w 11"/>
                  <a:gd name="T1" fmla="*/ 0 h 5"/>
                  <a:gd name="T2" fmla="*/ 162 w 11"/>
                  <a:gd name="T3" fmla="*/ 40 h 5"/>
                  <a:gd name="T4" fmla="*/ 0 60000 65536"/>
                  <a:gd name="T5" fmla="*/ 0 60000 65536"/>
                  <a:gd name="T6" fmla="*/ 0 w 11"/>
                  <a:gd name="T7" fmla="*/ 0 h 5"/>
                  <a:gd name="T8" fmla="*/ 11 w 11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5">
                    <a:moveTo>
                      <a:pt x="0" y="0"/>
                    </a:moveTo>
                    <a:cubicBezTo>
                      <a:pt x="3" y="1"/>
                      <a:pt x="7" y="2"/>
                      <a:pt x="11" y="5"/>
                    </a:cubicBezTo>
                  </a:path>
                </a:pathLst>
              </a:custGeom>
              <a:noFill/>
              <a:ln w="0" cap="flat">
                <a:solidFill>
                  <a:srgbClr val="0044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49" name="Freeform 132"/>
              <p:cNvSpPr>
                <a:spLocks/>
              </p:cNvSpPr>
              <p:nvPr/>
            </p:nvSpPr>
            <p:spPr bwMode="auto">
              <a:xfrm>
                <a:off x="6132" y="10118"/>
                <a:ext cx="27" cy="14"/>
              </a:xfrm>
              <a:custGeom>
                <a:avLst/>
                <a:gdLst>
                  <a:gd name="T0" fmla="*/ 0 w 11"/>
                  <a:gd name="T1" fmla="*/ 48 h 7"/>
                  <a:gd name="T2" fmla="*/ 12 w 11"/>
                  <a:gd name="T3" fmla="*/ 56 h 7"/>
                  <a:gd name="T4" fmla="*/ 162 w 11"/>
                  <a:gd name="T5" fmla="*/ 8 h 7"/>
                  <a:gd name="T6" fmla="*/ 162 w 11"/>
                  <a:gd name="T7" fmla="*/ 0 h 7"/>
                  <a:gd name="T8" fmla="*/ 0 w 11"/>
                  <a:gd name="T9" fmla="*/ 4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"/>
                  <a:gd name="T17" fmla="*/ 11 w 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6" y="3"/>
                      <a:pt x="6" y="3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3"/>
                      <a:pt x="0" y="6"/>
                    </a:cubicBezTo>
                  </a:path>
                </a:pathLst>
              </a:custGeom>
              <a:solidFill>
                <a:srgbClr val="99D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0" name="Freeform 133"/>
              <p:cNvSpPr>
                <a:spLocks/>
              </p:cNvSpPr>
              <p:nvPr/>
            </p:nvSpPr>
            <p:spPr bwMode="auto">
              <a:xfrm>
                <a:off x="6132" y="10118"/>
                <a:ext cx="27" cy="14"/>
              </a:xfrm>
              <a:custGeom>
                <a:avLst/>
                <a:gdLst>
                  <a:gd name="T0" fmla="*/ 0 w 11"/>
                  <a:gd name="T1" fmla="*/ 48 h 7"/>
                  <a:gd name="T2" fmla="*/ 12 w 11"/>
                  <a:gd name="T3" fmla="*/ 56 h 7"/>
                  <a:gd name="T4" fmla="*/ 162 w 11"/>
                  <a:gd name="T5" fmla="*/ 8 h 7"/>
                  <a:gd name="T6" fmla="*/ 162 w 11"/>
                  <a:gd name="T7" fmla="*/ 0 h 7"/>
                  <a:gd name="T8" fmla="*/ 0 w 11"/>
                  <a:gd name="T9" fmla="*/ 4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"/>
                  <a:gd name="T17" fmla="*/ 11 w 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6" y="3"/>
                      <a:pt x="6" y="3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3"/>
                      <a:pt x="0" y="6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99D0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1" name="Freeform 134"/>
              <p:cNvSpPr>
                <a:spLocks/>
              </p:cNvSpPr>
              <p:nvPr/>
            </p:nvSpPr>
            <p:spPr bwMode="auto">
              <a:xfrm>
                <a:off x="6135" y="10118"/>
                <a:ext cx="24" cy="12"/>
              </a:xfrm>
              <a:custGeom>
                <a:avLst/>
                <a:gdLst>
                  <a:gd name="T0" fmla="*/ 139 w 10"/>
                  <a:gd name="T1" fmla="*/ 0 h 6"/>
                  <a:gd name="T2" fmla="*/ 0 w 10"/>
                  <a:gd name="T3" fmla="*/ 48 h 6"/>
                  <a:gd name="T4" fmla="*/ 0 60000 65536"/>
                  <a:gd name="T5" fmla="*/ 0 60000 65536"/>
                  <a:gd name="T6" fmla="*/ 0 w 10"/>
                  <a:gd name="T7" fmla="*/ 0 h 6"/>
                  <a:gd name="T8" fmla="*/ 10 w 1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6">
                    <a:moveTo>
                      <a:pt x="10" y="0"/>
                    </a:moveTo>
                    <a:cubicBezTo>
                      <a:pt x="6" y="1"/>
                      <a:pt x="3" y="3"/>
                      <a:pt x="0" y="6"/>
                    </a:cubicBezTo>
                  </a:path>
                </a:pathLst>
              </a:custGeom>
              <a:noFill/>
              <a:ln w="0" cap="flat">
                <a:solidFill>
                  <a:srgbClr val="00441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2" name="Freeform 135"/>
              <p:cNvSpPr>
                <a:spLocks/>
              </p:cNvSpPr>
              <p:nvPr/>
            </p:nvSpPr>
            <p:spPr bwMode="auto">
              <a:xfrm>
                <a:off x="6137" y="10122"/>
                <a:ext cx="32" cy="22"/>
              </a:xfrm>
              <a:custGeom>
                <a:avLst/>
                <a:gdLst>
                  <a:gd name="T0" fmla="*/ 194 w 13"/>
                  <a:gd name="T1" fmla="*/ 8 h 11"/>
                  <a:gd name="T2" fmla="*/ 162 w 13"/>
                  <a:gd name="T3" fmla="*/ 24 h 11"/>
                  <a:gd name="T4" fmla="*/ 153 w 13"/>
                  <a:gd name="T5" fmla="*/ 24 h 11"/>
                  <a:gd name="T6" fmla="*/ 133 w 13"/>
                  <a:gd name="T7" fmla="*/ 32 h 11"/>
                  <a:gd name="T8" fmla="*/ 103 w 13"/>
                  <a:gd name="T9" fmla="*/ 48 h 11"/>
                  <a:gd name="T10" fmla="*/ 91 w 13"/>
                  <a:gd name="T11" fmla="*/ 48 h 11"/>
                  <a:gd name="T12" fmla="*/ 62 w 13"/>
                  <a:gd name="T13" fmla="*/ 72 h 11"/>
                  <a:gd name="T14" fmla="*/ 12 w 13"/>
                  <a:gd name="T15" fmla="*/ 80 h 11"/>
                  <a:gd name="T16" fmla="*/ 0 w 13"/>
                  <a:gd name="T17" fmla="*/ 88 h 11"/>
                  <a:gd name="T18" fmla="*/ 12 w 13"/>
                  <a:gd name="T19" fmla="*/ 64 h 11"/>
                  <a:gd name="T20" fmla="*/ 133 w 13"/>
                  <a:gd name="T21" fmla="*/ 16 h 11"/>
                  <a:gd name="T22" fmla="*/ 153 w 13"/>
                  <a:gd name="T23" fmla="*/ 0 h 11"/>
                  <a:gd name="T24" fmla="*/ 194 w 13"/>
                  <a:gd name="T25" fmla="*/ 8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1"/>
                  <a:gd name="T41" fmla="*/ 13 w 1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1">
                    <a:moveTo>
                      <a:pt x="13" y="1"/>
                    </a:moveTo>
                    <a:cubicBezTo>
                      <a:pt x="12" y="1"/>
                      <a:pt x="11" y="2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9" y="4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9"/>
                      <a:pt x="4" y="9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3" y="5"/>
                      <a:pt x="6" y="3"/>
                      <a:pt x="9" y="2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3" name="Freeform 136"/>
              <p:cNvSpPr>
                <a:spLocks/>
              </p:cNvSpPr>
              <p:nvPr/>
            </p:nvSpPr>
            <p:spPr bwMode="auto">
              <a:xfrm>
                <a:off x="6137" y="10122"/>
                <a:ext cx="32" cy="22"/>
              </a:xfrm>
              <a:custGeom>
                <a:avLst/>
                <a:gdLst>
                  <a:gd name="T0" fmla="*/ 194 w 13"/>
                  <a:gd name="T1" fmla="*/ 8 h 11"/>
                  <a:gd name="T2" fmla="*/ 162 w 13"/>
                  <a:gd name="T3" fmla="*/ 24 h 11"/>
                  <a:gd name="T4" fmla="*/ 153 w 13"/>
                  <a:gd name="T5" fmla="*/ 24 h 11"/>
                  <a:gd name="T6" fmla="*/ 133 w 13"/>
                  <a:gd name="T7" fmla="*/ 32 h 11"/>
                  <a:gd name="T8" fmla="*/ 103 w 13"/>
                  <a:gd name="T9" fmla="*/ 48 h 11"/>
                  <a:gd name="T10" fmla="*/ 91 w 13"/>
                  <a:gd name="T11" fmla="*/ 48 h 11"/>
                  <a:gd name="T12" fmla="*/ 62 w 13"/>
                  <a:gd name="T13" fmla="*/ 72 h 11"/>
                  <a:gd name="T14" fmla="*/ 12 w 13"/>
                  <a:gd name="T15" fmla="*/ 80 h 11"/>
                  <a:gd name="T16" fmla="*/ 0 w 13"/>
                  <a:gd name="T17" fmla="*/ 88 h 11"/>
                  <a:gd name="T18" fmla="*/ 12 w 13"/>
                  <a:gd name="T19" fmla="*/ 64 h 11"/>
                  <a:gd name="T20" fmla="*/ 133 w 13"/>
                  <a:gd name="T21" fmla="*/ 16 h 11"/>
                  <a:gd name="T22" fmla="*/ 153 w 13"/>
                  <a:gd name="T23" fmla="*/ 0 h 11"/>
                  <a:gd name="T24" fmla="*/ 194 w 13"/>
                  <a:gd name="T25" fmla="*/ 8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1"/>
                  <a:gd name="T41" fmla="*/ 13 w 1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1">
                    <a:moveTo>
                      <a:pt x="13" y="1"/>
                    </a:moveTo>
                    <a:cubicBezTo>
                      <a:pt x="12" y="1"/>
                      <a:pt x="11" y="2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9" y="4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9"/>
                      <a:pt x="4" y="9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3" y="5"/>
                      <a:pt x="6" y="3"/>
                      <a:pt x="9" y="2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4" name="Freeform 137"/>
              <p:cNvSpPr>
                <a:spLocks/>
              </p:cNvSpPr>
              <p:nvPr/>
            </p:nvSpPr>
            <p:spPr bwMode="auto">
              <a:xfrm>
                <a:off x="6157" y="10109"/>
                <a:ext cx="10" cy="15"/>
              </a:xfrm>
              <a:custGeom>
                <a:avLst/>
                <a:gdLst>
                  <a:gd name="T0" fmla="*/ 63 w 4"/>
                  <a:gd name="T1" fmla="*/ 53 h 8"/>
                  <a:gd name="T2" fmla="*/ 20 w 4"/>
                  <a:gd name="T3" fmla="*/ 28 h 8"/>
                  <a:gd name="T4" fmla="*/ 63 w 4"/>
                  <a:gd name="T5" fmla="*/ 0 h 8"/>
                  <a:gd name="T6" fmla="*/ 63 w 4"/>
                  <a:gd name="T7" fmla="*/ 53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4" y="8"/>
                    </a:moveTo>
                    <a:cubicBezTo>
                      <a:pt x="2" y="7"/>
                      <a:pt x="1" y="7"/>
                      <a:pt x="1" y="4"/>
                    </a:cubicBezTo>
                    <a:cubicBezTo>
                      <a:pt x="1" y="4"/>
                      <a:pt x="0" y="1"/>
                      <a:pt x="4" y="0"/>
                    </a:cubicBezTo>
                    <a:cubicBezTo>
                      <a:pt x="4" y="0"/>
                      <a:pt x="4" y="7"/>
                      <a:pt x="4" y="8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5" name="Freeform 138"/>
              <p:cNvSpPr>
                <a:spLocks/>
              </p:cNvSpPr>
              <p:nvPr/>
            </p:nvSpPr>
            <p:spPr bwMode="auto">
              <a:xfrm>
                <a:off x="6157" y="10109"/>
                <a:ext cx="10" cy="15"/>
              </a:xfrm>
              <a:custGeom>
                <a:avLst/>
                <a:gdLst>
                  <a:gd name="T0" fmla="*/ 63 w 4"/>
                  <a:gd name="T1" fmla="*/ 53 h 8"/>
                  <a:gd name="T2" fmla="*/ 20 w 4"/>
                  <a:gd name="T3" fmla="*/ 28 h 8"/>
                  <a:gd name="T4" fmla="*/ 63 w 4"/>
                  <a:gd name="T5" fmla="*/ 0 h 8"/>
                  <a:gd name="T6" fmla="*/ 63 w 4"/>
                  <a:gd name="T7" fmla="*/ 53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4" y="8"/>
                    </a:moveTo>
                    <a:cubicBezTo>
                      <a:pt x="2" y="7"/>
                      <a:pt x="1" y="7"/>
                      <a:pt x="1" y="4"/>
                    </a:cubicBezTo>
                    <a:cubicBezTo>
                      <a:pt x="1" y="4"/>
                      <a:pt x="0" y="1"/>
                      <a:pt x="4" y="0"/>
                    </a:cubicBezTo>
                    <a:cubicBezTo>
                      <a:pt x="4" y="0"/>
                      <a:pt x="4" y="7"/>
                      <a:pt x="4" y="8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6" name="Freeform 139"/>
              <p:cNvSpPr>
                <a:spLocks/>
              </p:cNvSpPr>
              <p:nvPr/>
            </p:nvSpPr>
            <p:spPr bwMode="auto">
              <a:xfrm>
                <a:off x="6174" y="10109"/>
                <a:ext cx="10" cy="13"/>
              </a:xfrm>
              <a:custGeom>
                <a:avLst/>
                <a:gdLst>
                  <a:gd name="T0" fmla="*/ 0 w 4"/>
                  <a:gd name="T1" fmla="*/ 45 h 7"/>
                  <a:gd name="T2" fmla="*/ 50 w 4"/>
                  <a:gd name="T3" fmla="*/ 24 h 7"/>
                  <a:gd name="T4" fmla="*/ 0 w 4"/>
                  <a:gd name="T5" fmla="*/ 0 h 7"/>
                  <a:gd name="T6" fmla="*/ 0 w 4"/>
                  <a:gd name="T7" fmla="*/ 45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7"/>
                    </a:moveTo>
                    <a:cubicBezTo>
                      <a:pt x="2" y="7"/>
                      <a:pt x="3" y="7"/>
                      <a:pt x="3" y="4"/>
                    </a:cubicBezTo>
                    <a:cubicBezTo>
                      <a:pt x="3" y="4"/>
                      <a:pt x="4" y="1"/>
                      <a:pt x="0" y="0"/>
                    </a:cubicBezTo>
                    <a:cubicBezTo>
                      <a:pt x="0" y="0"/>
                      <a:pt x="1" y="7"/>
                      <a:pt x="0" y="7"/>
                    </a:cubicBezTo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7" name="Freeform 140"/>
              <p:cNvSpPr>
                <a:spLocks/>
              </p:cNvSpPr>
              <p:nvPr/>
            </p:nvSpPr>
            <p:spPr bwMode="auto">
              <a:xfrm>
                <a:off x="6174" y="10109"/>
                <a:ext cx="10" cy="13"/>
              </a:xfrm>
              <a:custGeom>
                <a:avLst/>
                <a:gdLst>
                  <a:gd name="T0" fmla="*/ 0 w 4"/>
                  <a:gd name="T1" fmla="*/ 45 h 7"/>
                  <a:gd name="T2" fmla="*/ 50 w 4"/>
                  <a:gd name="T3" fmla="*/ 24 h 7"/>
                  <a:gd name="T4" fmla="*/ 0 w 4"/>
                  <a:gd name="T5" fmla="*/ 0 h 7"/>
                  <a:gd name="T6" fmla="*/ 0 w 4"/>
                  <a:gd name="T7" fmla="*/ 45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7"/>
                    </a:moveTo>
                    <a:cubicBezTo>
                      <a:pt x="2" y="7"/>
                      <a:pt x="3" y="7"/>
                      <a:pt x="3" y="4"/>
                    </a:cubicBezTo>
                    <a:cubicBezTo>
                      <a:pt x="3" y="4"/>
                      <a:pt x="4" y="1"/>
                      <a:pt x="0" y="0"/>
                    </a:cubicBezTo>
                    <a:cubicBezTo>
                      <a:pt x="0" y="0"/>
                      <a:pt x="1" y="7"/>
                      <a:pt x="0" y="7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8" name="Freeform 141"/>
              <p:cNvSpPr>
                <a:spLocks/>
              </p:cNvSpPr>
              <p:nvPr/>
            </p:nvSpPr>
            <p:spPr bwMode="auto">
              <a:xfrm>
                <a:off x="6154" y="10124"/>
                <a:ext cx="22" cy="17"/>
              </a:xfrm>
              <a:custGeom>
                <a:avLst/>
                <a:gdLst>
                  <a:gd name="T0" fmla="*/ 0 w 9"/>
                  <a:gd name="T1" fmla="*/ 60 h 9"/>
                  <a:gd name="T2" fmla="*/ 12 w 9"/>
                  <a:gd name="T3" fmla="*/ 47 h 9"/>
                  <a:gd name="T4" fmla="*/ 120 w 9"/>
                  <a:gd name="T5" fmla="*/ 0 h 9"/>
                  <a:gd name="T6" fmla="*/ 0 w 9"/>
                  <a:gd name="T7" fmla="*/ 6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0" y="9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6"/>
                      <a:pt x="9" y="2"/>
                      <a:pt x="8" y="0"/>
                    </a:cubicBezTo>
                    <a:cubicBezTo>
                      <a:pt x="0" y="9"/>
                      <a:pt x="0" y="9"/>
                      <a:pt x="0" y="9"/>
                    </a:cubicBezTo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59" name="Freeform 142"/>
              <p:cNvSpPr>
                <a:spLocks/>
              </p:cNvSpPr>
              <p:nvPr/>
            </p:nvSpPr>
            <p:spPr bwMode="auto">
              <a:xfrm>
                <a:off x="6154" y="10124"/>
                <a:ext cx="22" cy="17"/>
              </a:xfrm>
              <a:custGeom>
                <a:avLst/>
                <a:gdLst>
                  <a:gd name="T0" fmla="*/ 0 w 9"/>
                  <a:gd name="T1" fmla="*/ 60 h 9"/>
                  <a:gd name="T2" fmla="*/ 12 w 9"/>
                  <a:gd name="T3" fmla="*/ 47 h 9"/>
                  <a:gd name="T4" fmla="*/ 120 w 9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9"/>
                  <a:gd name="T11" fmla="*/ 9 w 9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9">
                    <a:moveTo>
                      <a:pt x="0" y="9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6"/>
                      <a:pt x="9" y="2"/>
                      <a:pt x="8" y="0"/>
                    </a:cubicBezTo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0" name="Freeform 143"/>
              <p:cNvSpPr>
                <a:spLocks/>
              </p:cNvSpPr>
              <p:nvPr/>
            </p:nvSpPr>
            <p:spPr bwMode="auto">
              <a:xfrm>
                <a:off x="6167" y="10109"/>
                <a:ext cx="9" cy="15"/>
              </a:xfrm>
              <a:custGeom>
                <a:avLst/>
                <a:gdLst>
                  <a:gd name="T0" fmla="*/ 36 w 4"/>
                  <a:gd name="T1" fmla="*/ 53 h 8"/>
                  <a:gd name="T2" fmla="*/ 36 w 4"/>
                  <a:gd name="T3" fmla="*/ 0 h 8"/>
                  <a:gd name="T4" fmla="*/ 11 w 4"/>
                  <a:gd name="T5" fmla="*/ 0 h 8"/>
                  <a:gd name="T6" fmla="*/ 0 w 4"/>
                  <a:gd name="T7" fmla="*/ 8 h 8"/>
                  <a:gd name="T8" fmla="*/ 0 w 4"/>
                  <a:gd name="T9" fmla="*/ 53 h 8"/>
                  <a:gd name="T10" fmla="*/ 25 w 4"/>
                  <a:gd name="T11" fmla="*/ 53 h 8"/>
                  <a:gd name="T12" fmla="*/ 36 w 4"/>
                  <a:gd name="T13" fmla="*/ 5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cubicBezTo>
                      <a:pt x="4" y="7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7"/>
                      <a:pt x="0" y="8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1" name="Freeform 144"/>
              <p:cNvSpPr>
                <a:spLocks/>
              </p:cNvSpPr>
              <p:nvPr/>
            </p:nvSpPr>
            <p:spPr bwMode="auto">
              <a:xfrm>
                <a:off x="6167" y="10109"/>
                <a:ext cx="9" cy="15"/>
              </a:xfrm>
              <a:custGeom>
                <a:avLst/>
                <a:gdLst>
                  <a:gd name="T0" fmla="*/ 36 w 4"/>
                  <a:gd name="T1" fmla="*/ 53 h 8"/>
                  <a:gd name="T2" fmla="*/ 36 w 4"/>
                  <a:gd name="T3" fmla="*/ 0 h 8"/>
                  <a:gd name="T4" fmla="*/ 11 w 4"/>
                  <a:gd name="T5" fmla="*/ 0 h 8"/>
                  <a:gd name="T6" fmla="*/ 0 w 4"/>
                  <a:gd name="T7" fmla="*/ 8 h 8"/>
                  <a:gd name="T8" fmla="*/ 0 w 4"/>
                  <a:gd name="T9" fmla="*/ 53 h 8"/>
                  <a:gd name="T10" fmla="*/ 25 w 4"/>
                  <a:gd name="T11" fmla="*/ 53 h 8"/>
                  <a:gd name="T12" fmla="*/ 36 w 4"/>
                  <a:gd name="T13" fmla="*/ 5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cubicBezTo>
                      <a:pt x="4" y="7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7"/>
                      <a:pt x="0" y="8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2" name="Freeform 145"/>
              <p:cNvSpPr>
                <a:spLocks/>
              </p:cNvSpPr>
              <p:nvPr/>
            </p:nvSpPr>
            <p:spPr bwMode="auto">
              <a:xfrm>
                <a:off x="6169" y="10134"/>
                <a:ext cx="22" cy="11"/>
              </a:xfrm>
              <a:custGeom>
                <a:avLst/>
                <a:gdLst>
                  <a:gd name="T0" fmla="*/ 29 w 9"/>
                  <a:gd name="T1" fmla="*/ 0 h 6"/>
                  <a:gd name="T2" fmla="*/ 132 w 9"/>
                  <a:gd name="T3" fmla="*/ 24 h 6"/>
                  <a:gd name="T4" fmla="*/ 120 w 9"/>
                  <a:gd name="T5" fmla="*/ 37 h 6"/>
                  <a:gd name="T6" fmla="*/ 42 w 9"/>
                  <a:gd name="T7" fmla="*/ 24 h 6"/>
                  <a:gd name="T8" fmla="*/ 0 w 9"/>
                  <a:gd name="T9" fmla="*/ 13 h 6"/>
                  <a:gd name="T10" fmla="*/ 29 w 9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2" y="0"/>
                    </a:moveTo>
                    <a:cubicBezTo>
                      <a:pt x="2" y="0"/>
                      <a:pt x="4" y="2"/>
                      <a:pt x="9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0"/>
                      <a:pt x="2" y="0"/>
                    </a:cubicBezTo>
                  </a:path>
                </a:pathLst>
              </a:custGeom>
              <a:solidFill>
                <a:srgbClr val="0F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3" name="Freeform 146"/>
              <p:cNvSpPr>
                <a:spLocks/>
              </p:cNvSpPr>
              <p:nvPr/>
            </p:nvSpPr>
            <p:spPr bwMode="auto">
              <a:xfrm>
                <a:off x="6169" y="10134"/>
                <a:ext cx="22" cy="11"/>
              </a:xfrm>
              <a:custGeom>
                <a:avLst/>
                <a:gdLst>
                  <a:gd name="T0" fmla="*/ 29 w 9"/>
                  <a:gd name="T1" fmla="*/ 0 h 6"/>
                  <a:gd name="T2" fmla="*/ 132 w 9"/>
                  <a:gd name="T3" fmla="*/ 24 h 6"/>
                  <a:gd name="T4" fmla="*/ 120 w 9"/>
                  <a:gd name="T5" fmla="*/ 37 h 6"/>
                  <a:gd name="T6" fmla="*/ 42 w 9"/>
                  <a:gd name="T7" fmla="*/ 24 h 6"/>
                  <a:gd name="T8" fmla="*/ 0 w 9"/>
                  <a:gd name="T9" fmla="*/ 13 h 6"/>
                  <a:gd name="T10" fmla="*/ 29 w 9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2" y="0"/>
                    </a:moveTo>
                    <a:cubicBezTo>
                      <a:pt x="2" y="0"/>
                      <a:pt x="4" y="2"/>
                      <a:pt x="9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4" name="Freeform 147"/>
              <p:cNvSpPr>
                <a:spLocks/>
              </p:cNvSpPr>
              <p:nvPr/>
            </p:nvSpPr>
            <p:spPr bwMode="auto">
              <a:xfrm>
                <a:off x="6174" y="10130"/>
                <a:ext cx="24" cy="11"/>
              </a:xfrm>
              <a:custGeom>
                <a:avLst/>
                <a:gdLst>
                  <a:gd name="T0" fmla="*/ 0 w 10"/>
                  <a:gd name="T1" fmla="*/ 13 h 6"/>
                  <a:gd name="T2" fmla="*/ 98 w 10"/>
                  <a:gd name="T3" fmla="*/ 37 h 6"/>
                  <a:gd name="T4" fmla="*/ 98 w 10"/>
                  <a:gd name="T5" fmla="*/ 31 h 6"/>
                  <a:gd name="T6" fmla="*/ 139 w 10"/>
                  <a:gd name="T7" fmla="*/ 37 h 6"/>
                  <a:gd name="T8" fmla="*/ 110 w 10"/>
                  <a:gd name="T9" fmla="*/ 24 h 6"/>
                  <a:gd name="T10" fmla="*/ 82 w 10"/>
                  <a:gd name="T11" fmla="*/ 20 h 6"/>
                  <a:gd name="T12" fmla="*/ 29 w 10"/>
                  <a:gd name="T13" fmla="*/ 0 h 6"/>
                  <a:gd name="T14" fmla="*/ 29 w 10"/>
                  <a:gd name="T15" fmla="*/ 0 h 6"/>
                  <a:gd name="T16" fmla="*/ 0 w 10"/>
                  <a:gd name="T17" fmla="*/ 1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0" y="2"/>
                    </a:moveTo>
                    <a:cubicBezTo>
                      <a:pt x="0" y="2"/>
                      <a:pt x="2" y="4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4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5" name="Freeform 148"/>
              <p:cNvSpPr>
                <a:spLocks/>
              </p:cNvSpPr>
              <p:nvPr/>
            </p:nvSpPr>
            <p:spPr bwMode="auto">
              <a:xfrm>
                <a:off x="6174" y="10130"/>
                <a:ext cx="24" cy="11"/>
              </a:xfrm>
              <a:custGeom>
                <a:avLst/>
                <a:gdLst>
                  <a:gd name="T0" fmla="*/ 0 w 10"/>
                  <a:gd name="T1" fmla="*/ 13 h 6"/>
                  <a:gd name="T2" fmla="*/ 98 w 10"/>
                  <a:gd name="T3" fmla="*/ 37 h 6"/>
                  <a:gd name="T4" fmla="*/ 98 w 10"/>
                  <a:gd name="T5" fmla="*/ 31 h 6"/>
                  <a:gd name="T6" fmla="*/ 139 w 10"/>
                  <a:gd name="T7" fmla="*/ 37 h 6"/>
                  <a:gd name="T8" fmla="*/ 110 w 10"/>
                  <a:gd name="T9" fmla="*/ 24 h 6"/>
                  <a:gd name="T10" fmla="*/ 82 w 10"/>
                  <a:gd name="T11" fmla="*/ 20 h 6"/>
                  <a:gd name="T12" fmla="*/ 29 w 10"/>
                  <a:gd name="T13" fmla="*/ 0 h 6"/>
                  <a:gd name="T14" fmla="*/ 29 w 10"/>
                  <a:gd name="T15" fmla="*/ 0 h 6"/>
                  <a:gd name="T16" fmla="*/ 0 w 10"/>
                  <a:gd name="T17" fmla="*/ 1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0" y="2"/>
                    </a:moveTo>
                    <a:cubicBezTo>
                      <a:pt x="0" y="2"/>
                      <a:pt x="2" y="4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4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6" name="Freeform 149"/>
              <p:cNvSpPr>
                <a:spLocks/>
              </p:cNvSpPr>
              <p:nvPr/>
            </p:nvSpPr>
            <p:spPr bwMode="auto">
              <a:xfrm>
                <a:off x="6147" y="10124"/>
                <a:ext cx="29" cy="17"/>
              </a:xfrm>
              <a:custGeom>
                <a:avLst/>
                <a:gdLst>
                  <a:gd name="T0" fmla="*/ 41 w 12"/>
                  <a:gd name="T1" fmla="*/ 60 h 9"/>
                  <a:gd name="T2" fmla="*/ 58 w 12"/>
                  <a:gd name="T3" fmla="*/ 47 h 9"/>
                  <a:gd name="T4" fmla="*/ 157 w 12"/>
                  <a:gd name="T5" fmla="*/ 0 h 9"/>
                  <a:gd name="T6" fmla="*/ 140 w 12"/>
                  <a:gd name="T7" fmla="*/ 0 h 9"/>
                  <a:gd name="T8" fmla="*/ 128 w 12"/>
                  <a:gd name="T9" fmla="*/ 0 h 9"/>
                  <a:gd name="T10" fmla="*/ 99 w 12"/>
                  <a:gd name="T11" fmla="*/ 15 h 9"/>
                  <a:gd name="T12" fmla="*/ 87 w 12"/>
                  <a:gd name="T13" fmla="*/ 15 h 9"/>
                  <a:gd name="T14" fmla="*/ 70 w 12"/>
                  <a:gd name="T15" fmla="*/ 21 h 9"/>
                  <a:gd name="T16" fmla="*/ 41 w 12"/>
                  <a:gd name="T17" fmla="*/ 32 h 9"/>
                  <a:gd name="T18" fmla="*/ 29 w 12"/>
                  <a:gd name="T19" fmla="*/ 32 h 9"/>
                  <a:gd name="T20" fmla="*/ 0 w 12"/>
                  <a:gd name="T21" fmla="*/ 53 h 9"/>
                  <a:gd name="T22" fmla="*/ 12 w 12"/>
                  <a:gd name="T23" fmla="*/ 53 h 9"/>
                  <a:gd name="T24" fmla="*/ 41 w 12"/>
                  <a:gd name="T25" fmla="*/ 6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9"/>
                  <a:gd name="T41" fmla="*/ 12 w 1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9">
                    <a:moveTo>
                      <a:pt x="3" y="9"/>
                    </a:moveTo>
                    <a:cubicBezTo>
                      <a:pt x="3" y="8"/>
                      <a:pt x="4" y="7"/>
                      <a:pt x="4" y="7"/>
                    </a:cubicBezTo>
                    <a:cubicBezTo>
                      <a:pt x="5" y="6"/>
                      <a:pt x="12" y="2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9"/>
                      <a:pt x="3" y="9"/>
                      <a:pt x="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7" name="Freeform 150"/>
              <p:cNvSpPr>
                <a:spLocks/>
              </p:cNvSpPr>
              <p:nvPr/>
            </p:nvSpPr>
            <p:spPr bwMode="auto">
              <a:xfrm>
                <a:off x="6147" y="10124"/>
                <a:ext cx="29" cy="17"/>
              </a:xfrm>
              <a:custGeom>
                <a:avLst/>
                <a:gdLst>
                  <a:gd name="T0" fmla="*/ 41 w 12"/>
                  <a:gd name="T1" fmla="*/ 60 h 9"/>
                  <a:gd name="T2" fmla="*/ 58 w 12"/>
                  <a:gd name="T3" fmla="*/ 47 h 9"/>
                  <a:gd name="T4" fmla="*/ 157 w 12"/>
                  <a:gd name="T5" fmla="*/ 0 h 9"/>
                  <a:gd name="T6" fmla="*/ 140 w 12"/>
                  <a:gd name="T7" fmla="*/ 0 h 9"/>
                  <a:gd name="T8" fmla="*/ 128 w 12"/>
                  <a:gd name="T9" fmla="*/ 0 h 9"/>
                  <a:gd name="T10" fmla="*/ 99 w 12"/>
                  <a:gd name="T11" fmla="*/ 15 h 9"/>
                  <a:gd name="T12" fmla="*/ 87 w 12"/>
                  <a:gd name="T13" fmla="*/ 15 h 9"/>
                  <a:gd name="T14" fmla="*/ 70 w 12"/>
                  <a:gd name="T15" fmla="*/ 21 h 9"/>
                  <a:gd name="T16" fmla="*/ 41 w 12"/>
                  <a:gd name="T17" fmla="*/ 32 h 9"/>
                  <a:gd name="T18" fmla="*/ 29 w 12"/>
                  <a:gd name="T19" fmla="*/ 32 h 9"/>
                  <a:gd name="T20" fmla="*/ 0 w 12"/>
                  <a:gd name="T21" fmla="*/ 53 h 9"/>
                  <a:gd name="T22" fmla="*/ 12 w 12"/>
                  <a:gd name="T23" fmla="*/ 53 h 9"/>
                  <a:gd name="T24" fmla="*/ 41 w 12"/>
                  <a:gd name="T25" fmla="*/ 6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9"/>
                  <a:gd name="T41" fmla="*/ 12 w 1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9">
                    <a:moveTo>
                      <a:pt x="3" y="9"/>
                    </a:moveTo>
                    <a:cubicBezTo>
                      <a:pt x="3" y="8"/>
                      <a:pt x="4" y="7"/>
                      <a:pt x="4" y="7"/>
                    </a:cubicBezTo>
                    <a:cubicBezTo>
                      <a:pt x="5" y="6"/>
                      <a:pt x="12" y="2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9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8" name="Freeform 151"/>
              <p:cNvSpPr>
                <a:spLocks/>
              </p:cNvSpPr>
              <p:nvPr/>
            </p:nvSpPr>
            <p:spPr bwMode="auto">
              <a:xfrm>
                <a:off x="6154" y="10122"/>
                <a:ext cx="54" cy="26"/>
              </a:xfrm>
              <a:custGeom>
                <a:avLst/>
                <a:gdLst>
                  <a:gd name="T0" fmla="*/ 0 w 22"/>
                  <a:gd name="T1" fmla="*/ 80 h 13"/>
                  <a:gd name="T2" fmla="*/ 12 w 22"/>
                  <a:gd name="T3" fmla="*/ 64 h 13"/>
                  <a:gd name="T4" fmla="*/ 120 w 22"/>
                  <a:gd name="T5" fmla="*/ 8 h 13"/>
                  <a:gd name="T6" fmla="*/ 162 w 22"/>
                  <a:gd name="T7" fmla="*/ 0 h 13"/>
                  <a:gd name="T8" fmla="*/ 174 w 22"/>
                  <a:gd name="T9" fmla="*/ 24 h 13"/>
                  <a:gd name="T10" fmla="*/ 174 w 22"/>
                  <a:gd name="T11" fmla="*/ 24 h 13"/>
                  <a:gd name="T12" fmla="*/ 204 w 22"/>
                  <a:gd name="T13" fmla="*/ 32 h 13"/>
                  <a:gd name="T14" fmla="*/ 223 w 22"/>
                  <a:gd name="T15" fmla="*/ 40 h 13"/>
                  <a:gd name="T16" fmla="*/ 253 w 22"/>
                  <a:gd name="T17" fmla="*/ 48 h 13"/>
                  <a:gd name="T18" fmla="*/ 295 w 22"/>
                  <a:gd name="T19" fmla="*/ 64 h 13"/>
                  <a:gd name="T20" fmla="*/ 295 w 22"/>
                  <a:gd name="T21" fmla="*/ 64 h 13"/>
                  <a:gd name="T22" fmla="*/ 326 w 22"/>
                  <a:gd name="T23" fmla="*/ 80 h 13"/>
                  <a:gd name="T24" fmla="*/ 265 w 22"/>
                  <a:gd name="T25" fmla="*/ 80 h 13"/>
                  <a:gd name="T26" fmla="*/ 236 w 22"/>
                  <a:gd name="T27" fmla="*/ 64 h 13"/>
                  <a:gd name="T28" fmla="*/ 204 w 22"/>
                  <a:gd name="T29" fmla="*/ 56 h 13"/>
                  <a:gd name="T30" fmla="*/ 150 w 22"/>
                  <a:gd name="T31" fmla="*/ 32 h 13"/>
                  <a:gd name="T32" fmla="*/ 150 w 22"/>
                  <a:gd name="T33" fmla="*/ 32 h 13"/>
                  <a:gd name="T34" fmla="*/ 103 w 22"/>
                  <a:gd name="T35" fmla="*/ 56 h 13"/>
                  <a:gd name="T36" fmla="*/ 12 w 22"/>
                  <a:gd name="T37" fmla="*/ 104 h 13"/>
                  <a:gd name="T38" fmla="*/ 0 w 22"/>
                  <a:gd name="T39" fmla="*/ 80 h 13"/>
                  <a:gd name="T40" fmla="*/ 0 w 22"/>
                  <a:gd name="T41" fmla="*/ 80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"/>
                  <a:gd name="T64" fmla="*/ 0 h 13"/>
                  <a:gd name="T65" fmla="*/ 22 w 22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" h="13">
                    <a:moveTo>
                      <a:pt x="0" y="10"/>
                    </a:moveTo>
                    <a:cubicBezTo>
                      <a:pt x="0" y="9"/>
                      <a:pt x="1" y="8"/>
                      <a:pt x="1" y="8"/>
                    </a:cubicBezTo>
                    <a:cubicBezTo>
                      <a:pt x="2" y="7"/>
                      <a:pt x="9" y="3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5"/>
                      <a:pt x="14" y="4"/>
                      <a:pt x="15" y="5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8" y="7"/>
                      <a:pt x="19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9"/>
                      <a:pt x="22" y="10"/>
                    </a:cubicBezTo>
                    <a:cubicBezTo>
                      <a:pt x="21" y="9"/>
                      <a:pt x="19" y="10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8"/>
                      <a:pt x="15" y="7"/>
                      <a:pt x="14" y="7"/>
                    </a:cubicBezTo>
                    <a:cubicBezTo>
                      <a:pt x="14" y="7"/>
                      <a:pt x="12" y="6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6"/>
                      <a:pt x="7" y="7"/>
                    </a:cubicBezTo>
                    <a:cubicBezTo>
                      <a:pt x="5" y="9"/>
                      <a:pt x="3" y="10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69" name="Freeform 152"/>
              <p:cNvSpPr>
                <a:spLocks noEditPoints="1"/>
              </p:cNvSpPr>
              <p:nvPr/>
            </p:nvSpPr>
            <p:spPr bwMode="auto">
              <a:xfrm>
                <a:off x="6154" y="10122"/>
                <a:ext cx="54" cy="26"/>
              </a:xfrm>
              <a:custGeom>
                <a:avLst/>
                <a:gdLst>
                  <a:gd name="T0" fmla="*/ 150 w 22"/>
                  <a:gd name="T1" fmla="*/ 0 h 13"/>
                  <a:gd name="T2" fmla="*/ 133 w 22"/>
                  <a:gd name="T3" fmla="*/ 32 h 13"/>
                  <a:gd name="T4" fmla="*/ 0 w 22"/>
                  <a:gd name="T5" fmla="*/ 80 h 13"/>
                  <a:gd name="T6" fmla="*/ 12 w 22"/>
                  <a:gd name="T7" fmla="*/ 64 h 13"/>
                  <a:gd name="T8" fmla="*/ 120 w 22"/>
                  <a:gd name="T9" fmla="*/ 8 h 13"/>
                  <a:gd name="T10" fmla="*/ 162 w 22"/>
                  <a:gd name="T11" fmla="*/ 0 h 13"/>
                  <a:gd name="T12" fmla="*/ 174 w 22"/>
                  <a:gd name="T13" fmla="*/ 24 h 13"/>
                  <a:gd name="T14" fmla="*/ 174 w 22"/>
                  <a:gd name="T15" fmla="*/ 24 h 13"/>
                  <a:gd name="T16" fmla="*/ 204 w 22"/>
                  <a:gd name="T17" fmla="*/ 32 h 13"/>
                  <a:gd name="T18" fmla="*/ 223 w 22"/>
                  <a:gd name="T19" fmla="*/ 40 h 13"/>
                  <a:gd name="T20" fmla="*/ 253 w 22"/>
                  <a:gd name="T21" fmla="*/ 48 h 13"/>
                  <a:gd name="T22" fmla="*/ 295 w 22"/>
                  <a:gd name="T23" fmla="*/ 64 h 13"/>
                  <a:gd name="T24" fmla="*/ 295 w 22"/>
                  <a:gd name="T25" fmla="*/ 64 h 13"/>
                  <a:gd name="T26" fmla="*/ 326 w 22"/>
                  <a:gd name="T27" fmla="*/ 80 h 13"/>
                  <a:gd name="T28" fmla="*/ 265 w 22"/>
                  <a:gd name="T29" fmla="*/ 80 h 13"/>
                  <a:gd name="T30" fmla="*/ 236 w 22"/>
                  <a:gd name="T31" fmla="*/ 64 h 13"/>
                  <a:gd name="T32" fmla="*/ 204 w 22"/>
                  <a:gd name="T33" fmla="*/ 56 h 13"/>
                  <a:gd name="T34" fmla="*/ 150 w 22"/>
                  <a:gd name="T35" fmla="*/ 32 h 13"/>
                  <a:gd name="T36" fmla="*/ 150 w 22"/>
                  <a:gd name="T37" fmla="*/ 32 h 13"/>
                  <a:gd name="T38" fmla="*/ 103 w 22"/>
                  <a:gd name="T39" fmla="*/ 56 h 13"/>
                  <a:gd name="T40" fmla="*/ 12 w 22"/>
                  <a:gd name="T41" fmla="*/ 104 h 13"/>
                  <a:gd name="T42" fmla="*/ 0 w 22"/>
                  <a:gd name="T43" fmla="*/ 8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13"/>
                  <a:gd name="T68" fmla="*/ 22 w 22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13">
                    <a:moveTo>
                      <a:pt x="10" y="0"/>
                    </a:moveTo>
                    <a:cubicBezTo>
                      <a:pt x="10" y="0"/>
                      <a:pt x="11" y="2"/>
                      <a:pt x="9" y="4"/>
                    </a:cubicBezTo>
                    <a:moveTo>
                      <a:pt x="0" y="10"/>
                    </a:moveTo>
                    <a:cubicBezTo>
                      <a:pt x="0" y="9"/>
                      <a:pt x="1" y="8"/>
                      <a:pt x="1" y="8"/>
                    </a:cubicBezTo>
                    <a:cubicBezTo>
                      <a:pt x="2" y="7"/>
                      <a:pt x="9" y="3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5"/>
                      <a:pt x="14" y="4"/>
                      <a:pt x="15" y="5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8" y="7"/>
                      <a:pt x="19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9"/>
                      <a:pt x="22" y="10"/>
                    </a:cubicBezTo>
                    <a:cubicBezTo>
                      <a:pt x="21" y="9"/>
                      <a:pt x="19" y="10"/>
                      <a:pt x="18" y="10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5" y="8"/>
                      <a:pt x="15" y="7"/>
                      <a:pt x="14" y="7"/>
                    </a:cubicBezTo>
                    <a:cubicBezTo>
                      <a:pt x="14" y="7"/>
                      <a:pt x="12" y="6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6"/>
                      <a:pt x="7" y="7"/>
                    </a:cubicBezTo>
                    <a:cubicBezTo>
                      <a:pt x="5" y="9"/>
                      <a:pt x="3" y="10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0" name="Freeform 153"/>
              <p:cNvSpPr>
                <a:spLocks noEditPoints="1"/>
              </p:cNvSpPr>
              <p:nvPr/>
            </p:nvSpPr>
            <p:spPr bwMode="auto">
              <a:xfrm>
                <a:off x="6169" y="9763"/>
                <a:ext cx="29" cy="29"/>
              </a:xfrm>
              <a:custGeom>
                <a:avLst/>
                <a:gdLst>
                  <a:gd name="T0" fmla="*/ 87 w 12"/>
                  <a:gd name="T1" fmla="*/ 15 h 15"/>
                  <a:gd name="T2" fmla="*/ 70 w 12"/>
                  <a:gd name="T3" fmla="*/ 15 h 15"/>
                  <a:gd name="T4" fmla="*/ 58 w 12"/>
                  <a:gd name="T5" fmla="*/ 29 h 15"/>
                  <a:gd name="T6" fmla="*/ 41 w 12"/>
                  <a:gd name="T7" fmla="*/ 52 h 15"/>
                  <a:gd name="T8" fmla="*/ 41 w 12"/>
                  <a:gd name="T9" fmla="*/ 64 h 15"/>
                  <a:gd name="T10" fmla="*/ 41 w 12"/>
                  <a:gd name="T11" fmla="*/ 79 h 15"/>
                  <a:gd name="T12" fmla="*/ 87 w 12"/>
                  <a:gd name="T13" fmla="*/ 93 h 15"/>
                  <a:gd name="T14" fmla="*/ 111 w 12"/>
                  <a:gd name="T15" fmla="*/ 79 h 15"/>
                  <a:gd name="T16" fmla="*/ 128 w 12"/>
                  <a:gd name="T17" fmla="*/ 72 h 15"/>
                  <a:gd name="T18" fmla="*/ 128 w 12"/>
                  <a:gd name="T19" fmla="*/ 37 h 15"/>
                  <a:gd name="T20" fmla="*/ 111 w 12"/>
                  <a:gd name="T21" fmla="*/ 23 h 15"/>
                  <a:gd name="T22" fmla="*/ 99 w 12"/>
                  <a:gd name="T23" fmla="*/ 15 h 15"/>
                  <a:gd name="T24" fmla="*/ 87 w 12"/>
                  <a:gd name="T25" fmla="*/ 15 h 15"/>
                  <a:gd name="T26" fmla="*/ 70 w 12"/>
                  <a:gd name="T27" fmla="*/ 0 h 15"/>
                  <a:gd name="T28" fmla="*/ 111 w 12"/>
                  <a:gd name="T29" fmla="*/ 8 h 15"/>
                  <a:gd name="T30" fmla="*/ 140 w 12"/>
                  <a:gd name="T31" fmla="*/ 15 h 15"/>
                  <a:gd name="T32" fmla="*/ 157 w 12"/>
                  <a:gd name="T33" fmla="*/ 23 h 15"/>
                  <a:gd name="T34" fmla="*/ 169 w 12"/>
                  <a:gd name="T35" fmla="*/ 52 h 15"/>
                  <a:gd name="T36" fmla="*/ 157 w 12"/>
                  <a:gd name="T37" fmla="*/ 85 h 15"/>
                  <a:gd name="T38" fmla="*/ 140 w 12"/>
                  <a:gd name="T39" fmla="*/ 93 h 15"/>
                  <a:gd name="T40" fmla="*/ 87 w 12"/>
                  <a:gd name="T41" fmla="*/ 108 h 15"/>
                  <a:gd name="T42" fmla="*/ 70 w 12"/>
                  <a:gd name="T43" fmla="*/ 108 h 15"/>
                  <a:gd name="T44" fmla="*/ 41 w 12"/>
                  <a:gd name="T45" fmla="*/ 101 h 15"/>
                  <a:gd name="T46" fmla="*/ 29 w 12"/>
                  <a:gd name="T47" fmla="*/ 93 h 15"/>
                  <a:gd name="T48" fmla="*/ 12 w 12"/>
                  <a:gd name="T49" fmla="*/ 72 h 15"/>
                  <a:gd name="T50" fmla="*/ 0 w 12"/>
                  <a:gd name="T51" fmla="*/ 64 h 15"/>
                  <a:gd name="T52" fmla="*/ 0 w 12"/>
                  <a:gd name="T53" fmla="*/ 44 h 15"/>
                  <a:gd name="T54" fmla="*/ 12 w 12"/>
                  <a:gd name="T55" fmla="*/ 37 h 15"/>
                  <a:gd name="T56" fmla="*/ 12 w 12"/>
                  <a:gd name="T57" fmla="*/ 29 h 15"/>
                  <a:gd name="T58" fmla="*/ 58 w 12"/>
                  <a:gd name="T59" fmla="*/ 8 h 15"/>
                  <a:gd name="T60" fmla="*/ 70 w 12"/>
                  <a:gd name="T61" fmla="*/ 0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"/>
                  <a:gd name="T94" fmla="*/ 0 h 15"/>
                  <a:gd name="T95" fmla="*/ 12 w 12"/>
                  <a:gd name="T96" fmla="*/ 15 h 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" h="15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9" y="6"/>
                      <a:pt x="9" y="5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lose/>
                    <a:moveTo>
                      <a:pt x="5" y="0"/>
                    </a:moveTo>
                    <a:cubicBezTo>
                      <a:pt x="6" y="0"/>
                      <a:pt x="7" y="0"/>
                      <a:pt x="8" y="1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1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4" y="14"/>
                      <a:pt x="3" y="14"/>
                      <a:pt x="3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2" y="2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1" name="Freeform 154"/>
              <p:cNvSpPr>
                <a:spLocks noEditPoints="1"/>
              </p:cNvSpPr>
              <p:nvPr/>
            </p:nvSpPr>
            <p:spPr bwMode="auto">
              <a:xfrm>
                <a:off x="6135" y="9763"/>
                <a:ext cx="32" cy="29"/>
              </a:xfrm>
              <a:custGeom>
                <a:avLst/>
                <a:gdLst>
                  <a:gd name="T0" fmla="*/ 74 w 13"/>
                  <a:gd name="T1" fmla="*/ 15 h 15"/>
                  <a:gd name="T2" fmla="*/ 74 w 13"/>
                  <a:gd name="T3" fmla="*/ 23 h 15"/>
                  <a:gd name="T4" fmla="*/ 74 w 13"/>
                  <a:gd name="T5" fmla="*/ 29 h 15"/>
                  <a:gd name="T6" fmla="*/ 74 w 13"/>
                  <a:gd name="T7" fmla="*/ 44 h 15"/>
                  <a:gd name="T8" fmla="*/ 74 w 13"/>
                  <a:gd name="T9" fmla="*/ 56 h 15"/>
                  <a:gd name="T10" fmla="*/ 74 w 13"/>
                  <a:gd name="T11" fmla="*/ 64 h 15"/>
                  <a:gd name="T12" fmla="*/ 91 w 13"/>
                  <a:gd name="T13" fmla="*/ 72 h 15"/>
                  <a:gd name="T14" fmla="*/ 91 w 13"/>
                  <a:gd name="T15" fmla="*/ 93 h 15"/>
                  <a:gd name="T16" fmla="*/ 103 w 13"/>
                  <a:gd name="T17" fmla="*/ 93 h 15"/>
                  <a:gd name="T18" fmla="*/ 121 w 13"/>
                  <a:gd name="T19" fmla="*/ 85 h 15"/>
                  <a:gd name="T20" fmla="*/ 133 w 13"/>
                  <a:gd name="T21" fmla="*/ 79 h 15"/>
                  <a:gd name="T22" fmla="*/ 133 w 13"/>
                  <a:gd name="T23" fmla="*/ 72 h 15"/>
                  <a:gd name="T24" fmla="*/ 153 w 13"/>
                  <a:gd name="T25" fmla="*/ 72 h 15"/>
                  <a:gd name="T26" fmla="*/ 153 w 13"/>
                  <a:gd name="T27" fmla="*/ 56 h 15"/>
                  <a:gd name="T28" fmla="*/ 153 w 13"/>
                  <a:gd name="T29" fmla="*/ 52 h 15"/>
                  <a:gd name="T30" fmla="*/ 74 w 13"/>
                  <a:gd name="T31" fmla="*/ 15 h 15"/>
                  <a:gd name="T32" fmla="*/ 91 w 13"/>
                  <a:gd name="T33" fmla="*/ 0 h 15"/>
                  <a:gd name="T34" fmla="*/ 133 w 13"/>
                  <a:gd name="T35" fmla="*/ 8 h 15"/>
                  <a:gd name="T36" fmla="*/ 153 w 13"/>
                  <a:gd name="T37" fmla="*/ 15 h 15"/>
                  <a:gd name="T38" fmla="*/ 194 w 13"/>
                  <a:gd name="T39" fmla="*/ 56 h 15"/>
                  <a:gd name="T40" fmla="*/ 194 w 13"/>
                  <a:gd name="T41" fmla="*/ 64 h 15"/>
                  <a:gd name="T42" fmla="*/ 194 w 13"/>
                  <a:gd name="T43" fmla="*/ 72 h 15"/>
                  <a:gd name="T44" fmla="*/ 153 w 13"/>
                  <a:gd name="T45" fmla="*/ 101 h 15"/>
                  <a:gd name="T46" fmla="*/ 121 w 13"/>
                  <a:gd name="T47" fmla="*/ 108 h 15"/>
                  <a:gd name="T48" fmla="*/ 91 w 13"/>
                  <a:gd name="T49" fmla="*/ 108 h 15"/>
                  <a:gd name="T50" fmla="*/ 42 w 13"/>
                  <a:gd name="T51" fmla="*/ 108 h 15"/>
                  <a:gd name="T52" fmla="*/ 30 w 13"/>
                  <a:gd name="T53" fmla="*/ 101 h 15"/>
                  <a:gd name="T54" fmla="*/ 42 w 13"/>
                  <a:gd name="T55" fmla="*/ 93 h 15"/>
                  <a:gd name="T56" fmla="*/ 42 w 13"/>
                  <a:gd name="T57" fmla="*/ 79 h 15"/>
                  <a:gd name="T58" fmla="*/ 30 w 13"/>
                  <a:gd name="T59" fmla="*/ 52 h 15"/>
                  <a:gd name="T60" fmla="*/ 30 w 13"/>
                  <a:gd name="T61" fmla="*/ 37 h 15"/>
                  <a:gd name="T62" fmla="*/ 30 w 13"/>
                  <a:gd name="T63" fmla="*/ 23 h 15"/>
                  <a:gd name="T64" fmla="*/ 30 w 13"/>
                  <a:gd name="T65" fmla="*/ 15 h 15"/>
                  <a:gd name="T66" fmla="*/ 12 w 13"/>
                  <a:gd name="T67" fmla="*/ 8 h 15"/>
                  <a:gd name="T68" fmla="*/ 42 w 13"/>
                  <a:gd name="T69" fmla="*/ 8 h 15"/>
                  <a:gd name="T70" fmla="*/ 62 w 13"/>
                  <a:gd name="T71" fmla="*/ 8 h 15"/>
                  <a:gd name="T72" fmla="*/ 74 w 13"/>
                  <a:gd name="T73" fmla="*/ 0 h 15"/>
                  <a:gd name="T74" fmla="*/ 91 w 13"/>
                  <a:gd name="T75" fmla="*/ 0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"/>
                  <a:gd name="T115" fmla="*/ 0 h 15"/>
                  <a:gd name="T116" fmla="*/ 13 w 13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" h="1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5" y="12"/>
                      <a:pt x="6" y="13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7" y="2"/>
                      <a:pt x="5" y="2"/>
                    </a:cubicBezTo>
                    <a:close/>
                    <a:moveTo>
                      <a:pt x="6" y="0"/>
                    </a:moveTo>
                    <a:cubicBezTo>
                      <a:pt x="7" y="1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2" y="3"/>
                      <a:pt x="13" y="5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1" y="13"/>
                      <a:pt x="10" y="14"/>
                    </a:cubicBezTo>
                    <a:cubicBezTo>
                      <a:pt x="9" y="14"/>
                      <a:pt x="8" y="14"/>
                      <a:pt x="8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2" y="15"/>
                      <a:pt x="1" y="15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0"/>
                      <a:pt x="3" y="9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2" name="Freeform 155"/>
              <p:cNvSpPr>
                <a:spLocks/>
              </p:cNvSpPr>
              <p:nvPr/>
            </p:nvSpPr>
            <p:spPr bwMode="auto">
              <a:xfrm>
                <a:off x="6198" y="9767"/>
                <a:ext cx="27" cy="29"/>
              </a:xfrm>
              <a:custGeom>
                <a:avLst/>
                <a:gdLst>
                  <a:gd name="T0" fmla="*/ 71 w 11"/>
                  <a:gd name="T1" fmla="*/ 0 h 15"/>
                  <a:gd name="T2" fmla="*/ 103 w 11"/>
                  <a:gd name="T3" fmla="*/ 0 h 15"/>
                  <a:gd name="T4" fmla="*/ 120 w 11"/>
                  <a:gd name="T5" fmla="*/ 8 h 15"/>
                  <a:gd name="T6" fmla="*/ 150 w 11"/>
                  <a:gd name="T7" fmla="*/ 8 h 15"/>
                  <a:gd name="T8" fmla="*/ 150 w 11"/>
                  <a:gd name="T9" fmla="*/ 29 h 15"/>
                  <a:gd name="T10" fmla="*/ 133 w 11"/>
                  <a:gd name="T11" fmla="*/ 29 h 15"/>
                  <a:gd name="T12" fmla="*/ 120 w 11"/>
                  <a:gd name="T13" fmla="*/ 23 h 15"/>
                  <a:gd name="T14" fmla="*/ 71 w 11"/>
                  <a:gd name="T15" fmla="*/ 15 h 15"/>
                  <a:gd name="T16" fmla="*/ 61 w 11"/>
                  <a:gd name="T17" fmla="*/ 23 h 15"/>
                  <a:gd name="T18" fmla="*/ 120 w 11"/>
                  <a:gd name="T19" fmla="*/ 44 h 15"/>
                  <a:gd name="T20" fmla="*/ 133 w 11"/>
                  <a:gd name="T21" fmla="*/ 64 h 15"/>
                  <a:gd name="T22" fmla="*/ 61 w 11"/>
                  <a:gd name="T23" fmla="*/ 101 h 15"/>
                  <a:gd name="T24" fmla="*/ 29 w 11"/>
                  <a:gd name="T25" fmla="*/ 101 h 15"/>
                  <a:gd name="T26" fmla="*/ 29 w 11"/>
                  <a:gd name="T27" fmla="*/ 93 h 15"/>
                  <a:gd name="T28" fmla="*/ 12 w 11"/>
                  <a:gd name="T29" fmla="*/ 93 h 15"/>
                  <a:gd name="T30" fmla="*/ 0 w 11"/>
                  <a:gd name="T31" fmla="*/ 93 h 15"/>
                  <a:gd name="T32" fmla="*/ 29 w 11"/>
                  <a:gd name="T33" fmla="*/ 64 h 15"/>
                  <a:gd name="T34" fmla="*/ 29 w 11"/>
                  <a:gd name="T35" fmla="*/ 79 h 15"/>
                  <a:gd name="T36" fmla="*/ 71 w 11"/>
                  <a:gd name="T37" fmla="*/ 93 h 15"/>
                  <a:gd name="T38" fmla="*/ 91 w 11"/>
                  <a:gd name="T39" fmla="*/ 93 h 15"/>
                  <a:gd name="T40" fmla="*/ 103 w 11"/>
                  <a:gd name="T41" fmla="*/ 79 h 15"/>
                  <a:gd name="T42" fmla="*/ 61 w 11"/>
                  <a:gd name="T43" fmla="*/ 52 h 15"/>
                  <a:gd name="T44" fmla="*/ 29 w 11"/>
                  <a:gd name="T45" fmla="*/ 23 h 15"/>
                  <a:gd name="T46" fmla="*/ 29 w 11"/>
                  <a:gd name="T47" fmla="*/ 15 h 15"/>
                  <a:gd name="T48" fmla="*/ 42 w 11"/>
                  <a:gd name="T49" fmla="*/ 8 h 15"/>
                  <a:gd name="T50" fmla="*/ 71 w 11"/>
                  <a:gd name="T51" fmla="*/ 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5"/>
                  <a:gd name="T80" fmla="*/ 11 w 1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5">
                    <a:moveTo>
                      <a:pt x="5" y="0"/>
                    </a:move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1" y="1"/>
                      <a:pt x="10" y="3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5"/>
                      <a:pt x="7" y="6"/>
                      <a:pt x="8" y="6"/>
                    </a:cubicBezTo>
                    <a:cubicBezTo>
                      <a:pt x="8" y="7"/>
                      <a:pt x="9" y="8"/>
                      <a:pt x="9" y="9"/>
                    </a:cubicBezTo>
                    <a:cubicBezTo>
                      <a:pt x="10" y="12"/>
                      <a:pt x="8" y="15"/>
                      <a:pt x="4" y="14"/>
                    </a:cubicBezTo>
                    <a:cubicBezTo>
                      <a:pt x="4" y="14"/>
                      <a:pt x="3" y="14"/>
                      <a:pt x="2" y="14"/>
                    </a:cubicBezTo>
                    <a:cubicBezTo>
                      <a:pt x="2" y="14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8"/>
                      <a:pt x="2" y="9"/>
                    </a:cubicBezTo>
                    <a:cubicBezTo>
                      <a:pt x="2" y="9"/>
                      <a:pt x="2" y="11"/>
                      <a:pt x="2" y="11"/>
                    </a:cubicBezTo>
                    <a:cubicBezTo>
                      <a:pt x="3" y="12"/>
                      <a:pt x="4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9"/>
                      <a:pt x="5" y="9"/>
                      <a:pt x="4" y="7"/>
                    </a:cubicBezTo>
                    <a:cubicBezTo>
                      <a:pt x="3" y="7"/>
                      <a:pt x="2" y="5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3" name="Freeform 156"/>
              <p:cNvSpPr>
                <a:spLocks/>
              </p:cNvSpPr>
              <p:nvPr/>
            </p:nvSpPr>
            <p:spPr bwMode="auto">
              <a:xfrm>
                <a:off x="6118" y="9765"/>
                <a:ext cx="17" cy="29"/>
              </a:xfrm>
              <a:custGeom>
                <a:avLst/>
                <a:gdLst>
                  <a:gd name="T0" fmla="*/ 58 w 7"/>
                  <a:gd name="T1" fmla="*/ 0 h 15"/>
                  <a:gd name="T2" fmla="*/ 70 w 7"/>
                  <a:gd name="T3" fmla="*/ 8 h 15"/>
                  <a:gd name="T4" fmla="*/ 58 w 7"/>
                  <a:gd name="T5" fmla="*/ 23 h 15"/>
                  <a:gd name="T6" fmla="*/ 58 w 7"/>
                  <a:gd name="T7" fmla="*/ 29 h 15"/>
                  <a:gd name="T8" fmla="*/ 70 w 7"/>
                  <a:gd name="T9" fmla="*/ 52 h 15"/>
                  <a:gd name="T10" fmla="*/ 70 w 7"/>
                  <a:gd name="T11" fmla="*/ 52 h 15"/>
                  <a:gd name="T12" fmla="*/ 70 w 7"/>
                  <a:gd name="T13" fmla="*/ 72 h 15"/>
                  <a:gd name="T14" fmla="*/ 87 w 7"/>
                  <a:gd name="T15" fmla="*/ 72 h 15"/>
                  <a:gd name="T16" fmla="*/ 87 w 7"/>
                  <a:gd name="T17" fmla="*/ 93 h 15"/>
                  <a:gd name="T18" fmla="*/ 100 w 7"/>
                  <a:gd name="T19" fmla="*/ 101 h 15"/>
                  <a:gd name="T20" fmla="*/ 100 w 7"/>
                  <a:gd name="T21" fmla="*/ 101 h 15"/>
                  <a:gd name="T22" fmla="*/ 70 w 7"/>
                  <a:gd name="T23" fmla="*/ 108 h 15"/>
                  <a:gd name="T24" fmla="*/ 41 w 7"/>
                  <a:gd name="T25" fmla="*/ 108 h 15"/>
                  <a:gd name="T26" fmla="*/ 41 w 7"/>
                  <a:gd name="T27" fmla="*/ 108 h 15"/>
                  <a:gd name="T28" fmla="*/ 41 w 7"/>
                  <a:gd name="T29" fmla="*/ 101 h 15"/>
                  <a:gd name="T30" fmla="*/ 41 w 7"/>
                  <a:gd name="T31" fmla="*/ 93 h 15"/>
                  <a:gd name="T32" fmla="*/ 41 w 7"/>
                  <a:gd name="T33" fmla="*/ 72 h 15"/>
                  <a:gd name="T34" fmla="*/ 29 w 7"/>
                  <a:gd name="T35" fmla="*/ 64 h 15"/>
                  <a:gd name="T36" fmla="*/ 29 w 7"/>
                  <a:gd name="T37" fmla="*/ 52 h 15"/>
                  <a:gd name="T38" fmla="*/ 29 w 7"/>
                  <a:gd name="T39" fmla="*/ 44 h 15"/>
                  <a:gd name="T40" fmla="*/ 12 w 7"/>
                  <a:gd name="T41" fmla="*/ 29 h 15"/>
                  <a:gd name="T42" fmla="*/ 12 w 7"/>
                  <a:gd name="T43" fmla="*/ 23 h 15"/>
                  <a:gd name="T44" fmla="*/ 0 w 7"/>
                  <a:gd name="T45" fmla="*/ 15 h 15"/>
                  <a:gd name="T46" fmla="*/ 0 w 7"/>
                  <a:gd name="T47" fmla="*/ 15 h 15"/>
                  <a:gd name="T48" fmla="*/ 12 w 7"/>
                  <a:gd name="T49" fmla="*/ 8 h 15"/>
                  <a:gd name="T50" fmla="*/ 41 w 7"/>
                  <a:gd name="T51" fmla="*/ 8 h 15"/>
                  <a:gd name="T52" fmla="*/ 58 w 7"/>
                  <a:gd name="T53" fmla="*/ 0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"/>
                  <a:gd name="T82" fmla="*/ 0 h 15"/>
                  <a:gd name="T83" fmla="*/ 7 w 7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" h="15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4" name="Freeform 157"/>
              <p:cNvSpPr>
                <a:spLocks/>
              </p:cNvSpPr>
              <p:nvPr/>
            </p:nvSpPr>
            <p:spPr bwMode="auto">
              <a:xfrm>
                <a:off x="6086" y="9769"/>
                <a:ext cx="34" cy="33"/>
              </a:xfrm>
              <a:custGeom>
                <a:avLst/>
                <a:gdLst>
                  <a:gd name="T0" fmla="*/ 141 w 14"/>
                  <a:gd name="T1" fmla="*/ 0 h 17"/>
                  <a:gd name="T2" fmla="*/ 160 w 14"/>
                  <a:gd name="T3" fmla="*/ 0 h 17"/>
                  <a:gd name="T4" fmla="*/ 160 w 14"/>
                  <a:gd name="T5" fmla="*/ 8 h 17"/>
                  <a:gd name="T6" fmla="*/ 160 w 14"/>
                  <a:gd name="T7" fmla="*/ 16 h 17"/>
                  <a:gd name="T8" fmla="*/ 160 w 14"/>
                  <a:gd name="T9" fmla="*/ 23 h 17"/>
                  <a:gd name="T10" fmla="*/ 160 w 14"/>
                  <a:gd name="T11" fmla="*/ 31 h 17"/>
                  <a:gd name="T12" fmla="*/ 160 w 14"/>
                  <a:gd name="T13" fmla="*/ 37 h 17"/>
                  <a:gd name="T14" fmla="*/ 170 w 14"/>
                  <a:gd name="T15" fmla="*/ 52 h 17"/>
                  <a:gd name="T16" fmla="*/ 170 w 14"/>
                  <a:gd name="T17" fmla="*/ 52 h 17"/>
                  <a:gd name="T18" fmla="*/ 170 w 14"/>
                  <a:gd name="T19" fmla="*/ 64 h 17"/>
                  <a:gd name="T20" fmla="*/ 189 w 14"/>
                  <a:gd name="T21" fmla="*/ 64 h 17"/>
                  <a:gd name="T22" fmla="*/ 189 w 14"/>
                  <a:gd name="T23" fmla="*/ 80 h 17"/>
                  <a:gd name="T24" fmla="*/ 202 w 14"/>
                  <a:gd name="T25" fmla="*/ 95 h 17"/>
                  <a:gd name="T26" fmla="*/ 202 w 14"/>
                  <a:gd name="T27" fmla="*/ 101 h 17"/>
                  <a:gd name="T28" fmla="*/ 189 w 14"/>
                  <a:gd name="T29" fmla="*/ 101 h 17"/>
                  <a:gd name="T30" fmla="*/ 189 w 14"/>
                  <a:gd name="T31" fmla="*/ 101 h 17"/>
                  <a:gd name="T32" fmla="*/ 160 w 14"/>
                  <a:gd name="T33" fmla="*/ 87 h 17"/>
                  <a:gd name="T34" fmla="*/ 141 w 14"/>
                  <a:gd name="T35" fmla="*/ 87 h 17"/>
                  <a:gd name="T36" fmla="*/ 112 w 14"/>
                  <a:gd name="T37" fmla="*/ 72 h 17"/>
                  <a:gd name="T38" fmla="*/ 87 w 14"/>
                  <a:gd name="T39" fmla="*/ 60 h 17"/>
                  <a:gd name="T40" fmla="*/ 70 w 14"/>
                  <a:gd name="T41" fmla="*/ 52 h 17"/>
                  <a:gd name="T42" fmla="*/ 70 w 14"/>
                  <a:gd name="T43" fmla="*/ 64 h 17"/>
                  <a:gd name="T44" fmla="*/ 70 w 14"/>
                  <a:gd name="T45" fmla="*/ 72 h 17"/>
                  <a:gd name="T46" fmla="*/ 70 w 14"/>
                  <a:gd name="T47" fmla="*/ 80 h 17"/>
                  <a:gd name="T48" fmla="*/ 87 w 14"/>
                  <a:gd name="T49" fmla="*/ 87 h 17"/>
                  <a:gd name="T50" fmla="*/ 87 w 14"/>
                  <a:gd name="T51" fmla="*/ 95 h 17"/>
                  <a:gd name="T52" fmla="*/ 87 w 14"/>
                  <a:gd name="T53" fmla="*/ 101 h 17"/>
                  <a:gd name="T54" fmla="*/ 100 w 14"/>
                  <a:gd name="T55" fmla="*/ 101 h 17"/>
                  <a:gd name="T56" fmla="*/ 112 w 14"/>
                  <a:gd name="T57" fmla="*/ 101 h 17"/>
                  <a:gd name="T58" fmla="*/ 112 w 14"/>
                  <a:gd name="T59" fmla="*/ 109 h 17"/>
                  <a:gd name="T60" fmla="*/ 58 w 14"/>
                  <a:gd name="T61" fmla="*/ 116 h 17"/>
                  <a:gd name="T62" fmla="*/ 58 w 14"/>
                  <a:gd name="T63" fmla="*/ 109 h 17"/>
                  <a:gd name="T64" fmla="*/ 70 w 14"/>
                  <a:gd name="T65" fmla="*/ 101 h 17"/>
                  <a:gd name="T66" fmla="*/ 58 w 14"/>
                  <a:gd name="T67" fmla="*/ 87 h 17"/>
                  <a:gd name="T68" fmla="*/ 29 w 14"/>
                  <a:gd name="T69" fmla="*/ 37 h 17"/>
                  <a:gd name="T70" fmla="*/ 12 w 14"/>
                  <a:gd name="T71" fmla="*/ 31 h 17"/>
                  <a:gd name="T72" fmla="*/ 0 w 14"/>
                  <a:gd name="T73" fmla="*/ 23 h 17"/>
                  <a:gd name="T74" fmla="*/ 41 w 14"/>
                  <a:gd name="T75" fmla="*/ 16 h 17"/>
                  <a:gd name="T76" fmla="*/ 58 w 14"/>
                  <a:gd name="T77" fmla="*/ 31 h 17"/>
                  <a:gd name="T78" fmla="*/ 87 w 14"/>
                  <a:gd name="T79" fmla="*/ 31 h 17"/>
                  <a:gd name="T80" fmla="*/ 100 w 14"/>
                  <a:gd name="T81" fmla="*/ 45 h 17"/>
                  <a:gd name="T82" fmla="*/ 112 w 14"/>
                  <a:gd name="T83" fmla="*/ 45 h 17"/>
                  <a:gd name="T84" fmla="*/ 141 w 14"/>
                  <a:gd name="T85" fmla="*/ 60 h 17"/>
                  <a:gd name="T86" fmla="*/ 160 w 14"/>
                  <a:gd name="T87" fmla="*/ 60 h 17"/>
                  <a:gd name="T88" fmla="*/ 160 w 14"/>
                  <a:gd name="T89" fmla="*/ 60 h 17"/>
                  <a:gd name="T90" fmla="*/ 141 w 14"/>
                  <a:gd name="T91" fmla="*/ 45 h 17"/>
                  <a:gd name="T92" fmla="*/ 129 w 14"/>
                  <a:gd name="T93" fmla="*/ 31 h 17"/>
                  <a:gd name="T94" fmla="*/ 129 w 14"/>
                  <a:gd name="T95" fmla="*/ 16 h 17"/>
                  <a:gd name="T96" fmla="*/ 100 w 14"/>
                  <a:gd name="T97" fmla="*/ 8 h 17"/>
                  <a:gd name="T98" fmla="*/ 141 w 14"/>
                  <a:gd name="T99" fmla="*/ 0 h 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"/>
                  <a:gd name="T151" fmla="*/ 0 h 17"/>
                  <a:gd name="T152" fmla="*/ 14 w 14"/>
                  <a:gd name="T153" fmla="*/ 17 h 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" h="17">
                    <a:moveTo>
                      <a:pt x="10" y="0"/>
                    </a:move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1"/>
                    </a:cubicBezTo>
                    <a:cubicBezTo>
                      <a:pt x="13" y="11"/>
                      <a:pt x="14" y="12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1" y="13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8" y="10"/>
                    </a:cubicBezTo>
                    <a:cubicBezTo>
                      <a:pt x="8" y="10"/>
                      <a:pt x="7" y="9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5" y="17"/>
                      <a:pt x="4" y="16"/>
                    </a:cubicBezTo>
                    <a:cubicBezTo>
                      <a:pt x="4" y="16"/>
                      <a:pt x="4" y="16"/>
                      <a:pt x="4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3" y="10"/>
                      <a:pt x="3" y="8"/>
                      <a:pt x="2" y="5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4" y="3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9" y="7"/>
                      <a:pt x="9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10" y="5"/>
                      <a:pt x="10" y="4"/>
                      <a:pt x="9" y="4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0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5" name="Freeform 158"/>
              <p:cNvSpPr>
                <a:spLocks/>
              </p:cNvSpPr>
              <p:nvPr/>
            </p:nvSpPr>
            <p:spPr bwMode="auto">
              <a:xfrm>
                <a:off x="6238" y="9774"/>
                <a:ext cx="41" cy="38"/>
              </a:xfrm>
              <a:custGeom>
                <a:avLst/>
                <a:gdLst>
                  <a:gd name="T0" fmla="*/ 82 w 17"/>
                  <a:gd name="T1" fmla="*/ 0 h 19"/>
                  <a:gd name="T2" fmla="*/ 111 w 17"/>
                  <a:gd name="T3" fmla="*/ 8 h 19"/>
                  <a:gd name="T4" fmla="*/ 128 w 17"/>
                  <a:gd name="T5" fmla="*/ 56 h 19"/>
                  <a:gd name="T6" fmla="*/ 128 w 17"/>
                  <a:gd name="T7" fmla="*/ 88 h 19"/>
                  <a:gd name="T8" fmla="*/ 128 w 17"/>
                  <a:gd name="T9" fmla="*/ 88 h 19"/>
                  <a:gd name="T10" fmla="*/ 128 w 17"/>
                  <a:gd name="T11" fmla="*/ 88 h 19"/>
                  <a:gd name="T12" fmla="*/ 157 w 17"/>
                  <a:gd name="T13" fmla="*/ 72 h 19"/>
                  <a:gd name="T14" fmla="*/ 181 w 17"/>
                  <a:gd name="T15" fmla="*/ 48 h 19"/>
                  <a:gd name="T16" fmla="*/ 198 w 17"/>
                  <a:gd name="T17" fmla="*/ 32 h 19"/>
                  <a:gd name="T18" fmla="*/ 239 w 17"/>
                  <a:gd name="T19" fmla="*/ 40 h 19"/>
                  <a:gd name="T20" fmla="*/ 227 w 17"/>
                  <a:gd name="T21" fmla="*/ 48 h 19"/>
                  <a:gd name="T22" fmla="*/ 210 w 17"/>
                  <a:gd name="T23" fmla="*/ 48 h 19"/>
                  <a:gd name="T24" fmla="*/ 210 w 17"/>
                  <a:gd name="T25" fmla="*/ 72 h 19"/>
                  <a:gd name="T26" fmla="*/ 181 w 17"/>
                  <a:gd name="T27" fmla="*/ 104 h 19"/>
                  <a:gd name="T28" fmla="*/ 169 w 17"/>
                  <a:gd name="T29" fmla="*/ 128 h 19"/>
                  <a:gd name="T30" fmla="*/ 169 w 17"/>
                  <a:gd name="T31" fmla="*/ 136 h 19"/>
                  <a:gd name="T32" fmla="*/ 169 w 17"/>
                  <a:gd name="T33" fmla="*/ 152 h 19"/>
                  <a:gd name="T34" fmla="*/ 140 w 17"/>
                  <a:gd name="T35" fmla="*/ 144 h 19"/>
                  <a:gd name="T36" fmla="*/ 111 w 17"/>
                  <a:gd name="T37" fmla="*/ 136 h 19"/>
                  <a:gd name="T38" fmla="*/ 111 w 17"/>
                  <a:gd name="T39" fmla="*/ 128 h 19"/>
                  <a:gd name="T40" fmla="*/ 140 w 17"/>
                  <a:gd name="T41" fmla="*/ 120 h 19"/>
                  <a:gd name="T42" fmla="*/ 140 w 17"/>
                  <a:gd name="T43" fmla="*/ 104 h 19"/>
                  <a:gd name="T44" fmla="*/ 157 w 17"/>
                  <a:gd name="T45" fmla="*/ 104 h 19"/>
                  <a:gd name="T46" fmla="*/ 157 w 17"/>
                  <a:gd name="T47" fmla="*/ 88 h 19"/>
                  <a:gd name="T48" fmla="*/ 157 w 17"/>
                  <a:gd name="T49" fmla="*/ 80 h 19"/>
                  <a:gd name="T50" fmla="*/ 157 w 17"/>
                  <a:gd name="T51" fmla="*/ 88 h 19"/>
                  <a:gd name="T52" fmla="*/ 157 w 17"/>
                  <a:gd name="T53" fmla="*/ 80 h 19"/>
                  <a:gd name="T54" fmla="*/ 157 w 17"/>
                  <a:gd name="T55" fmla="*/ 80 h 19"/>
                  <a:gd name="T56" fmla="*/ 128 w 17"/>
                  <a:gd name="T57" fmla="*/ 96 h 19"/>
                  <a:gd name="T58" fmla="*/ 128 w 17"/>
                  <a:gd name="T59" fmla="*/ 104 h 19"/>
                  <a:gd name="T60" fmla="*/ 128 w 17"/>
                  <a:gd name="T61" fmla="*/ 104 h 19"/>
                  <a:gd name="T62" fmla="*/ 99 w 17"/>
                  <a:gd name="T63" fmla="*/ 120 h 19"/>
                  <a:gd name="T64" fmla="*/ 82 w 17"/>
                  <a:gd name="T65" fmla="*/ 128 h 19"/>
                  <a:gd name="T66" fmla="*/ 82 w 17"/>
                  <a:gd name="T67" fmla="*/ 128 h 19"/>
                  <a:gd name="T68" fmla="*/ 82 w 17"/>
                  <a:gd name="T69" fmla="*/ 120 h 19"/>
                  <a:gd name="T70" fmla="*/ 82 w 17"/>
                  <a:gd name="T71" fmla="*/ 88 h 19"/>
                  <a:gd name="T72" fmla="*/ 82 w 17"/>
                  <a:gd name="T73" fmla="*/ 64 h 19"/>
                  <a:gd name="T74" fmla="*/ 82 w 17"/>
                  <a:gd name="T75" fmla="*/ 56 h 19"/>
                  <a:gd name="T76" fmla="*/ 70 w 17"/>
                  <a:gd name="T77" fmla="*/ 72 h 19"/>
                  <a:gd name="T78" fmla="*/ 58 w 17"/>
                  <a:gd name="T79" fmla="*/ 80 h 19"/>
                  <a:gd name="T80" fmla="*/ 41 w 17"/>
                  <a:gd name="T81" fmla="*/ 96 h 19"/>
                  <a:gd name="T82" fmla="*/ 41 w 17"/>
                  <a:gd name="T83" fmla="*/ 112 h 19"/>
                  <a:gd name="T84" fmla="*/ 41 w 17"/>
                  <a:gd name="T85" fmla="*/ 112 h 19"/>
                  <a:gd name="T86" fmla="*/ 29 w 17"/>
                  <a:gd name="T87" fmla="*/ 112 h 19"/>
                  <a:gd name="T88" fmla="*/ 12 w 17"/>
                  <a:gd name="T89" fmla="*/ 112 h 19"/>
                  <a:gd name="T90" fmla="*/ 0 w 17"/>
                  <a:gd name="T91" fmla="*/ 104 h 19"/>
                  <a:gd name="T92" fmla="*/ 0 w 17"/>
                  <a:gd name="T93" fmla="*/ 96 h 19"/>
                  <a:gd name="T94" fmla="*/ 0 w 17"/>
                  <a:gd name="T95" fmla="*/ 96 h 19"/>
                  <a:gd name="T96" fmla="*/ 12 w 17"/>
                  <a:gd name="T97" fmla="*/ 96 h 19"/>
                  <a:gd name="T98" fmla="*/ 12 w 17"/>
                  <a:gd name="T99" fmla="*/ 96 h 19"/>
                  <a:gd name="T100" fmla="*/ 29 w 17"/>
                  <a:gd name="T101" fmla="*/ 88 h 19"/>
                  <a:gd name="T102" fmla="*/ 29 w 17"/>
                  <a:gd name="T103" fmla="*/ 88 h 19"/>
                  <a:gd name="T104" fmla="*/ 41 w 17"/>
                  <a:gd name="T105" fmla="*/ 72 h 19"/>
                  <a:gd name="T106" fmla="*/ 58 w 17"/>
                  <a:gd name="T107" fmla="*/ 56 h 19"/>
                  <a:gd name="T108" fmla="*/ 70 w 17"/>
                  <a:gd name="T109" fmla="*/ 40 h 19"/>
                  <a:gd name="T110" fmla="*/ 82 w 17"/>
                  <a:gd name="T111" fmla="*/ 24 h 19"/>
                  <a:gd name="T112" fmla="*/ 82 w 17"/>
                  <a:gd name="T113" fmla="*/ 16 h 19"/>
                  <a:gd name="T114" fmla="*/ 82 w 17"/>
                  <a:gd name="T115" fmla="*/ 8 h 19"/>
                  <a:gd name="T116" fmla="*/ 82 w 17"/>
                  <a:gd name="T117" fmla="*/ 0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"/>
                  <a:gd name="T178" fmla="*/ 0 h 19"/>
                  <a:gd name="T179" fmla="*/ 17 w 17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" h="19">
                    <a:moveTo>
                      <a:pt x="6" y="0"/>
                    </a:moveTo>
                    <a:cubicBezTo>
                      <a:pt x="6" y="1"/>
                      <a:pt x="8" y="1"/>
                      <a:pt x="8" y="1"/>
                    </a:cubicBezTo>
                    <a:cubicBezTo>
                      <a:pt x="9" y="2"/>
                      <a:pt x="9" y="6"/>
                      <a:pt x="9" y="7"/>
                    </a:cubicBezTo>
                    <a:cubicBezTo>
                      <a:pt x="9" y="8"/>
                      <a:pt x="9" y="9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3" y="6"/>
                      <a:pt x="14" y="5"/>
                      <a:pt x="14" y="4"/>
                    </a:cubicBezTo>
                    <a:cubicBezTo>
                      <a:pt x="15" y="4"/>
                      <a:pt x="16" y="5"/>
                      <a:pt x="17" y="5"/>
                    </a:cubicBezTo>
                    <a:cubicBezTo>
                      <a:pt x="17" y="6"/>
                      <a:pt x="17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7"/>
                      <a:pt x="15" y="9"/>
                      <a:pt x="15" y="9"/>
                    </a:cubicBezTo>
                    <a:cubicBezTo>
                      <a:pt x="14" y="11"/>
                      <a:pt x="14" y="12"/>
                      <a:pt x="13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3" y="18"/>
                      <a:pt x="12" y="19"/>
                    </a:cubicBezTo>
                    <a:cubicBezTo>
                      <a:pt x="12" y="19"/>
                      <a:pt x="11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10" y="15"/>
                    </a:cubicBezTo>
                    <a:cubicBezTo>
                      <a:pt x="10" y="15"/>
                      <a:pt x="10" y="14"/>
                      <a:pt x="10" y="13"/>
                    </a:cubicBezTo>
                    <a:cubicBezTo>
                      <a:pt x="10" y="13"/>
                      <a:pt x="10" y="13"/>
                      <a:pt x="11" y="13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7" y="15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6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4" y="10"/>
                      <a:pt x="3" y="11"/>
                      <a:pt x="3" y="12"/>
                    </a:cubicBezTo>
                    <a:cubicBezTo>
                      <a:pt x="3" y="13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1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6" name="Freeform 159"/>
              <p:cNvSpPr>
                <a:spLocks/>
              </p:cNvSpPr>
              <p:nvPr/>
            </p:nvSpPr>
            <p:spPr bwMode="auto">
              <a:xfrm>
                <a:off x="6055" y="9777"/>
                <a:ext cx="34" cy="31"/>
              </a:xfrm>
              <a:custGeom>
                <a:avLst/>
                <a:gdLst>
                  <a:gd name="T0" fmla="*/ 141 w 14"/>
                  <a:gd name="T1" fmla="*/ 0 h 16"/>
                  <a:gd name="T2" fmla="*/ 160 w 14"/>
                  <a:gd name="T3" fmla="*/ 8 h 16"/>
                  <a:gd name="T4" fmla="*/ 141 w 14"/>
                  <a:gd name="T5" fmla="*/ 16 h 16"/>
                  <a:gd name="T6" fmla="*/ 160 w 14"/>
                  <a:gd name="T7" fmla="*/ 23 h 16"/>
                  <a:gd name="T8" fmla="*/ 189 w 14"/>
                  <a:gd name="T9" fmla="*/ 60 h 16"/>
                  <a:gd name="T10" fmla="*/ 202 w 14"/>
                  <a:gd name="T11" fmla="*/ 72 h 16"/>
                  <a:gd name="T12" fmla="*/ 202 w 14"/>
                  <a:gd name="T13" fmla="*/ 93 h 16"/>
                  <a:gd name="T14" fmla="*/ 170 w 14"/>
                  <a:gd name="T15" fmla="*/ 109 h 16"/>
                  <a:gd name="T16" fmla="*/ 160 w 14"/>
                  <a:gd name="T17" fmla="*/ 109 h 16"/>
                  <a:gd name="T18" fmla="*/ 141 w 14"/>
                  <a:gd name="T19" fmla="*/ 116 h 16"/>
                  <a:gd name="T20" fmla="*/ 112 w 14"/>
                  <a:gd name="T21" fmla="*/ 109 h 16"/>
                  <a:gd name="T22" fmla="*/ 100 w 14"/>
                  <a:gd name="T23" fmla="*/ 109 h 16"/>
                  <a:gd name="T24" fmla="*/ 70 w 14"/>
                  <a:gd name="T25" fmla="*/ 79 h 16"/>
                  <a:gd name="T26" fmla="*/ 41 w 14"/>
                  <a:gd name="T27" fmla="*/ 64 h 16"/>
                  <a:gd name="T28" fmla="*/ 41 w 14"/>
                  <a:gd name="T29" fmla="*/ 60 h 16"/>
                  <a:gd name="T30" fmla="*/ 29 w 14"/>
                  <a:gd name="T31" fmla="*/ 52 h 16"/>
                  <a:gd name="T32" fmla="*/ 29 w 14"/>
                  <a:gd name="T33" fmla="*/ 45 h 16"/>
                  <a:gd name="T34" fmla="*/ 0 w 14"/>
                  <a:gd name="T35" fmla="*/ 37 h 16"/>
                  <a:gd name="T36" fmla="*/ 12 w 14"/>
                  <a:gd name="T37" fmla="*/ 31 h 16"/>
                  <a:gd name="T38" fmla="*/ 70 w 14"/>
                  <a:gd name="T39" fmla="*/ 23 h 16"/>
                  <a:gd name="T40" fmla="*/ 70 w 14"/>
                  <a:gd name="T41" fmla="*/ 37 h 16"/>
                  <a:gd name="T42" fmla="*/ 70 w 14"/>
                  <a:gd name="T43" fmla="*/ 37 h 16"/>
                  <a:gd name="T44" fmla="*/ 87 w 14"/>
                  <a:gd name="T45" fmla="*/ 60 h 16"/>
                  <a:gd name="T46" fmla="*/ 87 w 14"/>
                  <a:gd name="T47" fmla="*/ 64 h 16"/>
                  <a:gd name="T48" fmla="*/ 100 w 14"/>
                  <a:gd name="T49" fmla="*/ 79 h 16"/>
                  <a:gd name="T50" fmla="*/ 129 w 14"/>
                  <a:gd name="T51" fmla="*/ 93 h 16"/>
                  <a:gd name="T52" fmla="*/ 160 w 14"/>
                  <a:gd name="T53" fmla="*/ 101 h 16"/>
                  <a:gd name="T54" fmla="*/ 189 w 14"/>
                  <a:gd name="T55" fmla="*/ 87 h 16"/>
                  <a:gd name="T56" fmla="*/ 160 w 14"/>
                  <a:gd name="T57" fmla="*/ 52 h 16"/>
                  <a:gd name="T58" fmla="*/ 141 w 14"/>
                  <a:gd name="T59" fmla="*/ 37 h 16"/>
                  <a:gd name="T60" fmla="*/ 129 w 14"/>
                  <a:gd name="T61" fmla="*/ 31 h 16"/>
                  <a:gd name="T62" fmla="*/ 129 w 14"/>
                  <a:gd name="T63" fmla="*/ 23 h 16"/>
                  <a:gd name="T64" fmla="*/ 100 w 14"/>
                  <a:gd name="T65" fmla="*/ 16 h 16"/>
                  <a:gd name="T66" fmla="*/ 141 w 14"/>
                  <a:gd name="T67" fmla="*/ 0 h 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"/>
                  <a:gd name="T103" fmla="*/ 0 h 16"/>
                  <a:gd name="T104" fmla="*/ 14 w 14"/>
                  <a:gd name="T105" fmla="*/ 16 h 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" h="16">
                    <a:moveTo>
                      <a:pt x="10" y="0"/>
                    </a:moveTo>
                    <a:cubicBezTo>
                      <a:pt x="11" y="0"/>
                      <a:pt x="11" y="0"/>
                      <a:pt x="11" y="1"/>
                    </a:cubicBezTo>
                    <a:cubicBezTo>
                      <a:pt x="11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2" y="5"/>
                      <a:pt x="12" y="7"/>
                      <a:pt x="13" y="8"/>
                    </a:cubicBezTo>
                    <a:cubicBezTo>
                      <a:pt x="13" y="9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4"/>
                      <a:pt x="13" y="15"/>
                      <a:pt x="1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10" y="16"/>
                    </a:cubicBezTo>
                    <a:cubicBezTo>
                      <a:pt x="9" y="16"/>
                      <a:pt x="9" y="15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6" y="14"/>
                      <a:pt x="5" y="13"/>
                      <a:pt x="5" y="11"/>
                    </a:cubicBezTo>
                    <a:cubicBezTo>
                      <a:pt x="4" y="11"/>
                      <a:pt x="4" y="10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4" y="2"/>
                      <a:pt x="5" y="3"/>
                    </a:cubicBezTo>
                    <a:cubicBezTo>
                      <a:pt x="5" y="3"/>
                      <a:pt x="4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10"/>
                      <a:pt x="7" y="11"/>
                    </a:cubicBezTo>
                    <a:cubicBezTo>
                      <a:pt x="8" y="12"/>
                      <a:pt x="8" y="13"/>
                      <a:pt x="9" y="13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2" y="13"/>
                      <a:pt x="12" y="13"/>
                      <a:pt x="13" y="12"/>
                    </a:cubicBezTo>
                    <a:cubicBezTo>
                      <a:pt x="13" y="10"/>
                      <a:pt x="11" y="8"/>
                      <a:pt x="11" y="7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7" name="Freeform 160"/>
              <p:cNvSpPr>
                <a:spLocks/>
              </p:cNvSpPr>
              <p:nvPr/>
            </p:nvSpPr>
            <p:spPr bwMode="auto">
              <a:xfrm>
                <a:off x="6269" y="9788"/>
                <a:ext cx="36" cy="35"/>
              </a:xfrm>
              <a:custGeom>
                <a:avLst/>
                <a:gdLst>
                  <a:gd name="T0" fmla="*/ 98 w 15"/>
                  <a:gd name="T1" fmla="*/ 0 h 18"/>
                  <a:gd name="T2" fmla="*/ 127 w 15"/>
                  <a:gd name="T3" fmla="*/ 8 h 18"/>
                  <a:gd name="T4" fmla="*/ 139 w 15"/>
                  <a:gd name="T5" fmla="*/ 8 h 18"/>
                  <a:gd name="T6" fmla="*/ 149 w 15"/>
                  <a:gd name="T7" fmla="*/ 16 h 18"/>
                  <a:gd name="T8" fmla="*/ 149 w 15"/>
                  <a:gd name="T9" fmla="*/ 23 h 18"/>
                  <a:gd name="T10" fmla="*/ 197 w 15"/>
                  <a:gd name="T11" fmla="*/ 31 h 18"/>
                  <a:gd name="T12" fmla="*/ 197 w 15"/>
                  <a:gd name="T13" fmla="*/ 37 h 18"/>
                  <a:gd name="T14" fmla="*/ 197 w 15"/>
                  <a:gd name="T15" fmla="*/ 45 h 18"/>
                  <a:gd name="T16" fmla="*/ 178 w 15"/>
                  <a:gd name="T17" fmla="*/ 53 h 18"/>
                  <a:gd name="T18" fmla="*/ 178 w 15"/>
                  <a:gd name="T19" fmla="*/ 37 h 18"/>
                  <a:gd name="T20" fmla="*/ 139 w 15"/>
                  <a:gd name="T21" fmla="*/ 31 h 18"/>
                  <a:gd name="T22" fmla="*/ 110 w 15"/>
                  <a:gd name="T23" fmla="*/ 53 h 18"/>
                  <a:gd name="T24" fmla="*/ 127 w 15"/>
                  <a:gd name="T25" fmla="*/ 68 h 18"/>
                  <a:gd name="T26" fmla="*/ 149 w 15"/>
                  <a:gd name="T27" fmla="*/ 68 h 18"/>
                  <a:gd name="T28" fmla="*/ 127 w 15"/>
                  <a:gd name="T29" fmla="*/ 88 h 18"/>
                  <a:gd name="T30" fmla="*/ 110 w 15"/>
                  <a:gd name="T31" fmla="*/ 72 h 18"/>
                  <a:gd name="T32" fmla="*/ 98 w 15"/>
                  <a:gd name="T33" fmla="*/ 68 h 18"/>
                  <a:gd name="T34" fmla="*/ 98 w 15"/>
                  <a:gd name="T35" fmla="*/ 68 h 18"/>
                  <a:gd name="T36" fmla="*/ 70 w 15"/>
                  <a:gd name="T37" fmla="*/ 88 h 18"/>
                  <a:gd name="T38" fmla="*/ 58 w 15"/>
                  <a:gd name="T39" fmla="*/ 95 h 18"/>
                  <a:gd name="T40" fmla="*/ 58 w 15"/>
                  <a:gd name="T41" fmla="*/ 95 h 18"/>
                  <a:gd name="T42" fmla="*/ 70 w 15"/>
                  <a:gd name="T43" fmla="*/ 103 h 18"/>
                  <a:gd name="T44" fmla="*/ 110 w 15"/>
                  <a:gd name="T45" fmla="*/ 117 h 18"/>
                  <a:gd name="T46" fmla="*/ 139 w 15"/>
                  <a:gd name="T47" fmla="*/ 109 h 18"/>
                  <a:gd name="T48" fmla="*/ 139 w 15"/>
                  <a:gd name="T49" fmla="*/ 124 h 18"/>
                  <a:gd name="T50" fmla="*/ 127 w 15"/>
                  <a:gd name="T51" fmla="*/ 132 h 18"/>
                  <a:gd name="T52" fmla="*/ 70 w 15"/>
                  <a:gd name="T53" fmla="*/ 109 h 18"/>
                  <a:gd name="T54" fmla="*/ 58 w 15"/>
                  <a:gd name="T55" fmla="*/ 109 h 18"/>
                  <a:gd name="T56" fmla="*/ 29 w 15"/>
                  <a:gd name="T57" fmla="*/ 95 h 18"/>
                  <a:gd name="T58" fmla="*/ 0 w 15"/>
                  <a:gd name="T59" fmla="*/ 88 h 18"/>
                  <a:gd name="T60" fmla="*/ 0 w 15"/>
                  <a:gd name="T61" fmla="*/ 88 h 18"/>
                  <a:gd name="T62" fmla="*/ 12 w 15"/>
                  <a:gd name="T63" fmla="*/ 80 h 18"/>
                  <a:gd name="T64" fmla="*/ 29 w 15"/>
                  <a:gd name="T65" fmla="*/ 80 h 18"/>
                  <a:gd name="T66" fmla="*/ 41 w 15"/>
                  <a:gd name="T67" fmla="*/ 72 h 18"/>
                  <a:gd name="T68" fmla="*/ 58 w 15"/>
                  <a:gd name="T69" fmla="*/ 53 h 18"/>
                  <a:gd name="T70" fmla="*/ 98 w 15"/>
                  <a:gd name="T71" fmla="*/ 23 h 18"/>
                  <a:gd name="T72" fmla="*/ 110 w 15"/>
                  <a:gd name="T73" fmla="*/ 16 h 18"/>
                  <a:gd name="T74" fmla="*/ 98 w 15"/>
                  <a:gd name="T75" fmla="*/ 0 h 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18"/>
                  <a:gd name="T116" fmla="*/ 15 w 15"/>
                  <a:gd name="T117" fmla="*/ 18 h 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18">
                    <a:moveTo>
                      <a:pt x="7" y="0"/>
                    </a:moveTo>
                    <a:cubicBezTo>
                      <a:pt x="8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2" y="5"/>
                      <a:pt x="11" y="3"/>
                      <a:pt x="10" y="4"/>
                    </a:cubicBezTo>
                    <a:cubicBezTo>
                      <a:pt x="10" y="4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9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0" y="11"/>
                      <a:pt x="9" y="12"/>
                    </a:cubicBezTo>
                    <a:cubicBezTo>
                      <a:pt x="8" y="12"/>
                      <a:pt x="9" y="11"/>
                      <a:pt x="8" y="10"/>
                    </a:cubicBezTo>
                    <a:cubicBezTo>
                      <a:pt x="8" y="10"/>
                      <a:pt x="8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6" y="14"/>
                      <a:pt x="7" y="15"/>
                      <a:pt x="8" y="16"/>
                    </a:cubicBezTo>
                    <a:cubicBezTo>
                      <a:pt x="9" y="16"/>
                      <a:pt x="9" y="15"/>
                      <a:pt x="10" y="15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10" y="17"/>
                      <a:pt x="9" y="18"/>
                      <a:pt x="9" y="18"/>
                    </a:cubicBezTo>
                    <a:cubicBezTo>
                      <a:pt x="8" y="18"/>
                      <a:pt x="6" y="16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ubicBezTo>
                      <a:pt x="4" y="14"/>
                      <a:pt x="3" y="14"/>
                      <a:pt x="2" y="13"/>
                    </a:cubicBezTo>
                    <a:cubicBezTo>
                      <a:pt x="2" y="13"/>
                      <a:pt x="1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5" y="6"/>
                      <a:pt x="6" y="5"/>
                      <a:pt x="7" y="3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8" name="Freeform 161"/>
              <p:cNvSpPr>
                <a:spLocks/>
              </p:cNvSpPr>
              <p:nvPr/>
            </p:nvSpPr>
            <p:spPr bwMode="auto">
              <a:xfrm>
                <a:off x="6023" y="9798"/>
                <a:ext cx="29" cy="31"/>
              </a:xfrm>
              <a:custGeom>
                <a:avLst/>
                <a:gdLst>
                  <a:gd name="T0" fmla="*/ 58 w 12"/>
                  <a:gd name="T1" fmla="*/ 0 h 16"/>
                  <a:gd name="T2" fmla="*/ 70 w 12"/>
                  <a:gd name="T3" fmla="*/ 0 h 16"/>
                  <a:gd name="T4" fmla="*/ 87 w 12"/>
                  <a:gd name="T5" fmla="*/ 23 h 16"/>
                  <a:gd name="T6" fmla="*/ 58 w 12"/>
                  <a:gd name="T7" fmla="*/ 23 h 16"/>
                  <a:gd name="T8" fmla="*/ 29 w 12"/>
                  <a:gd name="T9" fmla="*/ 31 h 16"/>
                  <a:gd name="T10" fmla="*/ 29 w 12"/>
                  <a:gd name="T11" fmla="*/ 45 h 16"/>
                  <a:gd name="T12" fmla="*/ 70 w 12"/>
                  <a:gd name="T13" fmla="*/ 45 h 16"/>
                  <a:gd name="T14" fmla="*/ 87 w 12"/>
                  <a:gd name="T15" fmla="*/ 45 h 16"/>
                  <a:gd name="T16" fmla="*/ 128 w 12"/>
                  <a:gd name="T17" fmla="*/ 45 h 16"/>
                  <a:gd name="T18" fmla="*/ 169 w 12"/>
                  <a:gd name="T19" fmla="*/ 72 h 16"/>
                  <a:gd name="T20" fmla="*/ 157 w 12"/>
                  <a:gd name="T21" fmla="*/ 93 h 16"/>
                  <a:gd name="T22" fmla="*/ 128 w 12"/>
                  <a:gd name="T23" fmla="*/ 101 h 16"/>
                  <a:gd name="T24" fmla="*/ 111 w 12"/>
                  <a:gd name="T25" fmla="*/ 109 h 16"/>
                  <a:gd name="T26" fmla="*/ 99 w 12"/>
                  <a:gd name="T27" fmla="*/ 116 h 16"/>
                  <a:gd name="T28" fmla="*/ 58 w 12"/>
                  <a:gd name="T29" fmla="*/ 93 h 16"/>
                  <a:gd name="T30" fmla="*/ 99 w 12"/>
                  <a:gd name="T31" fmla="*/ 93 h 16"/>
                  <a:gd name="T32" fmla="*/ 128 w 12"/>
                  <a:gd name="T33" fmla="*/ 93 h 16"/>
                  <a:gd name="T34" fmla="*/ 128 w 12"/>
                  <a:gd name="T35" fmla="*/ 93 h 16"/>
                  <a:gd name="T36" fmla="*/ 157 w 12"/>
                  <a:gd name="T37" fmla="*/ 79 h 16"/>
                  <a:gd name="T38" fmla="*/ 140 w 12"/>
                  <a:gd name="T39" fmla="*/ 64 h 16"/>
                  <a:gd name="T40" fmla="*/ 128 w 12"/>
                  <a:gd name="T41" fmla="*/ 60 h 16"/>
                  <a:gd name="T42" fmla="*/ 87 w 12"/>
                  <a:gd name="T43" fmla="*/ 64 h 16"/>
                  <a:gd name="T44" fmla="*/ 58 w 12"/>
                  <a:gd name="T45" fmla="*/ 64 h 16"/>
                  <a:gd name="T46" fmla="*/ 29 w 12"/>
                  <a:gd name="T47" fmla="*/ 64 h 16"/>
                  <a:gd name="T48" fmla="*/ 12 w 12"/>
                  <a:gd name="T49" fmla="*/ 23 h 16"/>
                  <a:gd name="T50" fmla="*/ 29 w 12"/>
                  <a:gd name="T51" fmla="*/ 16 h 16"/>
                  <a:gd name="T52" fmla="*/ 41 w 12"/>
                  <a:gd name="T53" fmla="*/ 8 h 16"/>
                  <a:gd name="T54" fmla="*/ 58 w 12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16"/>
                  <a:gd name="T86" fmla="*/ 12 w 12"/>
                  <a:gd name="T87" fmla="*/ 16 h 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16">
                    <a:moveTo>
                      <a:pt x="4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7" y="2"/>
                      <a:pt x="6" y="3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7" y="5"/>
                      <a:pt x="8" y="5"/>
                      <a:pt x="9" y="6"/>
                    </a:cubicBezTo>
                    <a:cubicBezTo>
                      <a:pt x="11" y="7"/>
                      <a:pt x="12" y="8"/>
                      <a:pt x="12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4"/>
                      <a:pt x="9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6" y="16"/>
                      <a:pt x="4" y="13"/>
                      <a:pt x="4" y="13"/>
                    </a:cubicBezTo>
                    <a:cubicBezTo>
                      <a:pt x="4" y="11"/>
                      <a:pt x="6" y="13"/>
                      <a:pt x="7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1" y="11"/>
                      <a:pt x="11" y="11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10" y="8"/>
                      <a:pt x="9" y="8"/>
                    </a:cubicBezTo>
                    <a:cubicBezTo>
                      <a:pt x="8" y="8"/>
                      <a:pt x="7" y="8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4" y="9"/>
                      <a:pt x="2" y="9"/>
                      <a:pt x="2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79" name="Freeform 162"/>
              <p:cNvSpPr>
                <a:spLocks/>
              </p:cNvSpPr>
              <p:nvPr/>
            </p:nvSpPr>
            <p:spPr bwMode="auto">
              <a:xfrm>
                <a:off x="6293" y="9804"/>
                <a:ext cx="39" cy="33"/>
              </a:xfrm>
              <a:custGeom>
                <a:avLst/>
                <a:gdLst>
                  <a:gd name="T0" fmla="*/ 119 w 16"/>
                  <a:gd name="T1" fmla="*/ 0 h 17"/>
                  <a:gd name="T2" fmla="*/ 144 w 16"/>
                  <a:gd name="T3" fmla="*/ 8 h 17"/>
                  <a:gd name="T4" fmla="*/ 173 w 16"/>
                  <a:gd name="T5" fmla="*/ 16 h 17"/>
                  <a:gd name="T6" fmla="*/ 173 w 16"/>
                  <a:gd name="T7" fmla="*/ 23 h 17"/>
                  <a:gd name="T8" fmla="*/ 161 w 16"/>
                  <a:gd name="T9" fmla="*/ 23 h 17"/>
                  <a:gd name="T10" fmla="*/ 144 w 16"/>
                  <a:gd name="T11" fmla="*/ 45 h 17"/>
                  <a:gd name="T12" fmla="*/ 144 w 16"/>
                  <a:gd name="T13" fmla="*/ 45 h 17"/>
                  <a:gd name="T14" fmla="*/ 190 w 16"/>
                  <a:gd name="T15" fmla="*/ 37 h 17"/>
                  <a:gd name="T16" fmla="*/ 190 w 16"/>
                  <a:gd name="T17" fmla="*/ 31 h 17"/>
                  <a:gd name="T18" fmla="*/ 219 w 16"/>
                  <a:gd name="T19" fmla="*/ 37 h 17"/>
                  <a:gd name="T20" fmla="*/ 232 w 16"/>
                  <a:gd name="T21" fmla="*/ 45 h 17"/>
                  <a:gd name="T22" fmla="*/ 219 w 16"/>
                  <a:gd name="T23" fmla="*/ 52 h 17"/>
                  <a:gd name="T24" fmla="*/ 202 w 16"/>
                  <a:gd name="T25" fmla="*/ 45 h 17"/>
                  <a:gd name="T26" fmla="*/ 190 w 16"/>
                  <a:gd name="T27" fmla="*/ 52 h 17"/>
                  <a:gd name="T28" fmla="*/ 161 w 16"/>
                  <a:gd name="T29" fmla="*/ 60 h 17"/>
                  <a:gd name="T30" fmla="*/ 132 w 16"/>
                  <a:gd name="T31" fmla="*/ 64 h 17"/>
                  <a:gd name="T32" fmla="*/ 119 w 16"/>
                  <a:gd name="T33" fmla="*/ 80 h 17"/>
                  <a:gd name="T34" fmla="*/ 100 w 16"/>
                  <a:gd name="T35" fmla="*/ 101 h 17"/>
                  <a:gd name="T36" fmla="*/ 100 w 16"/>
                  <a:gd name="T37" fmla="*/ 109 h 17"/>
                  <a:gd name="T38" fmla="*/ 119 w 16"/>
                  <a:gd name="T39" fmla="*/ 116 h 17"/>
                  <a:gd name="T40" fmla="*/ 100 w 16"/>
                  <a:gd name="T41" fmla="*/ 124 h 17"/>
                  <a:gd name="T42" fmla="*/ 90 w 16"/>
                  <a:gd name="T43" fmla="*/ 116 h 17"/>
                  <a:gd name="T44" fmla="*/ 59 w 16"/>
                  <a:gd name="T45" fmla="*/ 101 h 17"/>
                  <a:gd name="T46" fmla="*/ 59 w 16"/>
                  <a:gd name="T47" fmla="*/ 95 h 17"/>
                  <a:gd name="T48" fmla="*/ 71 w 16"/>
                  <a:gd name="T49" fmla="*/ 95 h 17"/>
                  <a:gd name="T50" fmla="*/ 90 w 16"/>
                  <a:gd name="T51" fmla="*/ 80 h 17"/>
                  <a:gd name="T52" fmla="*/ 90 w 16"/>
                  <a:gd name="T53" fmla="*/ 72 h 17"/>
                  <a:gd name="T54" fmla="*/ 71 w 16"/>
                  <a:gd name="T55" fmla="*/ 72 h 17"/>
                  <a:gd name="T56" fmla="*/ 41 w 16"/>
                  <a:gd name="T57" fmla="*/ 80 h 17"/>
                  <a:gd name="T58" fmla="*/ 29 w 16"/>
                  <a:gd name="T59" fmla="*/ 87 h 17"/>
                  <a:gd name="T60" fmla="*/ 12 w 16"/>
                  <a:gd name="T61" fmla="*/ 80 h 17"/>
                  <a:gd name="T62" fmla="*/ 0 w 16"/>
                  <a:gd name="T63" fmla="*/ 72 h 17"/>
                  <a:gd name="T64" fmla="*/ 29 w 16"/>
                  <a:gd name="T65" fmla="*/ 72 h 17"/>
                  <a:gd name="T66" fmla="*/ 100 w 16"/>
                  <a:gd name="T67" fmla="*/ 60 h 17"/>
                  <a:gd name="T68" fmla="*/ 100 w 16"/>
                  <a:gd name="T69" fmla="*/ 37 h 17"/>
                  <a:gd name="T70" fmla="*/ 100 w 16"/>
                  <a:gd name="T71" fmla="*/ 31 h 17"/>
                  <a:gd name="T72" fmla="*/ 119 w 16"/>
                  <a:gd name="T73" fmla="*/ 31 h 17"/>
                  <a:gd name="T74" fmla="*/ 119 w 16"/>
                  <a:gd name="T75" fmla="*/ 23 h 17"/>
                  <a:gd name="T76" fmla="*/ 119 w 16"/>
                  <a:gd name="T77" fmla="*/ 8 h 17"/>
                  <a:gd name="T78" fmla="*/ 119 w 16"/>
                  <a:gd name="T79" fmla="*/ 0 h 17"/>
                  <a:gd name="T80" fmla="*/ 119 w 16"/>
                  <a:gd name="T81" fmla="*/ 0 h 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"/>
                  <a:gd name="T124" fmla="*/ 0 h 17"/>
                  <a:gd name="T125" fmla="*/ 16 w 16"/>
                  <a:gd name="T126" fmla="*/ 17 h 1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" h="17">
                    <a:moveTo>
                      <a:pt x="8" y="0"/>
                    </a:moveTo>
                    <a:cubicBezTo>
                      <a:pt x="9" y="0"/>
                      <a:pt x="9" y="0"/>
                      <a:pt x="10" y="1"/>
                    </a:cubicBezTo>
                    <a:cubicBezTo>
                      <a:pt x="10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3"/>
                      <a:pt x="15" y="5"/>
                      <a:pt x="15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6"/>
                      <a:pt x="13" y="7"/>
                      <a:pt x="13" y="7"/>
                    </a:cubicBezTo>
                    <a:cubicBezTo>
                      <a:pt x="12" y="7"/>
                      <a:pt x="12" y="7"/>
                      <a:pt x="11" y="8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8" y="12"/>
                      <a:pt x="8" y="13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7" y="17"/>
                      <a:pt x="6" y="16"/>
                      <a:pt x="6" y="16"/>
                    </a:cubicBezTo>
                    <a:cubicBezTo>
                      <a:pt x="6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2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3" y="10"/>
                      <a:pt x="3" y="11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3" y="9"/>
                      <a:pt x="6" y="8"/>
                      <a:pt x="7" y="8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0" name="Freeform 163"/>
              <p:cNvSpPr>
                <a:spLocks/>
              </p:cNvSpPr>
              <p:nvPr/>
            </p:nvSpPr>
            <p:spPr bwMode="auto">
              <a:xfrm>
                <a:off x="6310" y="9819"/>
                <a:ext cx="34" cy="26"/>
              </a:xfrm>
              <a:custGeom>
                <a:avLst/>
                <a:gdLst>
                  <a:gd name="T0" fmla="*/ 141 w 14"/>
                  <a:gd name="T1" fmla="*/ 0 h 13"/>
                  <a:gd name="T2" fmla="*/ 189 w 14"/>
                  <a:gd name="T3" fmla="*/ 16 h 13"/>
                  <a:gd name="T4" fmla="*/ 202 w 14"/>
                  <a:gd name="T5" fmla="*/ 24 h 13"/>
                  <a:gd name="T6" fmla="*/ 202 w 14"/>
                  <a:gd name="T7" fmla="*/ 24 h 13"/>
                  <a:gd name="T8" fmla="*/ 170 w 14"/>
                  <a:gd name="T9" fmla="*/ 32 h 13"/>
                  <a:gd name="T10" fmla="*/ 160 w 14"/>
                  <a:gd name="T11" fmla="*/ 40 h 13"/>
                  <a:gd name="T12" fmla="*/ 100 w 14"/>
                  <a:gd name="T13" fmla="*/ 72 h 13"/>
                  <a:gd name="T14" fmla="*/ 58 w 14"/>
                  <a:gd name="T15" fmla="*/ 88 h 13"/>
                  <a:gd name="T16" fmla="*/ 58 w 14"/>
                  <a:gd name="T17" fmla="*/ 96 h 13"/>
                  <a:gd name="T18" fmla="*/ 58 w 14"/>
                  <a:gd name="T19" fmla="*/ 104 h 13"/>
                  <a:gd name="T20" fmla="*/ 29 w 14"/>
                  <a:gd name="T21" fmla="*/ 88 h 13"/>
                  <a:gd name="T22" fmla="*/ 12 w 14"/>
                  <a:gd name="T23" fmla="*/ 80 h 13"/>
                  <a:gd name="T24" fmla="*/ 12 w 14"/>
                  <a:gd name="T25" fmla="*/ 72 h 13"/>
                  <a:gd name="T26" fmla="*/ 29 w 14"/>
                  <a:gd name="T27" fmla="*/ 72 h 13"/>
                  <a:gd name="T28" fmla="*/ 70 w 14"/>
                  <a:gd name="T29" fmla="*/ 56 h 13"/>
                  <a:gd name="T30" fmla="*/ 87 w 14"/>
                  <a:gd name="T31" fmla="*/ 48 h 13"/>
                  <a:gd name="T32" fmla="*/ 87 w 14"/>
                  <a:gd name="T33" fmla="*/ 40 h 13"/>
                  <a:gd name="T34" fmla="*/ 129 w 14"/>
                  <a:gd name="T35" fmla="*/ 24 h 13"/>
                  <a:gd name="T36" fmla="*/ 141 w 14"/>
                  <a:gd name="T37" fmla="*/ 16 h 13"/>
                  <a:gd name="T38" fmla="*/ 141 w 14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3"/>
                  <a:gd name="T62" fmla="*/ 14 w 14"/>
                  <a:gd name="T63" fmla="*/ 13 h 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3">
                    <a:moveTo>
                      <a:pt x="10" y="0"/>
                    </a:moveTo>
                    <a:cubicBezTo>
                      <a:pt x="11" y="0"/>
                      <a:pt x="12" y="1"/>
                      <a:pt x="13" y="2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6"/>
                      <a:pt x="8" y="8"/>
                      <a:pt x="7" y="9"/>
                    </a:cubicBezTo>
                    <a:cubicBezTo>
                      <a:pt x="6" y="9"/>
                      <a:pt x="5" y="10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3" y="13"/>
                      <a:pt x="2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4" y="7"/>
                      <a:pt x="5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7" y="4"/>
                      <a:pt x="8" y="4"/>
                      <a:pt x="9" y="3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1" name="Freeform 164"/>
              <p:cNvSpPr>
                <a:spLocks noEditPoints="1"/>
              </p:cNvSpPr>
              <p:nvPr/>
            </p:nvSpPr>
            <p:spPr bwMode="auto">
              <a:xfrm>
                <a:off x="5998" y="9815"/>
                <a:ext cx="35" cy="26"/>
              </a:xfrm>
              <a:custGeom>
                <a:avLst/>
                <a:gdLst>
                  <a:gd name="T0" fmla="*/ 63 w 14"/>
                  <a:gd name="T1" fmla="*/ 8 h 13"/>
                  <a:gd name="T2" fmla="*/ 33 w 14"/>
                  <a:gd name="T3" fmla="*/ 24 h 13"/>
                  <a:gd name="T4" fmla="*/ 33 w 14"/>
                  <a:gd name="T5" fmla="*/ 32 h 13"/>
                  <a:gd name="T6" fmla="*/ 113 w 14"/>
                  <a:gd name="T7" fmla="*/ 80 h 13"/>
                  <a:gd name="T8" fmla="*/ 125 w 14"/>
                  <a:gd name="T9" fmla="*/ 80 h 13"/>
                  <a:gd name="T10" fmla="*/ 175 w 14"/>
                  <a:gd name="T11" fmla="*/ 88 h 13"/>
                  <a:gd name="T12" fmla="*/ 125 w 14"/>
                  <a:gd name="T13" fmla="*/ 24 h 13"/>
                  <a:gd name="T14" fmla="*/ 63 w 14"/>
                  <a:gd name="T15" fmla="*/ 8 h 13"/>
                  <a:gd name="T16" fmla="*/ 63 w 14"/>
                  <a:gd name="T17" fmla="*/ 0 h 13"/>
                  <a:gd name="T18" fmla="*/ 145 w 14"/>
                  <a:gd name="T19" fmla="*/ 0 h 13"/>
                  <a:gd name="T20" fmla="*/ 208 w 14"/>
                  <a:gd name="T21" fmla="*/ 32 h 13"/>
                  <a:gd name="T22" fmla="*/ 208 w 14"/>
                  <a:gd name="T23" fmla="*/ 48 h 13"/>
                  <a:gd name="T24" fmla="*/ 220 w 14"/>
                  <a:gd name="T25" fmla="*/ 56 h 13"/>
                  <a:gd name="T26" fmla="*/ 175 w 14"/>
                  <a:gd name="T27" fmla="*/ 96 h 13"/>
                  <a:gd name="T28" fmla="*/ 125 w 14"/>
                  <a:gd name="T29" fmla="*/ 104 h 13"/>
                  <a:gd name="T30" fmla="*/ 113 w 14"/>
                  <a:gd name="T31" fmla="*/ 96 h 13"/>
                  <a:gd name="T32" fmla="*/ 95 w 14"/>
                  <a:gd name="T33" fmla="*/ 96 h 13"/>
                  <a:gd name="T34" fmla="*/ 83 w 14"/>
                  <a:gd name="T35" fmla="*/ 88 h 13"/>
                  <a:gd name="T36" fmla="*/ 50 w 14"/>
                  <a:gd name="T37" fmla="*/ 80 h 13"/>
                  <a:gd name="T38" fmla="*/ 33 w 14"/>
                  <a:gd name="T39" fmla="*/ 72 h 13"/>
                  <a:gd name="T40" fmla="*/ 20 w 14"/>
                  <a:gd name="T41" fmla="*/ 56 h 13"/>
                  <a:gd name="T42" fmla="*/ 33 w 14"/>
                  <a:gd name="T43" fmla="*/ 8 h 13"/>
                  <a:gd name="T44" fmla="*/ 63 w 14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13"/>
                  <a:gd name="T71" fmla="*/ 14 w 14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13">
                    <a:moveTo>
                      <a:pt x="4" y="1"/>
                    </a:move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7"/>
                      <a:pt x="5" y="9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4" y="9"/>
                      <a:pt x="10" y="4"/>
                      <a:pt x="8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0"/>
                      <a:pt x="9" y="0"/>
                    </a:cubicBezTo>
                    <a:cubicBezTo>
                      <a:pt x="10" y="1"/>
                      <a:pt x="12" y="2"/>
                      <a:pt x="13" y="4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4" y="9"/>
                      <a:pt x="13" y="11"/>
                      <a:pt x="11" y="12"/>
                    </a:cubicBezTo>
                    <a:cubicBezTo>
                      <a:pt x="10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2" name="Freeform 165"/>
              <p:cNvSpPr>
                <a:spLocks/>
              </p:cNvSpPr>
              <p:nvPr/>
            </p:nvSpPr>
            <p:spPr bwMode="auto">
              <a:xfrm>
                <a:off x="6327" y="9833"/>
                <a:ext cx="37" cy="25"/>
              </a:xfrm>
              <a:custGeom>
                <a:avLst/>
                <a:gdLst>
                  <a:gd name="T0" fmla="*/ 104 w 15"/>
                  <a:gd name="T1" fmla="*/ 0 h 13"/>
                  <a:gd name="T2" fmla="*/ 195 w 15"/>
                  <a:gd name="T3" fmla="*/ 23 h 13"/>
                  <a:gd name="T4" fmla="*/ 212 w 15"/>
                  <a:gd name="T5" fmla="*/ 37 h 13"/>
                  <a:gd name="T6" fmla="*/ 212 w 15"/>
                  <a:gd name="T7" fmla="*/ 37 h 13"/>
                  <a:gd name="T8" fmla="*/ 195 w 15"/>
                  <a:gd name="T9" fmla="*/ 48 h 13"/>
                  <a:gd name="T10" fmla="*/ 183 w 15"/>
                  <a:gd name="T11" fmla="*/ 56 h 13"/>
                  <a:gd name="T12" fmla="*/ 165 w 15"/>
                  <a:gd name="T13" fmla="*/ 48 h 13"/>
                  <a:gd name="T14" fmla="*/ 165 w 15"/>
                  <a:gd name="T15" fmla="*/ 44 h 13"/>
                  <a:gd name="T16" fmla="*/ 165 w 15"/>
                  <a:gd name="T17" fmla="*/ 23 h 13"/>
                  <a:gd name="T18" fmla="*/ 153 w 15"/>
                  <a:gd name="T19" fmla="*/ 23 h 13"/>
                  <a:gd name="T20" fmla="*/ 74 w 15"/>
                  <a:gd name="T21" fmla="*/ 29 h 13"/>
                  <a:gd name="T22" fmla="*/ 30 w 15"/>
                  <a:gd name="T23" fmla="*/ 63 h 13"/>
                  <a:gd name="T24" fmla="*/ 30 w 15"/>
                  <a:gd name="T25" fmla="*/ 77 h 13"/>
                  <a:gd name="T26" fmla="*/ 62 w 15"/>
                  <a:gd name="T27" fmla="*/ 77 h 13"/>
                  <a:gd name="T28" fmla="*/ 91 w 15"/>
                  <a:gd name="T29" fmla="*/ 77 h 13"/>
                  <a:gd name="T30" fmla="*/ 91 w 15"/>
                  <a:gd name="T31" fmla="*/ 77 h 13"/>
                  <a:gd name="T32" fmla="*/ 74 w 15"/>
                  <a:gd name="T33" fmla="*/ 92 h 13"/>
                  <a:gd name="T34" fmla="*/ 30 w 15"/>
                  <a:gd name="T35" fmla="*/ 85 h 13"/>
                  <a:gd name="T36" fmla="*/ 12 w 15"/>
                  <a:gd name="T37" fmla="*/ 77 h 13"/>
                  <a:gd name="T38" fmla="*/ 0 w 15"/>
                  <a:gd name="T39" fmla="*/ 56 h 13"/>
                  <a:gd name="T40" fmla="*/ 12 w 15"/>
                  <a:gd name="T41" fmla="*/ 44 h 13"/>
                  <a:gd name="T42" fmla="*/ 12 w 15"/>
                  <a:gd name="T43" fmla="*/ 29 h 13"/>
                  <a:gd name="T44" fmla="*/ 74 w 15"/>
                  <a:gd name="T45" fmla="*/ 8 h 13"/>
                  <a:gd name="T46" fmla="*/ 104 w 15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"/>
                  <a:gd name="T73" fmla="*/ 0 h 13"/>
                  <a:gd name="T74" fmla="*/ 15 w 15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" h="13">
                    <a:moveTo>
                      <a:pt x="7" y="0"/>
                    </a:moveTo>
                    <a:cubicBezTo>
                      <a:pt x="10" y="0"/>
                      <a:pt x="12" y="1"/>
                      <a:pt x="13" y="3"/>
                    </a:cubicBezTo>
                    <a:cubicBezTo>
                      <a:pt x="13" y="3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5"/>
                      <a:pt x="2" y="8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2"/>
                      <a:pt x="6" y="13"/>
                      <a:pt x="5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5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3" name="Freeform 166"/>
              <p:cNvSpPr>
                <a:spLocks noEditPoints="1"/>
              </p:cNvSpPr>
              <p:nvPr/>
            </p:nvSpPr>
            <p:spPr bwMode="auto">
              <a:xfrm>
                <a:off x="5974" y="9835"/>
                <a:ext cx="37" cy="29"/>
              </a:xfrm>
              <a:custGeom>
                <a:avLst/>
                <a:gdLst>
                  <a:gd name="T0" fmla="*/ 104 w 15"/>
                  <a:gd name="T1" fmla="*/ 15 h 15"/>
                  <a:gd name="T2" fmla="*/ 91 w 15"/>
                  <a:gd name="T3" fmla="*/ 15 h 15"/>
                  <a:gd name="T4" fmla="*/ 42 w 15"/>
                  <a:gd name="T5" fmla="*/ 23 h 15"/>
                  <a:gd name="T6" fmla="*/ 42 w 15"/>
                  <a:gd name="T7" fmla="*/ 23 h 15"/>
                  <a:gd name="T8" fmla="*/ 42 w 15"/>
                  <a:gd name="T9" fmla="*/ 29 h 15"/>
                  <a:gd name="T10" fmla="*/ 74 w 15"/>
                  <a:gd name="T11" fmla="*/ 44 h 15"/>
                  <a:gd name="T12" fmla="*/ 104 w 15"/>
                  <a:gd name="T13" fmla="*/ 52 h 15"/>
                  <a:gd name="T14" fmla="*/ 121 w 15"/>
                  <a:gd name="T15" fmla="*/ 56 h 15"/>
                  <a:gd name="T16" fmla="*/ 133 w 15"/>
                  <a:gd name="T17" fmla="*/ 64 h 15"/>
                  <a:gd name="T18" fmla="*/ 153 w 15"/>
                  <a:gd name="T19" fmla="*/ 64 h 15"/>
                  <a:gd name="T20" fmla="*/ 183 w 15"/>
                  <a:gd name="T21" fmla="*/ 79 h 15"/>
                  <a:gd name="T22" fmla="*/ 183 w 15"/>
                  <a:gd name="T23" fmla="*/ 79 h 15"/>
                  <a:gd name="T24" fmla="*/ 183 w 15"/>
                  <a:gd name="T25" fmla="*/ 79 h 15"/>
                  <a:gd name="T26" fmla="*/ 183 w 15"/>
                  <a:gd name="T27" fmla="*/ 79 h 15"/>
                  <a:gd name="T28" fmla="*/ 195 w 15"/>
                  <a:gd name="T29" fmla="*/ 56 h 15"/>
                  <a:gd name="T30" fmla="*/ 153 w 15"/>
                  <a:gd name="T31" fmla="*/ 23 h 15"/>
                  <a:gd name="T32" fmla="*/ 133 w 15"/>
                  <a:gd name="T33" fmla="*/ 23 h 15"/>
                  <a:gd name="T34" fmla="*/ 104 w 15"/>
                  <a:gd name="T35" fmla="*/ 15 h 15"/>
                  <a:gd name="T36" fmla="*/ 104 w 15"/>
                  <a:gd name="T37" fmla="*/ 0 h 15"/>
                  <a:gd name="T38" fmla="*/ 133 w 15"/>
                  <a:gd name="T39" fmla="*/ 0 h 15"/>
                  <a:gd name="T40" fmla="*/ 153 w 15"/>
                  <a:gd name="T41" fmla="*/ 0 h 15"/>
                  <a:gd name="T42" fmla="*/ 165 w 15"/>
                  <a:gd name="T43" fmla="*/ 8 h 15"/>
                  <a:gd name="T44" fmla="*/ 183 w 15"/>
                  <a:gd name="T45" fmla="*/ 8 h 15"/>
                  <a:gd name="T46" fmla="*/ 224 w 15"/>
                  <a:gd name="T47" fmla="*/ 64 h 15"/>
                  <a:gd name="T48" fmla="*/ 212 w 15"/>
                  <a:gd name="T49" fmla="*/ 79 h 15"/>
                  <a:gd name="T50" fmla="*/ 195 w 15"/>
                  <a:gd name="T51" fmla="*/ 85 h 15"/>
                  <a:gd name="T52" fmla="*/ 183 w 15"/>
                  <a:gd name="T53" fmla="*/ 93 h 15"/>
                  <a:gd name="T54" fmla="*/ 165 w 15"/>
                  <a:gd name="T55" fmla="*/ 108 h 15"/>
                  <a:gd name="T56" fmla="*/ 153 w 15"/>
                  <a:gd name="T57" fmla="*/ 101 h 15"/>
                  <a:gd name="T58" fmla="*/ 153 w 15"/>
                  <a:gd name="T59" fmla="*/ 101 h 15"/>
                  <a:gd name="T60" fmla="*/ 133 w 15"/>
                  <a:gd name="T61" fmla="*/ 85 h 15"/>
                  <a:gd name="T62" fmla="*/ 104 w 15"/>
                  <a:gd name="T63" fmla="*/ 72 h 15"/>
                  <a:gd name="T64" fmla="*/ 91 w 15"/>
                  <a:gd name="T65" fmla="*/ 72 h 15"/>
                  <a:gd name="T66" fmla="*/ 74 w 15"/>
                  <a:gd name="T67" fmla="*/ 64 h 15"/>
                  <a:gd name="T68" fmla="*/ 62 w 15"/>
                  <a:gd name="T69" fmla="*/ 56 h 15"/>
                  <a:gd name="T70" fmla="*/ 12 w 15"/>
                  <a:gd name="T71" fmla="*/ 44 h 15"/>
                  <a:gd name="T72" fmla="*/ 0 w 15"/>
                  <a:gd name="T73" fmla="*/ 44 h 15"/>
                  <a:gd name="T74" fmla="*/ 0 w 15"/>
                  <a:gd name="T75" fmla="*/ 44 h 15"/>
                  <a:gd name="T76" fmla="*/ 0 w 15"/>
                  <a:gd name="T77" fmla="*/ 37 h 15"/>
                  <a:gd name="T78" fmla="*/ 0 w 15"/>
                  <a:gd name="T79" fmla="*/ 37 h 15"/>
                  <a:gd name="T80" fmla="*/ 30 w 15"/>
                  <a:gd name="T81" fmla="*/ 23 h 15"/>
                  <a:gd name="T82" fmla="*/ 30 w 15"/>
                  <a:gd name="T83" fmla="*/ 15 h 15"/>
                  <a:gd name="T84" fmla="*/ 42 w 15"/>
                  <a:gd name="T85" fmla="*/ 15 h 15"/>
                  <a:gd name="T86" fmla="*/ 42 w 15"/>
                  <a:gd name="T87" fmla="*/ 8 h 15"/>
                  <a:gd name="T88" fmla="*/ 104 w 15"/>
                  <a:gd name="T89" fmla="*/ 0 h 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15"/>
                  <a:gd name="T137" fmla="*/ 15 w 15"/>
                  <a:gd name="T138" fmla="*/ 15 h 1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15">
                    <a:moveTo>
                      <a:pt x="7" y="2"/>
                    </a:move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7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9"/>
                      <a:pt x="13" y="8"/>
                    </a:cubicBezTo>
                    <a:cubicBezTo>
                      <a:pt x="13" y="6"/>
                      <a:pt x="12" y="5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8" y="2"/>
                      <a:pt x="7" y="2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5" y="9"/>
                      <a:pt x="14" y="10"/>
                      <a:pt x="14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1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8" y="11"/>
                      <a:pt x="7" y="11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2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4" name="Freeform 167"/>
              <p:cNvSpPr>
                <a:spLocks noEditPoints="1"/>
              </p:cNvSpPr>
              <p:nvPr/>
            </p:nvSpPr>
            <p:spPr bwMode="auto">
              <a:xfrm>
                <a:off x="6337" y="9856"/>
                <a:ext cx="39" cy="24"/>
              </a:xfrm>
              <a:custGeom>
                <a:avLst/>
                <a:gdLst>
                  <a:gd name="T0" fmla="*/ 144 w 16"/>
                  <a:gd name="T1" fmla="*/ 16 h 12"/>
                  <a:gd name="T2" fmla="*/ 132 w 16"/>
                  <a:gd name="T3" fmla="*/ 24 h 12"/>
                  <a:gd name="T4" fmla="*/ 119 w 16"/>
                  <a:gd name="T5" fmla="*/ 24 h 12"/>
                  <a:gd name="T6" fmla="*/ 100 w 16"/>
                  <a:gd name="T7" fmla="*/ 24 h 12"/>
                  <a:gd name="T8" fmla="*/ 100 w 16"/>
                  <a:gd name="T9" fmla="*/ 32 h 12"/>
                  <a:gd name="T10" fmla="*/ 119 w 16"/>
                  <a:gd name="T11" fmla="*/ 40 h 12"/>
                  <a:gd name="T12" fmla="*/ 144 w 16"/>
                  <a:gd name="T13" fmla="*/ 24 h 12"/>
                  <a:gd name="T14" fmla="*/ 161 w 16"/>
                  <a:gd name="T15" fmla="*/ 24 h 12"/>
                  <a:gd name="T16" fmla="*/ 161 w 16"/>
                  <a:gd name="T17" fmla="*/ 16 h 12"/>
                  <a:gd name="T18" fmla="*/ 161 w 16"/>
                  <a:gd name="T19" fmla="*/ 16 h 12"/>
                  <a:gd name="T20" fmla="*/ 144 w 16"/>
                  <a:gd name="T21" fmla="*/ 16 h 12"/>
                  <a:gd name="T22" fmla="*/ 202 w 16"/>
                  <a:gd name="T23" fmla="*/ 0 h 12"/>
                  <a:gd name="T24" fmla="*/ 232 w 16"/>
                  <a:gd name="T25" fmla="*/ 16 h 12"/>
                  <a:gd name="T26" fmla="*/ 173 w 16"/>
                  <a:gd name="T27" fmla="*/ 48 h 12"/>
                  <a:gd name="T28" fmla="*/ 161 w 16"/>
                  <a:gd name="T29" fmla="*/ 48 h 12"/>
                  <a:gd name="T30" fmla="*/ 132 w 16"/>
                  <a:gd name="T31" fmla="*/ 64 h 12"/>
                  <a:gd name="T32" fmla="*/ 132 w 16"/>
                  <a:gd name="T33" fmla="*/ 72 h 12"/>
                  <a:gd name="T34" fmla="*/ 119 w 16"/>
                  <a:gd name="T35" fmla="*/ 80 h 12"/>
                  <a:gd name="T36" fmla="*/ 100 w 16"/>
                  <a:gd name="T37" fmla="*/ 88 h 12"/>
                  <a:gd name="T38" fmla="*/ 90 w 16"/>
                  <a:gd name="T39" fmla="*/ 96 h 12"/>
                  <a:gd name="T40" fmla="*/ 90 w 16"/>
                  <a:gd name="T41" fmla="*/ 96 h 12"/>
                  <a:gd name="T42" fmla="*/ 90 w 16"/>
                  <a:gd name="T43" fmla="*/ 96 h 12"/>
                  <a:gd name="T44" fmla="*/ 71 w 16"/>
                  <a:gd name="T45" fmla="*/ 88 h 12"/>
                  <a:gd name="T46" fmla="*/ 59 w 16"/>
                  <a:gd name="T47" fmla="*/ 80 h 12"/>
                  <a:gd name="T48" fmla="*/ 59 w 16"/>
                  <a:gd name="T49" fmla="*/ 72 h 12"/>
                  <a:gd name="T50" fmla="*/ 59 w 16"/>
                  <a:gd name="T51" fmla="*/ 64 h 12"/>
                  <a:gd name="T52" fmla="*/ 59 w 16"/>
                  <a:gd name="T53" fmla="*/ 64 h 12"/>
                  <a:gd name="T54" fmla="*/ 71 w 16"/>
                  <a:gd name="T55" fmla="*/ 64 h 12"/>
                  <a:gd name="T56" fmla="*/ 90 w 16"/>
                  <a:gd name="T57" fmla="*/ 64 h 12"/>
                  <a:gd name="T58" fmla="*/ 100 w 16"/>
                  <a:gd name="T59" fmla="*/ 40 h 12"/>
                  <a:gd name="T60" fmla="*/ 90 w 16"/>
                  <a:gd name="T61" fmla="*/ 32 h 12"/>
                  <a:gd name="T62" fmla="*/ 59 w 16"/>
                  <a:gd name="T63" fmla="*/ 32 h 12"/>
                  <a:gd name="T64" fmla="*/ 41 w 16"/>
                  <a:gd name="T65" fmla="*/ 32 h 12"/>
                  <a:gd name="T66" fmla="*/ 41 w 16"/>
                  <a:gd name="T67" fmla="*/ 48 h 12"/>
                  <a:gd name="T68" fmla="*/ 29 w 16"/>
                  <a:gd name="T69" fmla="*/ 48 h 12"/>
                  <a:gd name="T70" fmla="*/ 0 w 16"/>
                  <a:gd name="T71" fmla="*/ 24 h 12"/>
                  <a:gd name="T72" fmla="*/ 12 w 16"/>
                  <a:gd name="T73" fmla="*/ 16 h 12"/>
                  <a:gd name="T74" fmla="*/ 29 w 16"/>
                  <a:gd name="T75" fmla="*/ 24 h 12"/>
                  <a:gd name="T76" fmla="*/ 41 w 16"/>
                  <a:gd name="T77" fmla="*/ 24 h 12"/>
                  <a:gd name="T78" fmla="*/ 71 w 16"/>
                  <a:gd name="T79" fmla="*/ 24 h 12"/>
                  <a:gd name="T80" fmla="*/ 71 w 16"/>
                  <a:gd name="T81" fmla="*/ 16 h 12"/>
                  <a:gd name="T82" fmla="*/ 173 w 16"/>
                  <a:gd name="T83" fmla="*/ 0 h 12"/>
                  <a:gd name="T84" fmla="*/ 190 w 16"/>
                  <a:gd name="T85" fmla="*/ 0 h 12"/>
                  <a:gd name="T86" fmla="*/ 202 w 16"/>
                  <a:gd name="T87" fmla="*/ 0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"/>
                  <a:gd name="T133" fmla="*/ 0 h 12"/>
                  <a:gd name="T134" fmla="*/ 16 w 16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" h="12">
                    <a:moveTo>
                      <a:pt x="10" y="2"/>
                    </a:moveTo>
                    <a:cubicBezTo>
                      <a:pt x="10" y="2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9" y="5"/>
                      <a:pt x="10" y="4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10" y="2"/>
                    </a:lnTo>
                    <a:close/>
                    <a:moveTo>
                      <a:pt x="14" y="0"/>
                    </a:moveTo>
                    <a:cubicBezTo>
                      <a:pt x="15" y="0"/>
                      <a:pt x="16" y="1"/>
                      <a:pt x="16" y="2"/>
                    </a:cubicBezTo>
                    <a:cubicBezTo>
                      <a:pt x="16" y="2"/>
                      <a:pt x="12" y="5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7"/>
                      <a:pt x="8" y="6"/>
                      <a:pt x="7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7" y="2"/>
                      <a:pt x="10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5" name="Freeform 168"/>
              <p:cNvSpPr>
                <a:spLocks noEditPoints="1"/>
              </p:cNvSpPr>
              <p:nvPr/>
            </p:nvSpPr>
            <p:spPr bwMode="auto">
              <a:xfrm>
                <a:off x="5960" y="9858"/>
                <a:ext cx="38" cy="25"/>
              </a:xfrm>
              <a:custGeom>
                <a:avLst/>
                <a:gdLst>
                  <a:gd name="T0" fmla="*/ 57 w 16"/>
                  <a:gd name="T1" fmla="*/ 29 h 13"/>
                  <a:gd name="T2" fmla="*/ 95 w 16"/>
                  <a:gd name="T3" fmla="*/ 48 h 13"/>
                  <a:gd name="T4" fmla="*/ 107 w 16"/>
                  <a:gd name="T5" fmla="*/ 37 h 13"/>
                  <a:gd name="T6" fmla="*/ 57 w 16"/>
                  <a:gd name="T7" fmla="*/ 29 h 13"/>
                  <a:gd name="T8" fmla="*/ 12 w 16"/>
                  <a:gd name="T9" fmla="*/ 0 h 13"/>
                  <a:gd name="T10" fmla="*/ 69 w 16"/>
                  <a:gd name="T11" fmla="*/ 8 h 13"/>
                  <a:gd name="T12" fmla="*/ 107 w 16"/>
                  <a:gd name="T13" fmla="*/ 15 h 13"/>
                  <a:gd name="T14" fmla="*/ 107 w 16"/>
                  <a:gd name="T15" fmla="*/ 15 h 13"/>
                  <a:gd name="T16" fmla="*/ 147 w 16"/>
                  <a:gd name="T17" fmla="*/ 23 h 13"/>
                  <a:gd name="T18" fmla="*/ 147 w 16"/>
                  <a:gd name="T19" fmla="*/ 23 h 13"/>
                  <a:gd name="T20" fmla="*/ 176 w 16"/>
                  <a:gd name="T21" fmla="*/ 23 h 13"/>
                  <a:gd name="T22" fmla="*/ 204 w 16"/>
                  <a:gd name="T23" fmla="*/ 29 h 13"/>
                  <a:gd name="T24" fmla="*/ 204 w 16"/>
                  <a:gd name="T25" fmla="*/ 29 h 13"/>
                  <a:gd name="T26" fmla="*/ 214 w 16"/>
                  <a:gd name="T27" fmla="*/ 23 h 13"/>
                  <a:gd name="T28" fmla="*/ 214 w 16"/>
                  <a:gd name="T29" fmla="*/ 29 h 13"/>
                  <a:gd name="T30" fmla="*/ 204 w 16"/>
                  <a:gd name="T31" fmla="*/ 44 h 13"/>
                  <a:gd name="T32" fmla="*/ 176 w 16"/>
                  <a:gd name="T33" fmla="*/ 48 h 13"/>
                  <a:gd name="T34" fmla="*/ 176 w 16"/>
                  <a:gd name="T35" fmla="*/ 44 h 13"/>
                  <a:gd name="T36" fmla="*/ 164 w 16"/>
                  <a:gd name="T37" fmla="*/ 44 h 13"/>
                  <a:gd name="T38" fmla="*/ 135 w 16"/>
                  <a:gd name="T39" fmla="*/ 44 h 13"/>
                  <a:gd name="T40" fmla="*/ 119 w 16"/>
                  <a:gd name="T41" fmla="*/ 56 h 13"/>
                  <a:gd name="T42" fmla="*/ 135 w 16"/>
                  <a:gd name="T43" fmla="*/ 63 h 13"/>
                  <a:gd name="T44" fmla="*/ 147 w 16"/>
                  <a:gd name="T45" fmla="*/ 71 h 13"/>
                  <a:gd name="T46" fmla="*/ 164 w 16"/>
                  <a:gd name="T47" fmla="*/ 71 h 13"/>
                  <a:gd name="T48" fmla="*/ 164 w 16"/>
                  <a:gd name="T49" fmla="*/ 85 h 13"/>
                  <a:gd name="T50" fmla="*/ 147 w 16"/>
                  <a:gd name="T51" fmla="*/ 92 h 13"/>
                  <a:gd name="T52" fmla="*/ 135 w 16"/>
                  <a:gd name="T53" fmla="*/ 92 h 13"/>
                  <a:gd name="T54" fmla="*/ 135 w 16"/>
                  <a:gd name="T55" fmla="*/ 85 h 13"/>
                  <a:gd name="T56" fmla="*/ 119 w 16"/>
                  <a:gd name="T57" fmla="*/ 77 h 13"/>
                  <a:gd name="T58" fmla="*/ 107 w 16"/>
                  <a:gd name="T59" fmla="*/ 71 h 13"/>
                  <a:gd name="T60" fmla="*/ 29 w 16"/>
                  <a:gd name="T61" fmla="*/ 37 h 13"/>
                  <a:gd name="T62" fmla="*/ 0 w 16"/>
                  <a:gd name="T63" fmla="*/ 15 h 13"/>
                  <a:gd name="T64" fmla="*/ 12 w 16"/>
                  <a:gd name="T65" fmla="*/ 0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3"/>
                  <a:gd name="T101" fmla="*/ 16 w 16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3">
                    <a:moveTo>
                      <a:pt x="4" y="4"/>
                    </a:moveTo>
                    <a:cubicBezTo>
                      <a:pt x="4" y="4"/>
                      <a:pt x="7" y="7"/>
                      <a:pt x="7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5" y="4"/>
                      <a:pt x="4" y="4"/>
                    </a:cubicBezTo>
                    <a:close/>
                    <a:moveTo>
                      <a:pt x="1" y="0"/>
                    </a:moveTo>
                    <a:cubicBezTo>
                      <a:pt x="2" y="1"/>
                      <a:pt x="4" y="1"/>
                      <a:pt x="5" y="1"/>
                    </a:cubicBezTo>
                    <a:cubicBezTo>
                      <a:pt x="6" y="1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6" y="5"/>
                      <a:pt x="15" y="6"/>
                    </a:cubicBezTo>
                    <a:cubicBezTo>
                      <a:pt x="15" y="6"/>
                      <a:pt x="14" y="8"/>
                      <a:pt x="13" y="7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1" y="6"/>
                      <a:pt x="11" y="5"/>
                      <a:pt x="10" y="6"/>
                    </a:cubicBezTo>
                    <a:cubicBezTo>
                      <a:pt x="10" y="6"/>
                      <a:pt x="9" y="7"/>
                      <a:pt x="9" y="8"/>
                    </a:cubicBezTo>
                    <a:cubicBezTo>
                      <a:pt x="8" y="8"/>
                      <a:pt x="9" y="9"/>
                      <a:pt x="10" y="9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0"/>
                      <a:pt x="12" y="11"/>
                      <a:pt x="12" y="12"/>
                    </a:cubicBezTo>
                    <a:cubicBezTo>
                      <a:pt x="12" y="12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6" y="8"/>
                      <a:pt x="4" y="6"/>
                      <a:pt x="2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6" name="Freeform 169"/>
              <p:cNvSpPr>
                <a:spLocks/>
              </p:cNvSpPr>
              <p:nvPr/>
            </p:nvSpPr>
            <p:spPr bwMode="auto">
              <a:xfrm>
                <a:off x="6352" y="9872"/>
                <a:ext cx="41" cy="27"/>
              </a:xfrm>
              <a:custGeom>
                <a:avLst/>
                <a:gdLst>
                  <a:gd name="T0" fmla="*/ 181 w 17"/>
                  <a:gd name="T1" fmla="*/ 0 h 14"/>
                  <a:gd name="T2" fmla="*/ 198 w 17"/>
                  <a:gd name="T3" fmla="*/ 23 h 14"/>
                  <a:gd name="T4" fmla="*/ 181 w 17"/>
                  <a:gd name="T5" fmla="*/ 29 h 14"/>
                  <a:gd name="T6" fmla="*/ 128 w 17"/>
                  <a:gd name="T7" fmla="*/ 64 h 14"/>
                  <a:gd name="T8" fmla="*/ 111 w 17"/>
                  <a:gd name="T9" fmla="*/ 79 h 14"/>
                  <a:gd name="T10" fmla="*/ 128 w 17"/>
                  <a:gd name="T11" fmla="*/ 79 h 14"/>
                  <a:gd name="T12" fmla="*/ 140 w 17"/>
                  <a:gd name="T13" fmla="*/ 79 h 14"/>
                  <a:gd name="T14" fmla="*/ 169 w 17"/>
                  <a:gd name="T15" fmla="*/ 64 h 14"/>
                  <a:gd name="T16" fmla="*/ 210 w 17"/>
                  <a:gd name="T17" fmla="*/ 52 h 14"/>
                  <a:gd name="T18" fmla="*/ 227 w 17"/>
                  <a:gd name="T19" fmla="*/ 52 h 14"/>
                  <a:gd name="T20" fmla="*/ 239 w 17"/>
                  <a:gd name="T21" fmla="*/ 71 h 14"/>
                  <a:gd name="T22" fmla="*/ 227 w 17"/>
                  <a:gd name="T23" fmla="*/ 71 h 14"/>
                  <a:gd name="T24" fmla="*/ 210 w 17"/>
                  <a:gd name="T25" fmla="*/ 71 h 14"/>
                  <a:gd name="T26" fmla="*/ 198 w 17"/>
                  <a:gd name="T27" fmla="*/ 71 h 14"/>
                  <a:gd name="T28" fmla="*/ 82 w 17"/>
                  <a:gd name="T29" fmla="*/ 100 h 14"/>
                  <a:gd name="T30" fmla="*/ 58 w 17"/>
                  <a:gd name="T31" fmla="*/ 100 h 14"/>
                  <a:gd name="T32" fmla="*/ 58 w 17"/>
                  <a:gd name="T33" fmla="*/ 93 h 14"/>
                  <a:gd name="T34" fmla="*/ 58 w 17"/>
                  <a:gd name="T35" fmla="*/ 85 h 14"/>
                  <a:gd name="T36" fmla="*/ 70 w 17"/>
                  <a:gd name="T37" fmla="*/ 71 h 14"/>
                  <a:gd name="T38" fmla="*/ 111 w 17"/>
                  <a:gd name="T39" fmla="*/ 52 h 14"/>
                  <a:gd name="T40" fmla="*/ 128 w 17"/>
                  <a:gd name="T41" fmla="*/ 37 h 14"/>
                  <a:gd name="T42" fmla="*/ 128 w 17"/>
                  <a:gd name="T43" fmla="*/ 37 h 14"/>
                  <a:gd name="T44" fmla="*/ 128 w 17"/>
                  <a:gd name="T45" fmla="*/ 29 h 14"/>
                  <a:gd name="T46" fmla="*/ 111 w 17"/>
                  <a:gd name="T47" fmla="*/ 37 h 14"/>
                  <a:gd name="T48" fmla="*/ 99 w 17"/>
                  <a:gd name="T49" fmla="*/ 37 h 14"/>
                  <a:gd name="T50" fmla="*/ 82 w 17"/>
                  <a:gd name="T51" fmla="*/ 37 h 14"/>
                  <a:gd name="T52" fmla="*/ 41 w 17"/>
                  <a:gd name="T53" fmla="*/ 52 h 14"/>
                  <a:gd name="T54" fmla="*/ 29 w 17"/>
                  <a:gd name="T55" fmla="*/ 64 h 14"/>
                  <a:gd name="T56" fmla="*/ 29 w 17"/>
                  <a:gd name="T57" fmla="*/ 56 h 14"/>
                  <a:gd name="T58" fmla="*/ 0 w 17"/>
                  <a:gd name="T59" fmla="*/ 37 h 14"/>
                  <a:gd name="T60" fmla="*/ 12 w 17"/>
                  <a:gd name="T61" fmla="*/ 37 h 14"/>
                  <a:gd name="T62" fmla="*/ 29 w 17"/>
                  <a:gd name="T63" fmla="*/ 37 h 14"/>
                  <a:gd name="T64" fmla="*/ 41 w 17"/>
                  <a:gd name="T65" fmla="*/ 37 h 14"/>
                  <a:gd name="T66" fmla="*/ 58 w 17"/>
                  <a:gd name="T67" fmla="*/ 37 h 14"/>
                  <a:gd name="T68" fmla="*/ 58 w 17"/>
                  <a:gd name="T69" fmla="*/ 37 h 14"/>
                  <a:gd name="T70" fmla="*/ 70 w 17"/>
                  <a:gd name="T71" fmla="*/ 29 h 14"/>
                  <a:gd name="T72" fmla="*/ 82 w 17"/>
                  <a:gd name="T73" fmla="*/ 29 h 14"/>
                  <a:gd name="T74" fmla="*/ 99 w 17"/>
                  <a:gd name="T75" fmla="*/ 23 h 14"/>
                  <a:gd name="T76" fmla="*/ 111 w 17"/>
                  <a:gd name="T77" fmla="*/ 23 h 14"/>
                  <a:gd name="T78" fmla="*/ 140 w 17"/>
                  <a:gd name="T79" fmla="*/ 15 h 14"/>
                  <a:gd name="T80" fmla="*/ 169 w 17"/>
                  <a:gd name="T81" fmla="*/ 15 h 14"/>
                  <a:gd name="T82" fmla="*/ 169 w 17"/>
                  <a:gd name="T83" fmla="*/ 8 h 14"/>
                  <a:gd name="T84" fmla="*/ 169 w 17"/>
                  <a:gd name="T85" fmla="*/ 0 h 14"/>
                  <a:gd name="T86" fmla="*/ 181 w 17"/>
                  <a:gd name="T87" fmla="*/ 0 h 14"/>
                  <a:gd name="T88" fmla="*/ 181 w 17"/>
                  <a:gd name="T89" fmla="*/ 0 h 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4"/>
                  <a:gd name="T137" fmla="*/ 17 w 17"/>
                  <a:gd name="T138" fmla="*/ 14 h 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4">
                    <a:moveTo>
                      <a:pt x="13" y="0"/>
                    </a:moveTo>
                    <a:cubicBezTo>
                      <a:pt x="14" y="0"/>
                      <a:pt x="14" y="2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6"/>
                      <a:pt x="11" y="7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5" y="9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9"/>
                      <a:pt x="17" y="10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1" y="11"/>
                      <a:pt x="9" y="13"/>
                      <a:pt x="6" y="14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6" y="9"/>
                      <a:pt x="7" y="8"/>
                      <a:pt x="8" y="7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5" y="6"/>
                      <a:pt x="4" y="6"/>
                      <a:pt x="3" y="7"/>
                    </a:cubicBezTo>
                    <a:cubicBezTo>
                      <a:pt x="2" y="7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7" name="Freeform 170"/>
              <p:cNvSpPr>
                <a:spLocks/>
              </p:cNvSpPr>
              <p:nvPr/>
            </p:nvSpPr>
            <p:spPr bwMode="auto">
              <a:xfrm>
                <a:off x="5945" y="9870"/>
                <a:ext cx="39" cy="25"/>
              </a:xfrm>
              <a:custGeom>
                <a:avLst/>
                <a:gdLst>
                  <a:gd name="T0" fmla="*/ 59 w 16"/>
                  <a:gd name="T1" fmla="*/ 0 h 13"/>
                  <a:gd name="T2" fmla="*/ 90 w 16"/>
                  <a:gd name="T3" fmla="*/ 15 h 13"/>
                  <a:gd name="T4" fmla="*/ 90 w 16"/>
                  <a:gd name="T5" fmla="*/ 15 h 13"/>
                  <a:gd name="T6" fmla="*/ 90 w 16"/>
                  <a:gd name="T7" fmla="*/ 15 h 13"/>
                  <a:gd name="T8" fmla="*/ 90 w 16"/>
                  <a:gd name="T9" fmla="*/ 15 h 13"/>
                  <a:gd name="T10" fmla="*/ 71 w 16"/>
                  <a:gd name="T11" fmla="*/ 15 h 13"/>
                  <a:gd name="T12" fmla="*/ 59 w 16"/>
                  <a:gd name="T13" fmla="*/ 29 h 13"/>
                  <a:gd name="T14" fmla="*/ 59 w 16"/>
                  <a:gd name="T15" fmla="*/ 37 h 13"/>
                  <a:gd name="T16" fmla="*/ 59 w 16"/>
                  <a:gd name="T17" fmla="*/ 37 h 13"/>
                  <a:gd name="T18" fmla="*/ 71 w 16"/>
                  <a:gd name="T19" fmla="*/ 44 h 13"/>
                  <a:gd name="T20" fmla="*/ 90 w 16"/>
                  <a:gd name="T21" fmla="*/ 44 h 13"/>
                  <a:gd name="T22" fmla="*/ 119 w 16"/>
                  <a:gd name="T23" fmla="*/ 48 h 13"/>
                  <a:gd name="T24" fmla="*/ 119 w 16"/>
                  <a:gd name="T25" fmla="*/ 48 h 13"/>
                  <a:gd name="T26" fmla="*/ 144 w 16"/>
                  <a:gd name="T27" fmla="*/ 56 h 13"/>
                  <a:gd name="T28" fmla="*/ 173 w 16"/>
                  <a:gd name="T29" fmla="*/ 56 h 13"/>
                  <a:gd name="T30" fmla="*/ 202 w 16"/>
                  <a:gd name="T31" fmla="*/ 63 h 13"/>
                  <a:gd name="T32" fmla="*/ 232 w 16"/>
                  <a:gd name="T33" fmla="*/ 63 h 13"/>
                  <a:gd name="T34" fmla="*/ 219 w 16"/>
                  <a:gd name="T35" fmla="*/ 92 h 13"/>
                  <a:gd name="T36" fmla="*/ 202 w 16"/>
                  <a:gd name="T37" fmla="*/ 92 h 13"/>
                  <a:gd name="T38" fmla="*/ 202 w 16"/>
                  <a:gd name="T39" fmla="*/ 92 h 13"/>
                  <a:gd name="T40" fmla="*/ 202 w 16"/>
                  <a:gd name="T41" fmla="*/ 92 h 13"/>
                  <a:gd name="T42" fmla="*/ 190 w 16"/>
                  <a:gd name="T43" fmla="*/ 85 h 13"/>
                  <a:gd name="T44" fmla="*/ 161 w 16"/>
                  <a:gd name="T45" fmla="*/ 77 h 13"/>
                  <a:gd name="T46" fmla="*/ 144 w 16"/>
                  <a:gd name="T47" fmla="*/ 71 h 13"/>
                  <a:gd name="T48" fmla="*/ 119 w 16"/>
                  <a:gd name="T49" fmla="*/ 71 h 13"/>
                  <a:gd name="T50" fmla="*/ 119 w 16"/>
                  <a:gd name="T51" fmla="*/ 71 h 13"/>
                  <a:gd name="T52" fmla="*/ 59 w 16"/>
                  <a:gd name="T53" fmla="*/ 56 h 13"/>
                  <a:gd name="T54" fmla="*/ 41 w 16"/>
                  <a:gd name="T55" fmla="*/ 56 h 13"/>
                  <a:gd name="T56" fmla="*/ 29 w 16"/>
                  <a:gd name="T57" fmla="*/ 56 h 13"/>
                  <a:gd name="T58" fmla="*/ 29 w 16"/>
                  <a:gd name="T59" fmla="*/ 71 h 13"/>
                  <a:gd name="T60" fmla="*/ 29 w 16"/>
                  <a:gd name="T61" fmla="*/ 77 h 13"/>
                  <a:gd name="T62" fmla="*/ 12 w 16"/>
                  <a:gd name="T63" fmla="*/ 85 h 13"/>
                  <a:gd name="T64" fmla="*/ 0 w 16"/>
                  <a:gd name="T65" fmla="*/ 77 h 13"/>
                  <a:gd name="T66" fmla="*/ 0 w 16"/>
                  <a:gd name="T67" fmla="*/ 77 h 13"/>
                  <a:gd name="T68" fmla="*/ 0 w 16"/>
                  <a:gd name="T69" fmla="*/ 63 h 13"/>
                  <a:gd name="T70" fmla="*/ 29 w 16"/>
                  <a:gd name="T71" fmla="*/ 37 h 13"/>
                  <a:gd name="T72" fmla="*/ 29 w 16"/>
                  <a:gd name="T73" fmla="*/ 29 h 13"/>
                  <a:gd name="T74" fmla="*/ 59 w 16"/>
                  <a:gd name="T75" fmla="*/ 8 h 13"/>
                  <a:gd name="T76" fmla="*/ 59 w 16"/>
                  <a:gd name="T77" fmla="*/ 0 h 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"/>
                  <a:gd name="T118" fmla="*/ 0 h 13"/>
                  <a:gd name="T119" fmla="*/ 16 w 16"/>
                  <a:gd name="T120" fmla="*/ 13 h 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" h="1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5" y="9"/>
                      <a:pt x="15" y="8"/>
                      <a:pt x="16" y="9"/>
                    </a:cubicBezTo>
                    <a:cubicBezTo>
                      <a:pt x="16" y="9"/>
                      <a:pt x="15" y="12"/>
                      <a:pt x="15" y="13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4" y="12"/>
                      <a:pt x="13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9"/>
                      <a:pt x="5" y="9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" y="7"/>
                      <a:pt x="1" y="6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8" name="Freeform 171"/>
              <p:cNvSpPr>
                <a:spLocks noEditPoints="1"/>
              </p:cNvSpPr>
              <p:nvPr/>
            </p:nvSpPr>
            <p:spPr bwMode="auto">
              <a:xfrm>
                <a:off x="6364" y="9897"/>
                <a:ext cx="34" cy="23"/>
              </a:xfrm>
              <a:custGeom>
                <a:avLst/>
                <a:gdLst>
                  <a:gd name="T0" fmla="*/ 112 w 14"/>
                  <a:gd name="T1" fmla="*/ 23 h 12"/>
                  <a:gd name="T2" fmla="*/ 87 w 14"/>
                  <a:gd name="T3" fmla="*/ 23 h 12"/>
                  <a:gd name="T4" fmla="*/ 41 w 14"/>
                  <a:gd name="T5" fmla="*/ 36 h 12"/>
                  <a:gd name="T6" fmla="*/ 29 w 14"/>
                  <a:gd name="T7" fmla="*/ 36 h 12"/>
                  <a:gd name="T8" fmla="*/ 41 w 14"/>
                  <a:gd name="T9" fmla="*/ 63 h 12"/>
                  <a:gd name="T10" fmla="*/ 70 w 14"/>
                  <a:gd name="T11" fmla="*/ 63 h 12"/>
                  <a:gd name="T12" fmla="*/ 112 w 14"/>
                  <a:gd name="T13" fmla="*/ 63 h 12"/>
                  <a:gd name="T14" fmla="*/ 170 w 14"/>
                  <a:gd name="T15" fmla="*/ 48 h 12"/>
                  <a:gd name="T16" fmla="*/ 189 w 14"/>
                  <a:gd name="T17" fmla="*/ 44 h 12"/>
                  <a:gd name="T18" fmla="*/ 189 w 14"/>
                  <a:gd name="T19" fmla="*/ 36 h 12"/>
                  <a:gd name="T20" fmla="*/ 112 w 14"/>
                  <a:gd name="T21" fmla="*/ 23 h 12"/>
                  <a:gd name="T22" fmla="*/ 100 w 14"/>
                  <a:gd name="T23" fmla="*/ 0 h 12"/>
                  <a:gd name="T24" fmla="*/ 202 w 14"/>
                  <a:gd name="T25" fmla="*/ 23 h 12"/>
                  <a:gd name="T26" fmla="*/ 202 w 14"/>
                  <a:gd name="T27" fmla="*/ 36 h 12"/>
                  <a:gd name="T28" fmla="*/ 202 w 14"/>
                  <a:gd name="T29" fmla="*/ 48 h 12"/>
                  <a:gd name="T30" fmla="*/ 170 w 14"/>
                  <a:gd name="T31" fmla="*/ 69 h 12"/>
                  <a:gd name="T32" fmla="*/ 160 w 14"/>
                  <a:gd name="T33" fmla="*/ 69 h 12"/>
                  <a:gd name="T34" fmla="*/ 129 w 14"/>
                  <a:gd name="T35" fmla="*/ 77 h 12"/>
                  <a:gd name="T36" fmla="*/ 100 w 14"/>
                  <a:gd name="T37" fmla="*/ 84 h 12"/>
                  <a:gd name="T38" fmla="*/ 58 w 14"/>
                  <a:gd name="T39" fmla="*/ 84 h 12"/>
                  <a:gd name="T40" fmla="*/ 58 w 14"/>
                  <a:gd name="T41" fmla="*/ 77 h 12"/>
                  <a:gd name="T42" fmla="*/ 12 w 14"/>
                  <a:gd name="T43" fmla="*/ 69 h 12"/>
                  <a:gd name="T44" fmla="*/ 0 w 14"/>
                  <a:gd name="T45" fmla="*/ 48 h 12"/>
                  <a:gd name="T46" fmla="*/ 41 w 14"/>
                  <a:gd name="T47" fmla="*/ 15 h 12"/>
                  <a:gd name="T48" fmla="*/ 41 w 14"/>
                  <a:gd name="T49" fmla="*/ 8 h 12"/>
                  <a:gd name="T50" fmla="*/ 70 w 14"/>
                  <a:gd name="T51" fmla="*/ 0 h 12"/>
                  <a:gd name="T52" fmla="*/ 100 w 14"/>
                  <a:gd name="T53" fmla="*/ 0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12"/>
                  <a:gd name="T83" fmla="*/ 14 w 14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12">
                    <a:moveTo>
                      <a:pt x="8" y="3"/>
                    </a:moveTo>
                    <a:cubicBezTo>
                      <a:pt x="7" y="3"/>
                      <a:pt x="7" y="3"/>
                      <a:pt x="6" y="3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7"/>
                      <a:pt x="1" y="8"/>
                      <a:pt x="3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9"/>
                      <a:pt x="7" y="9"/>
                      <a:pt x="8" y="9"/>
                    </a:cubicBezTo>
                    <a:cubicBezTo>
                      <a:pt x="10" y="9"/>
                      <a:pt x="11" y="8"/>
                      <a:pt x="12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3"/>
                      <a:pt x="10" y="3"/>
                      <a:pt x="8" y="3"/>
                    </a:cubicBezTo>
                    <a:close/>
                    <a:moveTo>
                      <a:pt x="7" y="0"/>
                    </a:moveTo>
                    <a:cubicBezTo>
                      <a:pt x="10" y="0"/>
                      <a:pt x="12" y="1"/>
                      <a:pt x="14" y="3"/>
                    </a:cubicBezTo>
                    <a:cubicBezTo>
                      <a:pt x="14" y="3"/>
                      <a:pt x="14" y="4"/>
                      <a:pt x="14" y="5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4" y="9"/>
                      <a:pt x="13" y="9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1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89" name="Freeform 172"/>
              <p:cNvSpPr>
                <a:spLocks/>
              </p:cNvSpPr>
              <p:nvPr/>
            </p:nvSpPr>
            <p:spPr bwMode="auto">
              <a:xfrm>
                <a:off x="5938" y="9897"/>
                <a:ext cx="36" cy="21"/>
              </a:xfrm>
              <a:custGeom>
                <a:avLst/>
                <a:gdLst>
                  <a:gd name="T0" fmla="*/ 29 w 15"/>
                  <a:gd name="T1" fmla="*/ 0 h 11"/>
                  <a:gd name="T2" fmla="*/ 70 w 15"/>
                  <a:gd name="T3" fmla="*/ 8 h 11"/>
                  <a:gd name="T4" fmla="*/ 58 w 15"/>
                  <a:gd name="T5" fmla="*/ 15 h 11"/>
                  <a:gd name="T6" fmla="*/ 41 w 15"/>
                  <a:gd name="T7" fmla="*/ 15 h 11"/>
                  <a:gd name="T8" fmla="*/ 29 w 15"/>
                  <a:gd name="T9" fmla="*/ 36 h 11"/>
                  <a:gd name="T10" fmla="*/ 58 w 15"/>
                  <a:gd name="T11" fmla="*/ 40 h 11"/>
                  <a:gd name="T12" fmla="*/ 58 w 15"/>
                  <a:gd name="T13" fmla="*/ 40 h 11"/>
                  <a:gd name="T14" fmla="*/ 70 w 15"/>
                  <a:gd name="T15" fmla="*/ 36 h 11"/>
                  <a:gd name="T16" fmla="*/ 82 w 15"/>
                  <a:gd name="T17" fmla="*/ 21 h 11"/>
                  <a:gd name="T18" fmla="*/ 139 w 15"/>
                  <a:gd name="T19" fmla="*/ 8 h 11"/>
                  <a:gd name="T20" fmla="*/ 168 w 15"/>
                  <a:gd name="T21" fmla="*/ 8 h 11"/>
                  <a:gd name="T22" fmla="*/ 178 w 15"/>
                  <a:gd name="T23" fmla="*/ 15 h 11"/>
                  <a:gd name="T24" fmla="*/ 197 w 15"/>
                  <a:gd name="T25" fmla="*/ 21 h 11"/>
                  <a:gd name="T26" fmla="*/ 206 w 15"/>
                  <a:gd name="T27" fmla="*/ 29 h 11"/>
                  <a:gd name="T28" fmla="*/ 206 w 15"/>
                  <a:gd name="T29" fmla="*/ 55 h 11"/>
                  <a:gd name="T30" fmla="*/ 197 w 15"/>
                  <a:gd name="T31" fmla="*/ 61 h 11"/>
                  <a:gd name="T32" fmla="*/ 197 w 15"/>
                  <a:gd name="T33" fmla="*/ 76 h 11"/>
                  <a:gd name="T34" fmla="*/ 127 w 15"/>
                  <a:gd name="T35" fmla="*/ 69 h 11"/>
                  <a:gd name="T36" fmla="*/ 127 w 15"/>
                  <a:gd name="T37" fmla="*/ 61 h 11"/>
                  <a:gd name="T38" fmla="*/ 149 w 15"/>
                  <a:gd name="T39" fmla="*/ 61 h 11"/>
                  <a:gd name="T40" fmla="*/ 168 w 15"/>
                  <a:gd name="T41" fmla="*/ 61 h 11"/>
                  <a:gd name="T42" fmla="*/ 178 w 15"/>
                  <a:gd name="T43" fmla="*/ 55 h 11"/>
                  <a:gd name="T44" fmla="*/ 149 w 15"/>
                  <a:gd name="T45" fmla="*/ 29 h 11"/>
                  <a:gd name="T46" fmla="*/ 110 w 15"/>
                  <a:gd name="T47" fmla="*/ 48 h 11"/>
                  <a:gd name="T48" fmla="*/ 98 w 15"/>
                  <a:gd name="T49" fmla="*/ 48 h 11"/>
                  <a:gd name="T50" fmla="*/ 98 w 15"/>
                  <a:gd name="T51" fmla="*/ 55 h 11"/>
                  <a:gd name="T52" fmla="*/ 58 w 15"/>
                  <a:gd name="T53" fmla="*/ 55 h 11"/>
                  <a:gd name="T54" fmla="*/ 12 w 15"/>
                  <a:gd name="T55" fmla="*/ 40 h 11"/>
                  <a:gd name="T56" fmla="*/ 12 w 15"/>
                  <a:gd name="T57" fmla="*/ 21 h 11"/>
                  <a:gd name="T58" fmla="*/ 12 w 15"/>
                  <a:gd name="T59" fmla="*/ 15 h 11"/>
                  <a:gd name="T60" fmla="*/ 12 w 15"/>
                  <a:gd name="T61" fmla="*/ 8 h 11"/>
                  <a:gd name="T62" fmla="*/ 12 w 15"/>
                  <a:gd name="T63" fmla="*/ 8 h 11"/>
                  <a:gd name="T64" fmla="*/ 29 w 15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0"/>
                    </a:moveTo>
                    <a:cubicBezTo>
                      <a:pt x="3" y="0"/>
                      <a:pt x="5" y="0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5"/>
                      <a:pt x="2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2" y="1"/>
                      <a:pt x="13" y="2"/>
                    </a:cubicBezTo>
                    <a:cubicBezTo>
                      <a:pt x="13" y="2"/>
                      <a:pt x="14" y="2"/>
                      <a:pt x="14" y="3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5" y="5"/>
                      <a:pt x="15" y="6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3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1" y="9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2" y="8"/>
                      <a:pt x="13" y="8"/>
                    </a:cubicBezTo>
                    <a:cubicBezTo>
                      <a:pt x="15" y="6"/>
                      <a:pt x="14" y="4"/>
                      <a:pt x="11" y="4"/>
                    </a:cubicBezTo>
                    <a:cubicBezTo>
                      <a:pt x="9" y="3"/>
                      <a:pt x="9" y="6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3" y="8"/>
                      <a:pt x="1" y="7"/>
                      <a:pt x="1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0" name="Freeform 173"/>
              <p:cNvSpPr>
                <a:spLocks/>
              </p:cNvSpPr>
              <p:nvPr/>
            </p:nvSpPr>
            <p:spPr bwMode="auto">
              <a:xfrm>
                <a:off x="6369" y="9922"/>
                <a:ext cx="37" cy="19"/>
              </a:xfrm>
              <a:custGeom>
                <a:avLst/>
                <a:gdLst>
                  <a:gd name="T0" fmla="*/ 153 w 15"/>
                  <a:gd name="T1" fmla="*/ 0 h 10"/>
                  <a:gd name="T2" fmla="*/ 212 w 15"/>
                  <a:gd name="T3" fmla="*/ 15 h 10"/>
                  <a:gd name="T4" fmla="*/ 212 w 15"/>
                  <a:gd name="T5" fmla="*/ 21 h 10"/>
                  <a:gd name="T6" fmla="*/ 212 w 15"/>
                  <a:gd name="T7" fmla="*/ 36 h 10"/>
                  <a:gd name="T8" fmla="*/ 212 w 15"/>
                  <a:gd name="T9" fmla="*/ 48 h 10"/>
                  <a:gd name="T10" fmla="*/ 183 w 15"/>
                  <a:gd name="T11" fmla="*/ 48 h 10"/>
                  <a:gd name="T12" fmla="*/ 165 w 15"/>
                  <a:gd name="T13" fmla="*/ 40 h 10"/>
                  <a:gd name="T14" fmla="*/ 195 w 15"/>
                  <a:gd name="T15" fmla="*/ 36 h 10"/>
                  <a:gd name="T16" fmla="*/ 195 w 15"/>
                  <a:gd name="T17" fmla="*/ 29 h 10"/>
                  <a:gd name="T18" fmla="*/ 165 w 15"/>
                  <a:gd name="T19" fmla="*/ 15 h 10"/>
                  <a:gd name="T20" fmla="*/ 133 w 15"/>
                  <a:gd name="T21" fmla="*/ 29 h 10"/>
                  <a:gd name="T22" fmla="*/ 133 w 15"/>
                  <a:gd name="T23" fmla="*/ 36 h 10"/>
                  <a:gd name="T24" fmla="*/ 133 w 15"/>
                  <a:gd name="T25" fmla="*/ 40 h 10"/>
                  <a:gd name="T26" fmla="*/ 91 w 15"/>
                  <a:gd name="T27" fmla="*/ 61 h 10"/>
                  <a:gd name="T28" fmla="*/ 0 w 15"/>
                  <a:gd name="T29" fmla="*/ 40 h 10"/>
                  <a:gd name="T30" fmla="*/ 0 w 15"/>
                  <a:gd name="T31" fmla="*/ 21 h 10"/>
                  <a:gd name="T32" fmla="*/ 0 w 15"/>
                  <a:gd name="T33" fmla="*/ 8 h 10"/>
                  <a:gd name="T34" fmla="*/ 30 w 15"/>
                  <a:gd name="T35" fmla="*/ 0 h 10"/>
                  <a:gd name="T36" fmla="*/ 42 w 15"/>
                  <a:gd name="T37" fmla="*/ 0 h 10"/>
                  <a:gd name="T38" fmla="*/ 62 w 15"/>
                  <a:gd name="T39" fmla="*/ 8 h 10"/>
                  <a:gd name="T40" fmla="*/ 30 w 15"/>
                  <a:gd name="T41" fmla="*/ 21 h 10"/>
                  <a:gd name="T42" fmla="*/ 62 w 15"/>
                  <a:gd name="T43" fmla="*/ 48 h 10"/>
                  <a:gd name="T44" fmla="*/ 74 w 15"/>
                  <a:gd name="T45" fmla="*/ 48 h 10"/>
                  <a:gd name="T46" fmla="*/ 91 w 15"/>
                  <a:gd name="T47" fmla="*/ 40 h 10"/>
                  <a:gd name="T48" fmla="*/ 91 w 15"/>
                  <a:gd name="T49" fmla="*/ 29 h 10"/>
                  <a:gd name="T50" fmla="*/ 104 w 15"/>
                  <a:gd name="T51" fmla="*/ 15 h 10"/>
                  <a:gd name="T52" fmla="*/ 153 w 15"/>
                  <a:gd name="T53" fmla="*/ 0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"/>
                  <a:gd name="T82" fmla="*/ 0 h 10"/>
                  <a:gd name="T83" fmla="*/ 15 w 15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" h="10">
                    <a:moveTo>
                      <a:pt x="10" y="0"/>
                    </a:moveTo>
                    <a:cubicBezTo>
                      <a:pt x="12" y="0"/>
                      <a:pt x="13" y="0"/>
                      <a:pt x="14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4" y="6"/>
                      <a:pt x="15" y="7"/>
                      <a:pt x="14" y="7"/>
                    </a:cubicBezTo>
                    <a:cubicBezTo>
                      <a:pt x="14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4" y="3"/>
                      <a:pt x="12" y="2"/>
                      <a:pt x="11" y="2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7" y="9"/>
                      <a:pt x="6" y="9"/>
                    </a:cubicBezTo>
                    <a:cubicBezTo>
                      <a:pt x="3" y="10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4"/>
                      <a:pt x="1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8" y="1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1" name="Freeform 174"/>
              <p:cNvSpPr>
                <a:spLocks/>
              </p:cNvSpPr>
              <p:nvPr/>
            </p:nvSpPr>
            <p:spPr bwMode="auto">
              <a:xfrm>
                <a:off x="5933" y="9920"/>
                <a:ext cx="39" cy="21"/>
              </a:xfrm>
              <a:custGeom>
                <a:avLst/>
                <a:gdLst>
                  <a:gd name="T0" fmla="*/ 202 w 16"/>
                  <a:gd name="T1" fmla="*/ 0 h 11"/>
                  <a:gd name="T2" fmla="*/ 232 w 16"/>
                  <a:gd name="T3" fmla="*/ 0 h 11"/>
                  <a:gd name="T4" fmla="*/ 232 w 16"/>
                  <a:gd name="T5" fmla="*/ 8 h 11"/>
                  <a:gd name="T6" fmla="*/ 219 w 16"/>
                  <a:gd name="T7" fmla="*/ 21 h 11"/>
                  <a:gd name="T8" fmla="*/ 219 w 16"/>
                  <a:gd name="T9" fmla="*/ 36 h 11"/>
                  <a:gd name="T10" fmla="*/ 219 w 16"/>
                  <a:gd name="T11" fmla="*/ 48 h 11"/>
                  <a:gd name="T12" fmla="*/ 202 w 16"/>
                  <a:gd name="T13" fmla="*/ 61 h 11"/>
                  <a:gd name="T14" fmla="*/ 202 w 16"/>
                  <a:gd name="T15" fmla="*/ 69 h 11"/>
                  <a:gd name="T16" fmla="*/ 202 w 16"/>
                  <a:gd name="T17" fmla="*/ 69 h 11"/>
                  <a:gd name="T18" fmla="*/ 202 w 16"/>
                  <a:gd name="T19" fmla="*/ 76 h 11"/>
                  <a:gd name="T20" fmla="*/ 202 w 16"/>
                  <a:gd name="T21" fmla="*/ 76 h 11"/>
                  <a:gd name="T22" fmla="*/ 173 w 16"/>
                  <a:gd name="T23" fmla="*/ 61 h 11"/>
                  <a:gd name="T24" fmla="*/ 144 w 16"/>
                  <a:gd name="T25" fmla="*/ 61 h 11"/>
                  <a:gd name="T26" fmla="*/ 132 w 16"/>
                  <a:gd name="T27" fmla="*/ 61 h 11"/>
                  <a:gd name="T28" fmla="*/ 90 w 16"/>
                  <a:gd name="T29" fmla="*/ 55 h 11"/>
                  <a:gd name="T30" fmla="*/ 59 w 16"/>
                  <a:gd name="T31" fmla="*/ 55 h 11"/>
                  <a:gd name="T32" fmla="*/ 12 w 16"/>
                  <a:gd name="T33" fmla="*/ 55 h 11"/>
                  <a:gd name="T34" fmla="*/ 12 w 16"/>
                  <a:gd name="T35" fmla="*/ 61 h 11"/>
                  <a:gd name="T36" fmla="*/ 0 w 16"/>
                  <a:gd name="T37" fmla="*/ 61 h 11"/>
                  <a:gd name="T38" fmla="*/ 0 w 16"/>
                  <a:gd name="T39" fmla="*/ 55 h 11"/>
                  <a:gd name="T40" fmla="*/ 0 w 16"/>
                  <a:gd name="T41" fmla="*/ 36 h 11"/>
                  <a:gd name="T42" fmla="*/ 0 w 16"/>
                  <a:gd name="T43" fmla="*/ 29 h 11"/>
                  <a:gd name="T44" fmla="*/ 12 w 16"/>
                  <a:gd name="T45" fmla="*/ 8 h 11"/>
                  <a:gd name="T46" fmla="*/ 12 w 16"/>
                  <a:gd name="T47" fmla="*/ 8 h 11"/>
                  <a:gd name="T48" fmla="*/ 41 w 16"/>
                  <a:gd name="T49" fmla="*/ 15 h 11"/>
                  <a:gd name="T50" fmla="*/ 29 w 16"/>
                  <a:gd name="T51" fmla="*/ 15 h 11"/>
                  <a:gd name="T52" fmla="*/ 12 w 16"/>
                  <a:gd name="T53" fmla="*/ 36 h 11"/>
                  <a:gd name="T54" fmla="*/ 29 w 16"/>
                  <a:gd name="T55" fmla="*/ 36 h 11"/>
                  <a:gd name="T56" fmla="*/ 59 w 16"/>
                  <a:gd name="T57" fmla="*/ 36 h 11"/>
                  <a:gd name="T58" fmla="*/ 71 w 16"/>
                  <a:gd name="T59" fmla="*/ 40 h 11"/>
                  <a:gd name="T60" fmla="*/ 90 w 16"/>
                  <a:gd name="T61" fmla="*/ 40 h 11"/>
                  <a:gd name="T62" fmla="*/ 100 w 16"/>
                  <a:gd name="T63" fmla="*/ 36 h 11"/>
                  <a:gd name="T64" fmla="*/ 100 w 16"/>
                  <a:gd name="T65" fmla="*/ 29 h 11"/>
                  <a:gd name="T66" fmla="*/ 90 w 16"/>
                  <a:gd name="T67" fmla="*/ 15 h 11"/>
                  <a:gd name="T68" fmla="*/ 100 w 16"/>
                  <a:gd name="T69" fmla="*/ 15 h 11"/>
                  <a:gd name="T70" fmla="*/ 119 w 16"/>
                  <a:gd name="T71" fmla="*/ 15 h 11"/>
                  <a:gd name="T72" fmla="*/ 144 w 16"/>
                  <a:gd name="T73" fmla="*/ 21 h 11"/>
                  <a:gd name="T74" fmla="*/ 144 w 16"/>
                  <a:gd name="T75" fmla="*/ 21 h 11"/>
                  <a:gd name="T76" fmla="*/ 119 w 16"/>
                  <a:gd name="T77" fmla="*/ 29 h 11"/>
                  <a:gd name="T78" fmla="*/ 119 w 16"/>
                  <a:gd name="T79" fmla="*/ 36 h 11"/>
                  <a:gd name="T80" fmla="*/ 132 w 16"/>
                  <a:gd name="T81" fmla="*/ 40 h 11"/>
                  <a:gd name="T82" fmla="*/ 173 w 16"/>
                  <a:gd name="T83" fmla="*/ 40 h 11"/>
                  <a:gd name="T84" fmla="*/ 190 w 16"/>
                  <a:gd name="T85" fmla="*/ 40 h 11"/>
                  <a:gd name="T86" fmla="*/ 190 w 16"/>
                  <a:gd name="T87" fmla="*/ 40 h 11"/>
                  <a:gd name="T88" fmla="*/ 202 w 16"/>
                  <a:gd name="T89" fmla="*/ 29 h 11"/>
                  <a:gd name="T90" fmla="*/ 202 w 16"/>
                  <a:gd name="T91" fmla="*/ 15 h 11"/>
                  <a:gd name="T92" fmla="*/ 190 w 16"/>
                  <a:gd name="T93" fmla="*/ 8 h 11"/>
                  <a:gd name="T94" fmla="*/ 202 w 16"/>
                  <a:gd name="T95" fmla="*/ 0 h 1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"/>
                  <a:gd name="T145" fmla="*/ 0 h 11"/>
                  <a:gd name="T146" fmla="*/ 16 w 16"/>
                  <a:gd name="T147" fmla="*/ 11 h 1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" h="11">
                    <a:moveTo>
                      <a:pt x="14" y="0"/>
                    </a:move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5" y="2"/>
                      <a:pt x="15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5" y="7"/>
                    </a:cubicBezTo>
                    <a:cubicBezTo>
                      <a:pt x="15" y="7"/>
                      <a:pt x="15" y="8"/>
                      <a:pt x="14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3" y="10"/>
                      <a:pt x="12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9" y="6"/>
                      <a:pt x="11" y="6"/>
                      <a:pt x="12" y="6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4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2" name="Freeform 175"/>
              <p:cNvSpPr>
                <a:spLocks/>
              </p:cNvSpPr>
              <p:nvPr/>
            </p:nvSpPr>
            <p:spPr bwMode="auto">
              <a:xfrm>
                <a:off x="6016" y="9913"/>
                <a:ext cx="61" cy="87"/>
              </a:xfrm>
              <a:custGeom>
                <a:avLst/>
                <a:gdLst>
                  <a:gd name="T0" fmla="*/ 41 w 25"/>
                  <a:gd name="T1" fmla="*/ 37 h 45"/>
                  <a:gd name="T2" fmla="*/ 90 w 25"/>
                  <a:gd name="T3" fmla="*/ 0 h 45"/>
                  <a:gd name="T4" fmla="*/ 161 w 25"/>
                  <a:gd name="T5" fmla="*/ 93 h 45"/>
                  <a:gd name="T6" fmla="*/ 173 w 25"/>
                  <a:gd name="T7" fmla="*/ 145 h 45"/>
                  <a:gd name="T8" fmla="*/ 261 w 25"/>
                  <a:gd name="T9" fmla="*/ 195 h 45"/>
                  <a:gd name="T10" fmla="*/ 334 w 25"/>
                  <a:gd name="T11" fmla="*/ 240 h 45"/>
                  <a:gd name="T12" fmla="*/ 364 w 25"/>
                  <a:gd name="T13" fmla="*/ 280 h 45"/>
                  <a:gd name="T14" fmla="*/ 190 w 25"/>
                  <a:gd name="T15" fmla="*/ 240 h 45"/>
                  <a:gd name="T16" fmla="*/ 100 w 25"/>
                  <a:gd name="T17" fmla="*/ 172 h 45"/>
                  <a:gd name="T18" fmla="*/ 90 w 25"/>
                  <a:gd name="T19" fmla="*/ 72 h 45"/>
                  <a:gd name="T20" fmla="*/ 59 w 25"/>
                  <a:gd name="T21" fmla="*/ 37 h 45"/>
                  <a:gd name="T22" fmla="*/ 41 w 25"/>
                  <a:gd name="T23" fmla="*/ 37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45"/>
                  <a:gd name="T38" fmla="*/ 25 w 25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45">
                    <a:moveTo>
                      <a:pt x="3" y="5"/>
                    </a:moveTo>
                    <a:cubicBezTo>
                      <a:pt x="1" y="0"/>
                      <a:pt x="6" y="0"/>
                      <a:pt x="6" y="0"/>
                    </a:cubicBezTo>
                    <a:cubicBezTo>
                      <a:pt x="15" y="3"/>
                      <a:pt x="11" y="13"/>
                      <a:pt x="11" y="13"/>
                    </a:cubicBezTo>
                    <a:cubicBezTo>
                      <a:pt x="9" y="19"/>
                      <a:pt x="12" y="20"/>
                      <a:pt x="12" y="20"/>
                    </a:cubicBezTo>
                    <a:cubicBezTo>
                      <a:pt x="16" y="22"/>
                      <a:pt x="17" y="24"/>
                      <a:pt x="18" y="27"/>
                    </a:cubicBezTo>
                    <a:cubicBezTo>
                      <a:pt x="19" y="34"/>
                      <a:pt x="23" y="33"/>
                      <a:pt x="23" y="33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14" y="45"/>
                      <a:pt x="13" y="33"/>
                      <a:pt x="13" y="33"/>
                    </a:cubicBezTo>
                    <a:cubicBezTo>
                      <a:pt x="13" y="29"/>
                      <a:pt x="7" y="24"/>
                      <a:pt x="7" y="24"/>
                    </a:cubicBezTo>
                    <a:cubicBezTo>
                      <a:pt x="0" y="19"/>
                      <a:pt x="6" y="10"/>
                      <a:pt x="6" y="10"/>
                    </a:cubicBezTo>
                    <a:cubicBezTo>
                      <a:pt x="8" y="7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3" name="Freeform 176"/>
              <p:cNvSpPr>
                <a:spLocks/>
              </p:cNvSpPr>
              <p:nvPr/>
            </p:nvSpPr>
            <p:spPr bwMode="auto">
              <a:xfrm>
                <a:off x="5998" y="9907"/>
                <a:ext cx="20" cy="11"/>
              </a:xfrm>
              <a:custGeom>
                <a:avLst/>
                <a:gdLst>
                  <a:gd name="T0" fmla="*/ 113 w 8"/>
                  <a:gd name="T1" fmla="*/ 0 h 6"/>
                  <a:gd name="T2" fmla="*/ 63 w 8"/>
                  <a:gd name="T3" fmla="*/ 0 h 6"/>
                  <a:gd name="T4" fmla="*/ 33 w 8"/>
                  <a:gd name="T5" fmla="*/ 31 h 6"/>
                  <a:gd name="T6" fmla="*/ 113 w 8"/>
                  <a:gd name="T7" fmla="*/ 13 h 6"/>
                  <a:gd name="T8" fmla="*/ 113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2" y="1"/>
                      <a:pt x="0" y="3"/>
                      <a:pt x="2" y="5"/>
                    </a:cubicBezTo>
                    <a:cubicBezTo>
                      <a:pt x="4" y="6"/>
                      <a:pt x="6" y="4"/>
                      <a:pt x="7" y="2"/>
                    </a:cubicBezTo>
                    <a:cubicBezTo>
                      <a:pt x="7" y="2"/>
                      <a:pt x="8" y="0"/>
                      <a:pt x="7" y="0"/>
                    </a:cubicBez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4" name="Freeform 177"/>
              <p:cNvSpPr>
                <a:spLocks/>
              </p:cNvSpPr>
              <p:nvPr/>
            </p:nvSpPr>
            <p:spPr bwMode="auto">
              <a:xfrm>
                <a:off x="5998" y="9907"/>
                <a:ext cx="20" cy="11"/>
              </a:xfrm>
              <a:custGeom>
                <a:avLst/>
                <a:gdLst>
                  <a:gd name="T0" fmla="*/ 113 w 8"/>
                  <a:gd name="T1" fmla="*/ 0 h 6"/>
                  <a:gd name="T2" fmla="*/ 63 w 8"/>
                  <a:gd name="T3" fmla="*/ 0 h 6"/>
                  <a:gd name="T4" fmla="*/ 33 w 8"/>
                  <a:gd name="T5" fmla="*/ 31 h 6"/>
                  <a:gd name="T6" fmla="*/ 113 w 8"/>
                  <a:gd name="T7" fmla="*/ 13 h 6"/>
                  <a:gd name="T8" fmla="*/ 113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2" y="1"/>
                      <a:pt x="0" y="3"/>
                      <a:pt x="2" y="5"/>
                    </a:cubicBezTo>
                    <a:cubicBezTo>
                      <a:pt x="4" y="6"/>
                      <a:pt x="6" y="4"/>
                      <a:pt x="7" y="2"/>
                    </a:cubicBezTo>
                    <a:cubicBezTo>
                      <a:pt x="7" y="2"/>
                      <a:pt x="8" y="0"/>
                      <a:pt x="7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66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5" name="Freeform 178"/>
              <p:cNvSpPr>
                <a:spLocks/>
              </p:cNvSpPr>
              <p:nvPr/>
            </p:nvSpPr>
            <p:spPr bwMode="auto">
              <a:xfrm>
                <a:off x="6003" y="9909"/>
                <a:ext cx="8" cy="4"/>
              </a:xfrm>
              <a:custGeom>
                <a:avLst/>
                <a:gdLst>
                  <a:gd name="T0" fmla="*/ 35 w 3"/>
                  <a:gd name="T1" fmla="*/ 0 h 2"/>
                  <a:gd name="T2" fmla="*/ 35 w 3"/>
                  <a:gd name="T3" fmla="*/ 0 h 2"/>
                  <a:gd name="T4" fmla="*/ 21 w 3"/>
                  <a:gd name="T5" fmla="*/ 8 h 2"/>
                  <a:gd name="T6" fmla="*/ 35 w 3"/>
                  <a:gd name="T7" fmla="*/ 8 h 2"/>
                  <a:gd name="T8" fmla="*/ 35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6" name="Freeform 179"/>
              <p:cNvSpPr>
                <a:spLocks/>
              </p:cNvSpPr>
              <p:nvPr/>
            </p:nvSpPr>
            <p:spPr bwMode="auto">
              <a:xfrm>
                <a:off x="6003" y="9909"/>
                <a:ext cx="25" cy="15"/>
              </a:xfrm>
              <a:custGeom>
                <a:avLst/>
                <a:gdLst>
                  <a:gd name="T0" fmla="*/ 125 w 10"/>
                  <a:gd name="T1" fmla="*/ 0 h 8"/>
                  <a:gd name="T2" fmla="*/ 83 w 10"/>
                  <a:gd name="T3" fmla="*/ 0 h 8"/>
                  <a:gd name="T4" fmla="*/ 50 w 10"/>
                  <a:gd name="T5" fmla="*/ 39 h 8"/>
                  <a:gd name="T6" fmla="*/ 145 w 10"/>
                  <a:gd name="T7" fmla="*/ 21 h 8"/>
                  <a:gd name="T8" fmla="*/ 125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3" y="1"/>
                      <a:pt x="0" y="5"/>
                      <a:pt x="3" y="6"/>
                    </a:cubicBezTo>
                    <a:cubicBezTo>
                      <a:pt x="5" y="8"/>
                      <a:pt x="8" y="5"/>
                      <a:pt x="9" y="3"/>
                    </a:cubicBezTo>
                    <a:cubicBezTo>
                      <a:pt x="9" y="3"/>
                      <a:pt x="10" y="0"/>
                      <a:pt x="8" y="0"/>
                    </a:cubicBez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7" name="Freeform 180"/>
              <p:cNvSpPr>
                <a:spLocks/>
              </p:cNvSpPr>
              <p:nvPr/>
            </p:nvSpPr>
            <p:spPr bwMode="auto">
              <a:xfrm>
                <a:off x="6003" y="9909"/>
                <a:ext cx="25" cy="15"/>
              </a:xfrm>
              <a:custGeom>
                <a:avLst/>
                <a:gdLst>
                  <a:gd name="T0" fmla="*/ 125 w 10"/>
                  <a:gd name="T1" fmla="*/ 0 h 8"/>
                  <a:gd name="T2" fmla="*/ 83 w 10"/>
                  <a:gd name="T3" fmla="*/ 0 h 8"/>
                  <a:gd name="T4" fmla="*/ 50 w 10"/>
                  <a:gd name="T5" fmla="*/ 39 h 8"/>
                  <a:gd name="T6" fmla="*/ 145 w 10"/>
                  <a:gd name="T7" fmla="*/ 21 h 8"/>
                  <a:gd name="T8" fmla="*/ 125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3" y="1"/>
                      <a:pt x="0" y="5"/>
                      <a:pt x="3" y="6"/>
                    </a:cubicBezTo>
                    <a:cubicBezTo>
                      <a:pt x="5" y="8"/>
                      <a:pt x="8" y="5"/>
                      <a:pt x="9" y="3"/>
                    </a:cubicBezTo>
                    <a:cubicBezTo>
                      <a:pt x="9" y="3"/>
                      <a:pt x="10" y="0"/>
                      <a:pt x="8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66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8" name="Freeform 181"/>
              <p:cNvSpPr>
                <a:spLocks/>
              </p:cNvSpPr>
              <p:nvPr/>
            </p:nvSpPr>
            <p:spPr bwMode="auto">
              <a:xfrm>
                <a:off x="6011" y="9910"/>
                <a:ext cx="7" cy="6"/>
              </a:xfrm>
              <a:custGeom>
                <a:avLst/>
                <a:gdLst>
                  <a:gd name="T0" fmla="*/ 28 w 3"/>
                  <a:gd name="T1" fmla="*/ 0 h 3"/>
                  <a:gd name="T2" fmla="*/ 12 w 3"/>
                  <a:gd name="T3" fmla="*/ 0 h 3"/>
                  <a:gd name="T4" fmla="*/ 12 w 3"/>
                  <a:gd name="T5" fmla="*/ 16 h 3"/>
                  <a:gd name="T6" fmla="*/ 28 w 3"/>
                  <a:gd name="T7" fmla="*/ 8 h 3"/>
                  <a:gd name="T8" fmla="*/ 2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3" y="1"/>
                      <a:pt x="3" y="1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99" name="Freeform 182"/>
              <p:cNvSpPr>
                <a:spLocks/>
              </p:cNvSpPr>
              <p:nvPr/>
            </p:nvSpPr>
            <p:spPr bwMode="auto">
              <a:xfrm>
                <a:off x="6016" y="9922"/>
                <a:ext cx="63" cy="78"/>
              </a:xfrm>
              <a:custGeom>
                <a:avLst/>
                <a:gdLst>
                  <a:gd name="T0" fmla="*/ 371 w 26"/>
                  <a:gd name="T1" fmla="*/ 252 h 40"/>
                  <a:gd name="T2" fmla="*/ 189 w 26"/>
                  <a:gd name="T3" fmla="*/ 209 h 40"/>
                  <a:gd name="T4" fmla="*/ 99 w 26"/>
                  <a:gd name="T5" fmla="*/ 140 h 40"/>
                  <a:gd name="T6" fmla="*/ 99 w 26"/>
                  <a:gd name="T7" fmla="*/ 39 h 40"/>
                  <a:gd name="T8" fmla="*/ 58 w 26"/>
                  <a:gd name="T9" fmla="*/ 0 h 40"/>
                  <a:gd name="T10" fmla="*/ 87 w 26"/>
                  <a:gd name="T11" fmla="*/ 39 h 40"/>
                  <a:gd name="T12" fmla="*/ 99 w 26"/>
                  <a:gd name="T13" fmla="*/ 140 h 40"/>
                  <a:gd name="T14" fmla="*/ 189 w 26"/>
                  <a:gd name="T15" fmla="*/ 209 h 40"/>
                  <a:gd name="T16" fmla="*/ 371 w 26"/>
                  <a:gd name="T17" fmla="*/ 252 h 40"/>
                  <a:gd name="T18" fmla="*/ 371 w 26"/>
                  <a:gd name="T19" fmla="*/ 25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40"/>
                  <a:gd name="T32" fmla="*/ 26 w 26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40">
                    <a:moveTo>
                      <a:pt x="26" y="34"/>
                    </a:moveTo>
                    <a:cubicBezTo>
                      <a:pt x="15" y="40"/>
                      <a:pt x="13" y="28"/>
                      <a:pt x="13" y="28"/>
                    </a:cubicBezTo>
                    <a:cubicBezTo>
                      <a:pt x="14" y="23"/>
                      <a:pt x="7" y="19"/>
                      <a:pt x="7" y="19"/>
                    </a:cubicBezTo>
                    <a:cubicBezTo>
                      <a:pt x="2" y="14"/>
                      <a:pt x="7" y="5"/>
                      <a:pt x="7" y="5"/>
                    </a:cubicBezTo>
                    <a:cubicBezTo>
                      <a:pt x="9" y="2"/>
                      <a:pt x="4" y="0"/>
                      <a:pt x="4" y="0"/>
                    </a:cubicBezTo>
                    <a:cubicBezTo>
                      <a:pt x="4" y="0"/>
                      <a:pt x="8" y="2"/>
                      <a:pt x="6" y="5"/>
                    </a:cubicBezTo>
                    <a:cubicBezTo>
                      <a:pt x="6" y="5"/>
                      <a:pt x="0" y="14"/>
                      <a:pt x="7" y="19"/>
                    </a:cubicBezTo>
                    <a:cubicBezTo>
                      <a:pt x="7" y="19"/>
                      <a:pt x="13" y="24"/>
                      <a:pt x="13" y="28"/>
                    </a:cubicBezTo>
                    <a:cubicBezTo>
                      <a:pt x="13" y="28"/>
                      <a:pt x="14" y="40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</a:path>
                </a:pathLst>
              </a:custGeom>
              <a:solidFill>
                <a:srgbClr val="144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0" name="Freeform 183"/>
              <p:cNvSpPr>
                <a:spLocks/>
              </p:cNvSpPr>
              <p:nvPr/>
            </p:nvSpPr>
            <p:spPr bwMode="auto">
              <a:xfrm>
                <a:off x="6038" y="9955"/>
                <a:ext cx="14" cy="8"/>
              </a:xfrm>
              <a:custGeom>
                <a:avLst/>
                <a:gdLst>
                  <a:gd name="T0" fmla="*/ 77 w 6"/>
                  <a:gd name="T1" fmla="*/ 0 h 4"/>
                  <a:gd name="T2" fmla="*/ 28 w 6"/>
                  <a:gd name="T3" fmla="*/ 0 h 4"/>
                  <a:gd name="T4" fmla="*/ 0 w 6"/>
                  <a:gd name="T5" fmla="*/ 32 h 4"/>
                  <a:gd name="T6" fmla="*/ 49 w 6"/>
                  <a:gd name="T7" fmla="*/ 24 h 4"/>
                  <a:gd name="T8" fmla="*/ 77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3" y="4"/>
                      <a:pt x="4" y="3"/>
                    </a:cubicBezTo>
                    <a:cubicBezTo>
                      <a:pt x="4" y="3"/>
                      <a:pt x="6" y="2"/>
                      <a:pt x="6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1" name="Freeform 184"/>
              <p:cNvSpPr>
                <a:spLocks/>
              </p:cNvSpPr>
              <p:nvPr/>
            </p:nvSpPr>
            <p:spPr bwMode="auto">
              <a:xfrm>
                <a:off x="6040" y="9955"/>
                <a:ext cx="10" cy="8"/>
              </a:xfrm>
              <a:custGeom>
                <a:avLst/>
                <a:gdLst>
                  <a:gd name="T0" fmla="*/ 63 w 4"/>
                  <a:gd name="T1" fmla="*/ 8 h 4"/>
                  <a:gd name="T2" fmla="*/ 20 w 4"/>
                  <a:gd name="T3" fmla="*/ 8 h 4"/>
                  <a:gd name="T4" fmla="*/ 0 w 4"/>
                  <a:gd name="T5" fmla="*/ 32 h 4"/>
                  <a:gd name="T6" fmla="*/ 50 w 4"/>
                  <a:gd name="T7" fmla="*/ 24 h 4"/>
                  <a:gd name="T8" fmla="*/ 63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2" name="Freeform 185"/>
              <p:cNvSpPr>
                <a:spLocks/>
              </p:cNvSpPr>
              <p:nvPr/>
            </p:nvSpPr>
            <p:spPr bwMode="auto">
              <a:xfrm>
                <a:off x="6043" y="9959"/>
                <a:ext cx="14" cy="10"/>
              </a:xfrm>
              <a:custGeom>
                <a:avLst/>
                <a:gdLst>
                  <a:gd name="T0" fmla="*/ 77 w 6"/>
                  <a:gd name="T1" fmla="*/ 8 h 5"/>
                  <a:gd name="T2" fmla="*/ 28 w 6"/>
                  <a:gd name="T3" fmla="*/ 8 h 5"/>
                  <a:gd name="T4" fmla="*/ 12 w 6"/>
                  <a:gd name="T5" fmla="*/ 40 h 5"/>
                  <a:gd name="T6" fmla="*/ 49 w 6"/>
                  <a:gd name="T7" fmla="*/ 32 h 5"/>
                  <a:gd name="T8" fmla="*/ 77 w 6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3"/>
                      <a:pt x="1" y="5"/>
                    </a:cubicBezTo>
                    <a:cubicBezTo>
                      <a:pt x="1" y="5"/>
                      <a:pt x="3" y="5"/>
                      <a:pt x="4" y="4"/>
                    </a:cubicBezTo>
                    <a:cubicBezTo>
                      <a:pt x="4" y="4"/>
                      <a:pt x="6" y="3"/>
                      <a:pt x="6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3" name="Freeform 186"/>
              <p:cNvSpPr>
                <a:spLocks/>
              </p:cNvSpPr>
              <p:nvPr/>
            </p:nvSpPr>
            <p:spPr bwMode="auto">
              <a:xfrm>
                <a:off x="6045" y="9961"/>
                <a:ext cx="10" cy="6"/>
              </a:xfrm>
              <a:custGeom>
                <a:avLst/>
                <a:gdLst>
                  <a:gd name="T0" fmla="*/ 63 w 4"/>
                  <a:gd name="T1" fmla="*/ 0 h 3"/>
                  <a:gd name="T2" fmla="*/ 20 w 4"/>
                  <a:gd name="T3" fmla="*/ 8 h 3"/>
                  <a:gd name="T4" fmla="*/ 0 w 4"/>
                  <a:gd name="T5" fmla="*/ 24 h 3"/>
                  <a:gd name="T6" fmla="*/ 50 w 4"/>
                  <a:gd name="T7" fmla="*/ 16 h 3"/>
                  <a:gd name="T8" fmla="*/ 63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4" name="Freeform 187"/>
              <p:cNvSpPr>
                <a:spLocks/>
              </p:cNvSpPr>
              <p:nvPr/>
            </p:nvSpPr>
            <p:spPr bwMode="auto">
              <a:xfrm>
                <a:off x="6048" y="9967"/>
                <a:ext cx="12" cy="6"/>
              </a:xfrm>
              <a:custGeom>
                <a:avLst/>
                <a:gdLst>
                  <a:gd name="T0" fmla="*/ 70 w 5"/>
                  <a:gd name="T1" fmla="*/ 0 h 3"/>
                  <a:gd name="T2" fmla="*/ 12 w 5"/>
                  <a:gd name="T3" fmla="*/ 0 h 3"/>
                  <a:gd name="T4" fmla="*/ 0 w 5"/>
                  <a:gd name="T5" fmla="*/ 24 h 3"/>
                  <a:gd name="T6" fmla="*/ 41 w 5"/>
                  <a:gd name="T7" fmla="*/ 24 h 3"/>
                  <a:gd name="T8" fmla="*/ 70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3" y="3"/>
                      <a:pt x="4" y="2"/>
                      <a:pt x="5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5" name="Freeform 188"/>
              <p:cNvSpPr>
                <a:spLocks/>
              </p:cNvSpPr>
              <p:nvPr/>
            </p:nvSpPr>
            <p:spPr bwMode="auto">
              <a:xfrm>
                <a:off x="6048" y="9967"/>
                <a:ext cx="9" cy="4"/>
              </a:xfrm>
              <a:custGeom>
                <a:avLst/>
                <a:gdLst>
                  <a:gd name="T0" fmla="*/ 45 w 4"/>
                  <a:gd name="T1" fmla="*/ 8 h 2"/>
                  <a:gd name="T2" fmla="*/ 25 w 4"/>
                  <a:gd name="T3" fmla="*/ 0 h 2"/>
                  <a:gd name="T4" fmla="*/ 11 w 4"/>
                  <a:gd name="T5" fmla="*/ 16 h 2"/>
                  <a:gd name="T6" fmla="*/ 36 w 4"/>
                  <a:gd name="T7" fmla="*/ 16 h 2"/>
                  <a:gd name="T8" fmla="*/ 45 w 4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6" name="Freeform 189"/>
              <p:cNvSpPr>
                <a:spLocks/>
              </p:cNvSpPr>
              <p:nvPr/>
            </p:nvSpPr>
            <p:spPr bwMode="auto">
              <a:xfrm>
                <a:off x="6048" y="9971"/>
                <a:ext cx="14" cy="7"/>
              </a:xfrm>
              <a:custGeom>
                <a:avLst/>
                <a:gdLst>
                  <a:gd name="T0" fmla="*/ 77 w 6"/>
                  <a:gd name="T1" fmla="*/ 7 h 4"/>
                  <a:gd name="T2" fmla="*/ 28 w 6"/>
                  <a:gd name="T3" fmla="*/ 7 h 4"/>
                  <a:gd name="T4" fmla="*/ 0 w 6"/>
                  <a:gd name="T5" fmla="*/ 21 h 4"/>
                  <a:gd name="T6" fmla="*/ 49 w 6"/>
                  <a:gd name="T7" fmla="*/ 16 h 4"/>
                  <a:gd name="T8" fmla="*/ 77 w 6"/>
                  <a:gd name="T9" fmla="*/ 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4"/>
                      <a:pt x="2" y="4"/>
                      <a:pt x="4" y="3"/>
                    </a:cubicBezTo>
                    <a:cubicBezTo>
                      <a:pt x="4" y="3"/>
                      <a:pt x="5" y="2"/>
                      <a:pt x="6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7" name="Freeform 190"/>
              <p:cNvSpPr>
                <a:spLocks/>
              </p:cNvSpPr>
              <p:nvPr/>
            </p:nvSpPr>
            <p:spPr bwMode="auto">
              <a:xfrm>
                <a:off x="6050" y="9971"/>
                <a:ext cx="10" cy="6"/>
              </a:xfrm>
              <a:custGeom>
                <a:avLst/>
                <a:gdLst>
                  <a:gd name="T0" fmla="*/ 63 w 4"/>
                  <a:gd name="T1" fmla="*/ 8 h 3"/>
                  <a:gd name="T2" fmla="*/ 20 w 4"/>
                  <a:gd name="T3" fmla="*/ 8 h 3"/>
                  <a:gd name="T4" fmla="*/ 0 w 4"/>
                  <a:gd name="T5" fmla="*/ 24 h 3"/>
                  <a:gd name="T6" fmla="*/ 50 w 4"/>
                  <a:gd name="T7" fmla="*/ 24 h 3"/>
                  <a:gd name="T8" fmla="*/ 63 w 4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8" name="Freeform 191"/>
              <p:cNvSpPr>
                <a:spLocks/>
              </p:cNvSpPr>
              <p:nvPr/>
            </p:nvSpPr>
            <p:spPr bwMode="auto">
              <a:xfrm>
                <a:off x="6030" y="9951"/>
                <a:ext cx="15" cy="8"/>
              </a:xfrm>
              <a:custGeom>
                <a:avLst/>
                <a:gdLst>
                  <a:gd name="T0" fmla="*/ 95 w 6"/>
                  <a:gd name="T1" fmla="*/ 0 h 4"/>
                  <a:gd name="T2" fmla="*/ 33 w 6"/>
                  <a:gd name="T3" fmla="*/ 0 h 4"/>
                  <a:gd name="T4" fmla="*/ 20 w 6"/>
                  <a:gd name="T5" fmla="*/ 32 h 4"/>
                  <a:gd name="T6" fmla="*/ 83 w 6"/>
                  <a:gd name="T7" fmla="*/ 24 h 4"/>
                  <a:gd name="T8" fmla="*/ 95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1" y="4"/>
                      <a:pt x="3" y="4"/>
                      <a:pt x="5" y="3"/>
                    </a:cubicBezTo>
                    <a:cubicBezTo>
                      <a:pt x="5" y="3"/>
                      <a:pt x="6" y="2"/>
                      <a:pt x="6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09" name="Freeform 192"/>
              <p:cNvSpPr>
                <a:spLocks/>
              </p:cNvSpPr>
              <p:nvPr/>
            </p:nvSpPr>
            <p:spPr bwMode="auto">
              <a:xfrm>
                <a:off x="6033" y="9951"/>
                <a:ext cx="12" cy="8"/>
              </a:xfrm>
              <a:custGeom>
                <a:avLst/>
                <a:gdLst>
                  <a:gd name="T0" fmla="*/ 70 w 5"/>
                  <a:gd name="T1" fmla="*/ 8 h 4"/>
                  <a:gd name="T2" fmla="*/ 12 w 5"/>
                  <a:gd name="T3" fmla="*/ 8 h 4"/>
                  <a:gd name="T4" fmla="*/ 12 w 5"/>
                  <a:gd name="T5" fmla="*/ 32 h 4"/>
                  <a:gd name="T6" fmla="*/ 41 w 5"/>
                  <a:gd name="T7" fmla="*/ 24 h 4"/>
                  <a:gd name="T8" fmla="*/ 7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1"/>
                    </a:moveTo>
                    <a:cubicBezTo>
                      <a:pt x="5" y="1"/>
                      <a:pt x="2" y="0"/>
                      <a:pt x="1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3" y="3"/>
                      <a:pt x="4" y="2"/>
                      <a:pt x="5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0" name="Freeform 193"/>
              <p:cNvSpPr>
                <a:spLocks/>
              </p:cNvSpPr>
              <p:nvPr/>
            </p:nvSpPr>
            <p:spPr bwMode="auto">
              <a:xfrm>
                <a:off x="6025" y="9948"/>
                <a:ext cx="15" cy="5"/>
              </a:xfrm>
              <a:custGeom>
                <a:avLst/>
                <a:gdLst>
                  <a:gd name="T0" fmla="*/ 95 w 6"/>
                  <a:gd name="T1" fmla="*/ 5 h 3"/>
                  <a:gd name="T2" fmla="*/ 33 w 6"/>
                  <a:gd name="T3" fmla="*/ 5 h 3"/>
                  <a:gd name="T4" fmla="*/ 20 w 6"/>
                  <a:gd name="T5" fmla="*/ 13 h 3"/>
                  <a:gd name="T6" fmla="*/ 63 w 6"/>
                  <a:gd name="T7" fmla="*/ 13 h 3"/>
                  <a:gd name="T8" fmla="*/ 95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2"/>
                      <a:pt x="1" y="3"/>
                    </a:cubicBezTo>
                    <a:cubicBezTo>
                      <a:pt x="1" y="3"/>
                      <a:pt x="3" y="3"/>
                      <a:pt x="4" y="3"/>
                    </a:cubicBezTo>
                    <a:cubicBezTo>
                      <a:pt x="4" y="3"/>
                      <a:pt x="6" y="2"/>
                      <a:pt x="6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1" name="Freeform 194"/>
              <p:cNvSpPr>
                <a:spLocks/>
              </p:cNvSpPr>
              <p:nvPr/>
            </p:nvSpPr>
            <p:spPr bwMode="auto">
              <a:xfrm>
                <a:off x="6028" y="9949"/>
                <a:ext cx="12" cy="4"/>
              </a:xfrm>
              <a:custGeom>
                <a:avLst/>
                <a:gdLst>
                  <a:gd name="T0" fmla="*/ 70 w 5"/>
                  <a:gd name="T1" fmla="*/ 0 h 2"/>
                  <a:gd name="T2" fmla="*/ 12 w 5"/>
                  <a:gd name="T3" fmla="*/ 0 h 2"/>
                  <a:gd name="T4" fmla="*/ 0 w 5"/>
                  <a:gd name="T5" fmla="*/ 16 h 2"/>
                  <a:gd name="T6" fmla="*/ 41 w 5"/>
                  <a:gd name="T7" fmla="*/ 8 h 2"/>
                  <a:gd name="T8" fmla="*/ 7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3" y="1"/>
                      <a:pt x="4" y="1"/>
                      <a:pt x="5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2" name="Freeform 195"/>
              <p:cNvSpPr>
                <a:spLocks/>
              </p:cNvSpPr>
              <p:nvPr/>
            </p:nvSpPr>
            <p:spPr bwMode="auto">
              <a:xfrm>
                <a:off x="6025" y="9945"/>
                <a:ext cx="15" cy="4"/>
              </a:xfrm>
              <a:custGeom>
                <a:avLst/>
                <a:gdLst>
                  <a:gd name="T0" fmla="*/ 95 w 6"/>
                  <a:gd name="T1" fmla="*/ 0 h 2"/>
                  <a:gd name="T2" fmla="*/ 33 w 6"/>
                  <a:gd name="T3" fmla="*/ 0 h 2"/>
                  <a:gd name="T4" fmla="*/ 0 w 6"/>
                  <a:gd name="T5" fmla="*/ 16 h 2"/>
                  <a:gd name="T6" fmla="*/ 63 w 6"/>
                  <a:gd name="T7" fmla="*/ 16 h 2"/>
                  <a:gd name="T8" fmla="*/ 95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6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2" y="2"/>
                      <a:pt x="4" y="2"/>
                    </a:cubicBezTo>
                    <a:cubicBezTo>
                      <a:pt x="4" y="2"/>
                      <a:pt x="6" y="1"/>
                      <a:pt x="6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3" name="Freeform 196"/>
              <p:cNvSpPr>
                <a:spLocks/>
              </p:cNvSpPr>
              <p:nvPr/>
            </p:nvSpPr>
            <p:spPr bwMode="auto">
              <a:xfrm>
                <a:off x="6028" y="9945"/>
                <a:ext cx="10" cy="4"/>
              </a:xfrm>
              <a:custGeom>
                <a:avLst/>
                <a:gdLst>
                  <a:gd name="T0" fmla="*/ 63 w 4"/>
                  <a:gd name="T1" fmla="*/ 0 h 2"/>
                  <a:gd name="T2" fmla="*/ 20 w 4"/>
                  <a:gd name="T3" fmla="*/ 0 h 2"/>
                  <a:gd name="T4" fmla="*/ 0 w 4"/>
                  <a:gd name="T5" fmla="*/ 16 h 2"/>
                  <a:gd name="T6" fmla="*/ 50 w 4"/>
                  <a:gd name="T7" fmla="*/ 16 h 2"/>
                  <a:gd name="T8" fmla="*/ 63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4" name="Freeform 197"/>
              <p:cNvSpPr>
                <a:spLocks/>
              </p:cNvSpPr>
              <p:nvPr/>
            </p:nvSpPr>
            <p:spPr bwMode="auto">
              <a:xfrm>
                <a:off x="6025" y="9940"/>
                <a:ext cx="15" cy="5"/>
              </a:xfrm>
              <a:custGeom>
                <a:avLst/>
                <a:gdLst>
                  <a:gd name="T0" fmla="*/ 95 w 6"/>
                  <a:gd name="T1" fmla="*/ 8 h 3"/>
                  <a:gd name="T2" fmla="*/ 33 w 6"/>
                  <a:gd name="T3" fmla="*/ 0 h 3"/>
                  <a:gd name="T4" fmla="*/ 0 w 6"/>
                  <a:gd name="T5" fmla="*/ 8 h 3"/>
                  <a:gd name="T6" fmla="*/ 63 w 6"/>
                  <a:gd name="T7" fmla="*/ 13 h 3"/>
                  <a:gd name="T8" fmla="*/ 95 w 6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2" y="3"/>
                      <a:pt x="4" y="3"/>
                    </a:cubicBezTo>
                    <a:cubicBezTo>
                      <a:pt x="4" y="3"/>
                      <a:pt x="6" y="3"/>
                      <a:pt x="6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5" name="Freeform 198"/>
              <p:cNvSpPr>
                <a:spLocks/>
              </p:cNvSpPr>
              <p:nvPr/>
            </p:nvSpPr>
            <p:spPr bwMode="auto">
              <a:xfrm>
                <a:off x="6028" y="9941"/>
                <a:ext cx="10" cy="4"/>
              </a:xfrm>
              <a:custGeom>
                <a:avLst/>
                <a:gdLst>
                  <a:gd name="T0" fmla="*/ 63 w 4"/>
                  <a:gd name="T1" fmla="*/ 8 h 2"/>
                  <a:gd name="T2" fmla="*/ 20 w 4"/>
                  <a:gd name="T3" fmla="*/ 0 h 2"/>
                  <a:gd name="T4" fmla="*/ 0 w 4"/>
                  <a:gd name="T5" fmla="*/ 8 h 2"/>
                  <a:gd name="T6" fmla="*/ 50 w 4"/>
                  <a:gd name="T7" fmla="*/ 16 h 2"/>
                  <a:gd name="T8" fmla="*/ 63 w 4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6" name="Freeform 199"/>
              <p:cNvSpPr>
                <a:spLocks/>
              </p:cNvSpPr>
              <p:nvPr/>
            </p:nvSpPr>
            <p:spPr bwMode="auto">
              <a:xfrm>
                <a:off x="6028" y="9938"/>
                <a:ext cx="15" cy="3"/>
              </a:xfrm>
              <a:custGeom>
                <a:avLst/>
                <a:gdLst>
                  <a:gd name="T0" fmla="*/ 95 w 6"/>
                  <a:gd name="T1" fmla="*/ 5 h 2"/>
                  <a:gd name="T2" fmla="*/ 33 w 6"/>
                  <a:gd name="T3" fmla="*/ 0 h 2"/>
                  <a:gd name="T4" fmla="*/ 0 w 6"/>
                  <a:gd name="T5" fmla="*/ 5 h 2"/>
                  <a:gd name="T6" fmla="*/ 50 w 6"/>
                  <a:gd name="T7" fmla="*/ 8 h 2"/>
                  <a:gd name="T8" fmla="*/ 95 w 6"/>
                  <a:gd name="T9" fmla="*/ 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6" y="1"/>
                    </a:move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3" y="2"/>
                    </a:cubicBezTo>
                    <a:cubicBezTo>
                      <a:pt x="3" y="2"/>
                      <a:pt x="5" y="2"/>
                      <a:pt x="6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7" name="Freeform 200"/>
              <p:cNvSpPr>
                <a:spLocks/>
              </p:cNvSpPr>
              <p:nvPr/>
            </p:nvSpPr>
            <p:spPr bwMode="auto">
              <a:xfrm>
                <a:off x="6030" y="9938"/>
                <a:ext cx="10" cy="2"/>
              </a:xfrm>
              <a:custGeom>
                <a:avLst/>
                <a:gdLst>
                  <a:gd name="T0" fmla="*/ 63 w 4"/>
                  <a:gd name="T1" fmla="*/ 8 h 1"/>
                  <a:gd name="T2" fmla="*/ 20 w 4"/>
                  <a:gd name="T3" fmla="*/ 0 h 1"/>
                  <a:gd name="T4" fmla="*/ 0 w 4"/>
                  <a:gd name="T5" fmla="*/ 8 h 1"/>
                  <a:gd name="T6" fmla="*/ 33 w 4"/>
                  <a:gd name="T7" fmla="*/ 8 h 1"/>
                  <a:gd name="T8" fmla="*/ 63 w 4"/>
                  <a:gd name="T9" fmla="*/ 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8" name="Freeform 201"/>
              <p:cNvSpPr>
                <a:spLocks/>
              </p:cNvSpPr>
              <p:nvPr/>
            </p:nvSpPr>
            <p:spPr bwMode="auto">
              <a:xfrm>
                <a:off x="6028" y="9934"/>
                <a:ext cx="15" cy="6"/>
              </a:xfrm>
              <a:custGeom>
                <a:avLst/>
                <a:gdLst>
                  <a:gd name="T0" fmla="*/ 95 w 6"/>
                  <a:gd name="T1" fmla="*/ 16 h 3"/>
                  <a:gd name="T2" fmla="*/ 33 w 6"/>
                  <a:gd name="T3" fmla="*/ 0 h 3"/>
                  <a:gd name="T4" fmla="*/ 0 w 6"/>
                  <a:gd name="T5" fmla="*/ 8 h 3"/>
                  <a:gd name="T6" fmla="*/ 63 w 6"/>
                  <a:gd name="T7" fmla="*/ 16 h 3"/>
                  <a:gd name="T8" fmla="*/ 95 w 6"/>
                  <a:gd name="T9" fmla="*/ 1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2"/>
                      <a:pt x="4" y="2"/>
                    </a:cubicBezTo>
                    <a:cubicBezTo>
                      <a:pt x="4" y="2"/>
                      <a:pt x="5" y="3"/>
                      <a:pt x="6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19" name="Freeform 202"/>
              <p:cNvSpPr>
                <a:spLocks/>
              </p:cNvSpPr>
              <p:nvPr/>
            </p:nvSpPr>
            <p:spPr bwMode="auto">
              <a:xfrm>
                <a:off x="6030" y="9936"/>
                <a:ext cx="10" cy="2"/>
              </a:xfrm>
              <a:custGeom>
                <a:avLst/>
                <a:gdLst>
                  <a:gd name="T0" fmla="*/ 63 w 4"/>
                  <a:gd name="T1" fmla="*/ 8 h 1"/>
                  <a:gd name="T2" fmla="*/ 20 w 4"/>
                  <a:gd name="T3" fmla="*/ 0 h 1"/>
                  <a:gd name="T4" fmla="*/ 0 w 4"/>
                  <a:gd name="T5" fmla="*/ 0 h 1"/>
                  <a:gd name="T6" fmla="*/ 50 w 4"/>
                  <a:gd name="T7" fmla="*/ 8 h 1"/>
                  <a:gd name="T8" fmla="*/ 63 w 4"/>
                  <a:gd name="T9" fmla="*/ 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0" name="Freeform 203"/>
              <p:cNvSpPr>
                <a:spLocks/>
              </p:cNvSpPr>
              <p:nvPr/>
            </p:nvSpPr>
            <p:spPr bwMode="auto">
              <a:xfrm>
                <a:off x="6030" y="9932"/>
                <a:ext cx="13" cy="4"/>
              </a:xfrm>
              <a:custGeom>
                <a:avLst/>
                <a:gdLst>
                  <a:gd name="T0" fmla="*/ 88 w 5"/>
                  <a:gd name="T1" fmla="*/ 16 h 2"/>
                  <a:gd name="T2" fmla="*/ 34 w 5"/>
                  <a:gd name="T3" fmla="*/ 0 h 2"/>
                  <a:gd name="T4" fmla="*/ 0 w 5"/>
                  <a:gd name="T5" fmla="*/ 8 h 2"/>
                  <a:gd name="T6" fmla="*/ 55 w 5"/>
                  <a:gd name="T7" fmla="*/ 16 h 2"/>
                  <a:gd name="T8" fmla="*/ 88 w 5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5" y="2"/>
                      <a:pt x="3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3" y="2"/>
                    </a:cubicBezTo>
                    <a:cubicBezTo>
                      <a:pt x="3" y="2"/>
                      <a:pt x="5" y="2"/>
                      <a:pt x="5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1" name="Freeform 204"/>
              <p:cNvSpPr>
                <a:spLocks/>
              </p:cNvSpPr>
              <p:nvPr/>
            </p:nvSpPr>
            <p:spPr bwMode="auto">
              <a:xfrm>
                <a:off x="6033" y="9934"/>
                <a:ext cx="10" cy="2"/>
              </a:xfrm>
              <a:custGeom>
                <a:avLst/>
                <a:gdLst>
                  <a:gd name="T0" fmla="*/ 63 w 4"/>
                  <a:gd name="T1" fmla="*/ 8 h 1"/>
                  <a:gd name="T2" fmla="*/ 20 w 4"/>
                  <a:gd name="T3" fmla="*/ 0 h 1"/>
                  <a:gd name="T4" fmla="*/ 0 w 4"/>
                  <a:gd name="T5" fmla="*/ 0 h 1"/>
                  <a:gd name="T6" fmla="*/ 33 w 4"/>
                  <a:gd name="T7" fmla="*/ 8 h 1"/>
                  <a:gd name="T8" fmla="*/ 63 w 4"/>
                  <a:gd name="T9" fmla="*/ 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2" name="Freeform 205"/>
              <p:cNvSpPr>
                <a:spLocks/>
              </p:cNvSpPr>
              <p:nvPr/>
            </p:nvSpPr>
            <p:spPr bwMode="auto">
              <a:xfrm>
                <a:off x="6030" y="9924"/>
                <a:ext cx="13" cy="2"/>
              </a:xfrm>
              <a:custGeom>
                <a:avLst/>
                <a:gdLst>
                  <a:gd name="T0" fmla="*/ 88 w 5"/>
                  <a:gd name="T1" fmla="*/ 0 h 1"/>
                  <a:gd name="T2" fmla="*/ 34 w 5"/>
                  <a:gd name="T3" fmla="*/ 0 h 1"/>
                  <a:gd name="T4" fmla="*/ 0 w 5"/>
                  <a:gd name="T5" fmla="*/ 8 h 1"/>
                  <a:gd name="T6" fmla="*/ 68 w 5"/>
                  <a:gd name="T7" fmla="*/ 8 h 1"/>
                  <a:gd name="T8" fmla="*/ 88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3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3" name="Freeform 206"/>
              <p:cNvSpPr>
                <a:spLocks/>
              </p:cNvSpPr>
              <p:nvPr/>
            </p:nvSpPr>
            <p:spPr bwMode="auto">
              <a:xfrm>
                <a:off x="6033" y="9924"/>
                <a:ext cx="10" cy="2"/>
              </a:xfrm>
              <a:custGeom>
                <a:avLst/>
                <a:gdLst>
                  <a:gd name="T0" fmla="*/ 63 w 4"/>
                  <a:gd name="T1" fmla="*/ 0 h 1"/>
                  <a:gd name="T2" fmla="*/ 20 w 4"/>
                  <a:gd name="T3" fmla="*/ 0 h 1"/>
                  <a:gd name="T4" fmla="*/ 0 w 4"/>
                  <a:gd name="T5" fmla="*/ 8 h 1"/>
                  <a:gd name="T6" fmla="*/ 33 w 4"/>
                  <a:gd name="T7" fmla="*/ 8 h 1"/>
                  <a:gd name="T8" fmla="*/ 63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4" name="Freeform 207"/>
              <p:cNvSpPr>
                <a:spLocks/>
              </p:cNvSpPr>
              <p:nvPr/>
            </p:nvSpPr>
            <p:spPr bwMode="auto">
              <a:xfrm>
                <a:off x="6030" y="9920"/>
                <a:ext cx="13" cy="6"/>
              </a:xfrm>
              <a:custGeom>
                <a:avLst/>
                <a:gdLst>
                  <a:gd name="T0" fmla="*/ 88 w 5"/>
                  <a:gd name="T1" fmla="*/ 0 h 3"/>
                  <a:gd name="T2" fmla="*/ 21 w 5"/>
                  <a:gd name="T3" fmla="*/ 8 h 3"/>
                  <a:gd name="T4" fmla="*/ 0 w 5"/>
                  <a:gd name="T5" fmla="*/ 24 h 3"/>
                  <a:gd name="T6" fmla="*/ 55 w 5"/>
                  <a:gd name="T7" fmla="*/ 16 h 3"/>
                  <a:gd name="T8" fmla="*/ 88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0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2" y="2"/>
                      <a:pt x="3" y="2"/>
                    </a:cubicBezTo>
                    <a:cubicBezTo>
                      <a:pt x="3" y="2"/>
                      <a:pt x="5" y="1"/>
                      <a:pt x="5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5" name="Freeform 208"/>
              <p:cNvSpPr>
                <a:spLocks/>
              </p:cNvSpPr>
              <p:nvPr/>
            </p:nvSpPr>
            <p:spPr bwMode="auto">
              <a:xfrm>
                <a:off x="6030" y="9920"/>
                <a:ext cx="10" cy="4"/>
              </a:xfrm>
              <a:custGeom>
                <a:avLst/>
                <a:gdLst>
                  <a:gd name="T0" fmla="*/ 63 w 4"/>
                  <a:gd name="T1" fmla="*/ 0 h 2"/>
                  <a:gd name="T2" fmla="*/ 20 w 4"/>
                  <a:gd name="T3" fmla="*/ 8 h 2"/>
                  <a:gd name="T4" fmla="*/ 0 w 4"/>
                  <a:gd name="T5" fmla="*/ 16 h 2"/>
                  <a:gd name="T6" fmla="*/ 50 w 4"/>
                  <a:gd name="T7" fmla="*/ 8 h 2"/>
                  <a:gd name="T8" fmla="*/ 63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6" name="Freeform 209"/>
              <p:cNvSpPr>
                <a:spLocks/>
              </p:cNvSpPr>
              <p:nvPr/>
            </p:nvSpPr>
            <p:spPr bwMode="auto">
              <a:xfrm>
                <a:off x="6028" y="9916"/>
                <a:ext cx="12" cy="8"/>
              </a:xfrm>
              <a:custGeom>
                <a:avLst/>
                <a:gdLst>
                  <a:gd name="T0" fmla="*/ 70 w 5"/>
                  <a:gd name="T1" fmla="*/ 0 h 4"/>
                  <a:gd name="T2" fmla="*/ 12 w 5"/>
                  <a:gd name="T3" fmla="*/ 8 h 4"/>
                  <a:gd name="T4" fmla="*/ 0 w 5"/>
                  <a:gd name="T5" fmla="*/ 32 h 4"/>
                  <a:gd name="T6" fmla="*/ 41 w 5"/>
                  <a:gd name="T7" fmla="*/ 24 h 4"/>
                  <a:gd name="T8" fmla="*/ 7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3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3" y="3"/>
                      <a:pt x="5" y="1"/>
                      <a:pt x="5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7" name="Freeform 210"/>
              <p:cNvSpPr>
                <a:spLocks/>
              </p:cNvSpPr>
              <p:nvPr/>
            </p:nvSpPr>
            <p:spPr bwMode="auto">
              <a:xfrm>
                <a:off x="6028" y="9918"/>
                <a:ext cx="10" cy="6"/>
              </a:xfrm>
              <a:custGeom>
                <a:avLst/>
                <a:gdLst>
                  <a:gd name="T0" fmla="*/ 63 w 4"/>
                  <a:gd name="T1" fmla="*/ 0 h 3"/>
                  <a:gd name="T2" fmla="*/ 20 w 4"/>
                  <a:gd name="T3" fmla="*/ 8 h 3"/>
                  <a:gd name="T4" fmla="*/ 20 w 4"/>
                  <a:gd name="T5" fmla="*/ 24 h 3"/>
                  <a:gd name="T6" fmla="*/ 50 w 4"/>
                  <a:gd name="T7" fmla="*/ 8 h 3"/>
                  <a:gd name="T8" fmla="*/ 63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3" y="1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8" name="Freeform 211"/>
              <p:cNvSpPr>
                <a:spLocks/>
              </p:cNvSpPr>
              <p:nvPr/>
            </p:nvSpPr>
            <p:spPr bwMode="auto">
              <a:xfrm>
                <a:off x="6025" y="9914"/>
                <a:ext cx="10" cy="8"/>
              </a:xfrm>
              <a:custGeom>
                <a:avLst/>
                <a:gdLst>
                  <a:gd name="T0" fmla="*/ 63 w 4"/>
                  <a:gd name="T1" fmla="*/ 0 h 4"/>
                  <a:gd name="T2" fmla="*/ 20 w 4"/>
                  <a:gd name="T3" fmla="*/ 8 h 4"/>
                  <a:gd name="T4" fmla="*/ 0 w 4"/>
                  <a:gd name="T5" fmla="*/ 32 h 4"/>
                  <a:gd name="T6" fmla="*/ 33 w 4"/>
                  <a:gd name="T7" fmla="*/ 16 h 4"/>
                  <a:gd name="T8" fmla="*/ 63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2" y="3"/>
                      <a:pt x="2" y="2"/>
                    </a:cubicBezTo>
                    <a:cubicBezTo>
                      <a:pt x="2" y="2"/>
                      <a:pt x="4" y="1"/>
                      <a:pt x="4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29" name="Freeform 212"/>
              <p:cNvSpPr>
                <a:spLocks/>
              </p:cNvSpPr>
              <p:nvPr/>
            </p:nvSpPr>
            <p:spPr bwMode="auto">
              <a:xfrm>
                <a:off x="6025" y="9914"/>
                <a:ext cx="8" cy="8"/>
              </a:xfrm>
              <a:custGeom>
                <a:avLst/>
                <a:gdLst>
                  <a:gd name="T0" fmla="*/ 56 w 3"/>
                  <a:gd name="T1" fmla="*/ 0 h 4"/>
                  <a:gd name="T2" fmla="*/ 21 w 3"/>
                  <a:gd name="T3" fmla="*/ 16 h 4"/>
                  <a:gd name="T4" fmla="*/ 0 w 3"/>
                  <a:gd name="T5" fmla="*/ 32 h 4"/>
                  <a:gd name="T6" fmla="*/ 35 w 3"/>
                  <a:gd name="T7" fmla="*/ 16 h 4"/>
                  <a:gd name="T8" fmla="*/ 56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0" name="Freeform 213"/>
              <p:cNvSpPr>
                <a:spLocks/>
              </p:cNvSpPr>
              <p:nvPr/>
            </p:nvSpPr>
            <p:spPr bwMode="auto">
              <a:xfrm>
                <a:off x="6050" y="9975"/>
                <a:ext cx="15" cy="7"/>
              </a:xfrm>
              <a:custGeom>
                <a:avLst/>
                <a:gdLst>
                  <a:gd name="T0" fmla="*/ 95 w 6"/>
                  <a:gd name="T1" fmla="*/ 0 h 4"/>
                  <a:gd name="T2" fmla="*/ 33 w 6"/>
                  <a:gd name="T3" fmla="*/ 0 h 4"/>
                  <a:gd name="T4" fmla="*/ 0 w 6"/>
                  <a:gd name="T5" fmla="*/ 21 h 4"/>
                  <a:gd name="T6" fmla="*/ 63 w 6"/>
                  <a:gd name="T7" fmla="*/ 16 h 4"/>
                  <a:gd name="T8" fmla="*/ 95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2" y="4"/>
                      <a:pt x="4" y="3"/>
                    </a:cubicBezTo>
                    <a:cubicBezTo>
                      <a:pt x="4" y="3"/>
                      <a:pt x="6" y="2"/>
                      <a:pt x="6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1" name="Freeform 214"/>
              <p:cNvSpPr>
                <a:spLocks/>
              </p:cNvSpPr>
              <p:nvPr/>
            </p:nvSpPr>
            <p:spPr bwMode="auto">
              <a:xfrm>
                <a:off x="6050" y="9975"/>
                <a:ext cx="12" cy="7"/>
              </a:xfrm>
              <a:custGeom>
                <a:avLst/>
                <a:gdLst>
                  <a:gd name="T0" fmla="*/ 70 w 5"/>
                  <a:gd name="T1" fmla="*/ 7 h 4"/>
                  <a:gd name="T2" fmla="*/ 29 w 5"/>
                  <a:gd name="T3" fmla="*/ 7 h 4"/>
                  <a:gd name="T4" fmla="*/ 12 w 5"/>
                  <a:gd name="T5" fmla="*/ 21 h 4"/>
                  <a:gd name="T6" fmla="*/ 58 w 5"/>
                  <a:gd name="T7" fmla="*/ 16 h 4"/>
                  <a:gd name="T8" fmla="*/ 70 w 5"/>
                  <a:gd name="T9" fmla="*/ 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1"/>
                    </a:moveTo>
                    <a:cubicBezTo>
                      <a:pt x="5" y="1"/>
                      <a:pt x="3" y="0"/>
                      <a:pt x="2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1" y="4"/>
                      <a:pt x="3" y="3"/>
                      <a:pt x="4" y="3"/>
                    </a:cubicBezTo>
                    <a:cubicBezTo>
                      <a:pt x="4" y="3"/>
                      <a:pt x="4" y="2"/>
                      <a:pt x="5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2" name="Freeform 215"/>
              <p:cNvSpPr>
                <a:spLocks/>
              </p:cNvSpPr>
              <p:nvPr/>
            </p:nvSpPr>
            <p:spPr bwMode="auto">
              <a:xfrm>
                <a:off x="6052" y="9977"/>
                <a:ext cx="15" cy="11"/>
              </a:xfrm>
              <a:custGeom>
                <a:avLst/>
                <a:gdLst>
                  <a:gd name="T0" fmla="*/ 95 w 6"/>
                  <a:gd name="T1" fmla="*/ 0 h 6"/>
                  <a:gd name="T2" fmla="*/ 33 w 6"/>
                  <a:gd name="T3" fmla="*/ 0 h 6"/>
                  <a:gd name="T4" fmla="*/ 0 w 6"/>
                  <a:gd name="T5" fmla="*/ 37 h 6"/>
                  <a:gd name="T6" fmla="*/ 63 w 6"/>
                  <a:gd name="T7" fmla="*/ 31 h 6"/>
                  <a:gd name="T8" fmla="*/ 95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3" y="6"/>
                      <a:pt x="4" y="5"/>
                    </a:cubicBezTo>
                    <a:cubicBezTo>
                      <a:pt x="4" y="5"/>
                      <a:pt x="6" y="3"/>
                      <a:pt x="6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3" name="Freeform 216"/>
              <p:cNvSpPr>
                <a:spLocks/>
              </p:cNvSpPr>
              <p:nvPr/>
            </p:nvSpPr>
            <p:spPr bwMode="auto">
              <a:xfrm>
                <a:off x="6055" y="9977"/>
                <a:ext cx="12" cy="9"/>
              </a:xfrm>
              <a:custGeom>
                <a:avLst/>
                <a:gdLst>
                  <a:gd name="T0" fmla="*/ 70 w 5"/>
                  <a:gd name="T1" fmla="*/ 7 h 5"/>
                  <a:gd name="T2" fmla="*/ 12 w 5"/>
                  <a:gd name="T3" fmla="*/ 7 h 5"/>
                  <a:gd name="T4" fmla="*/ 0 w 5"/>
                  <a:gd name="T5" fmla="*/ 29 h 5"/>
                  <a:gd name="T6" fmla="*/ 41 w 5"/>
                  <a:gd name="T7" fmla="*/ 23 h 5"/>
                  <a:gd name="T8" fmla="*/ 70 w 5"/>
                  <a:gd name="T9" fmla="*/ 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2" y="0"/>
                      <a:pt x="1" y="1"/>
                    </a:cubicBezTo>
                    <a:cubicBezTo>
                      <a:pt x="1" y="1"/>
                      <a:pt x="0" y="4"/>
                      <a:pt x="0" y="5"/>
                    </a:cubicBezTo>
                    <a:cubicBezTo>
                      <a:pt x="0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5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4" name="Freeform 217"/>
              <p:cNvSpPr>
                <a:spLocks/>
              </p:cNvSpPr>
              <p:nvPr/>
            </p:nvSpPr>
            <p:spPr bwMode="auto">
              <a:xfrm>
                <a:off x="6060" y="9977"/>
                <a:ext cx="12" cy="15"/>
              </a:xfrm>
              <a:custGeom>
                <a:avLst/>
                <a:gdLst>
                  <a:gd name="T0" fmla="*/ 70 w 5"/>
                  <a:gd name="T1" fmla="*/ 8 h 8"/>
                  <a:gd name="T2" fmla="*/ 29 w 5"/>
                  <a:gd name="T3" fmla="*/ 8 h 8"/>
                  <a:gd name="T4" fmla="*/ 0 w 5"/>
                  <a:gd name="T5" fmla="*/ 53 h 8"/>
                  <a:gd name="T6" fmla="*/ 41 w 5"/>
                  <a:gd name="T7" fmla="*/ 45 h 8"/>
                  <a:gd name="T8" fmla="*/ 70 w 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1"/>
                      <a:pt x="3" y="0"/>
                      <a:pt x="2" y="1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8"/>
                      <a:pt x="2" y="8"/>
                      <a:pt x="3" y="7"/>
                    </a:cubicBezTo>
                    <a:cubicBezTo>
                      <a:pt x="3" y="7"/>
                      <a:pt x="5" y="5"/>
                      <a:pt x="5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5" name="Freeform 218"/>
              <p:cNvSpPr>
                <a:spLocks/>
              </p:cNvSpPr>
              <p:nvPr/>
            </p:nvSpPr>
            <p:spPr bwMode="auto">
              <a:xfrm>
                <a:off x="6062" y="9978"/>
                <a:ext cx="8" cy="12"/>
              </a:xfrm>
              <a:custGeom>
                <a:avLst/>
                <a:gdLst>
                  <a:gd name="T0" fmla="*/ 56 w 3"/>
                  <a:gd name="T1" fmla="*/ 8 h 6"/>
                  <a:gd name="T2" fmla="*/ 21 w 3"/>
                  <a:gd name="T3" fmla="*/ 8 h 6"/>
                  <a:gd name="T4" fmla="*/ 0 w 3"/>
                  <a:gd name="T5" fmla="*/ 48 h 6"/>
                  <a:gd name="T6" fmla="*/ 35 w 3"/>
                  <a:gd name="T7" fmla="*/ 40 h 6"/>
                  <a:gd name="T8" fmla="*/ 56 w 3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4"/>
                      <a:pt x="0" y="6"/>
                    </a:cubicBezTo>
                    <a:cubicBezTo>
                      <a:pt x="0" y="6"/>
                      <a:pt x="2" y="6"/>
                      <a:pt x="2" y="5"/>
                    </a:cubicBezTo>
                    <a:cubicBezTo>
                      <a:pt x="2" y="5"/>
                      <a:pt x="3" y="3"/>
                      <a:pt x="3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6" name="Freeform 219"/>
              <p:cNvSpPr>
                <a:spLocks/>
              </p:cNvSpPr>
              <p:nvPr/>
            </p:nvSpPr>
            <p:spPr bwMode="auto">
              <a:xfrm>
                <a:off x="6030" y="9930"/>
                <a:ext cx="15" cy="4"/>
              </a:xfrm>
              <a:custGeom>
                <a:avLst/>
                <a:gdLst>
                  <a:gd name="T0" fmla="*/ 95 w 6"/>
                  <a:gd name="T1" fmla="*/ 16 h 2"/>
                  <a:gd name="T2" fmla="*/ 33 w 6"/>
                  <a:gd name="T3" fmla="*/ 0 h 2"/>
                  <a:gd name="T4" fmla="*/ 0 w 6"/>
                  <a:gd name="T5" fmla="*/ 8 h 2"/>
                  <a:gd name="T6" fmla="*/ 50 w 6"/>
                  <a:gd name="T7" fmla="*/ 16 h 2"/>
                  <a:gd name="T8" fmla="*/ 95 w 6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6" y="2"/>
                    </a:move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3" y="2"/>
                    </a:cubicBezTo>
                    <a:cubicBezTo>
                      <a:pt x="3" y="2"/>
                      <a:pt x="5" y="2"/>
                      <a:pt x="6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7" name="Freeform 220"/>
              <p:cNvSpPr>
                <a:spLocks/>
              </p:cNvSpPr>
              <p:nvPr/>
            </p:nvSpPr>
            <p:spPr bwMode="auto">
              <a:xfrm>
                <a:off x="6033" y="9932"/>
                <a:ext cx="10" cy="2"/>
              </a:xfrm>
              <a:custGeom>
                <a:avLst/>
                <a:gdLst>
                  <a:gd name="T0" fmla="*/ 63 w 4"/>
                  <a:gd name="T1" fmla="*/ 0 h 1"/>
                  <a:gd name="T2" fmla="*/ 20 w 4"/>
                  <a:gd name="T3" fmla="*/ 0 h 1"/>
                  <a:gd name="T4" fmla="*/ 0 w 4"/>
                  <a:gd name="T5" fmla="*/ 0 h 1"/>
                  <a:gd name="T6" fmla="*/ 33 w 4"/>
                  <a:gd name="T7" fmla="*/ 8 h 1"/>
                  <a:gd name="T8" fmla="*/ 63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8" name="Freeform 221"/>
              <p:cNvSpPr>
                <a:spLocks/>
              </p:cNvSpPr>
              <p:nvPr/>
            </p:nvSpPr>
            <p:spPr bwMode="auto">
              <a:xfrm>
                <a:off x="6030" y="9928"/>
                <a:ext cx="15" cy="4"/>
              </a:xfrm>
              <a:custGeom>
                <a:avLst/>
                <a:gdLst>
                  <a:gd name="T0" fmla="*/ 95 w 6"/>
                  <a:gd name="T1" fmla="*/ 8 h 2"/>
                  <a:gd name="T2" fmla="*/ 33 w 6"/>
                  <a:gd name="T3" fmla="*/ 0 h 2"/>
                  <a:gd name="T4" fmla="*/ 0 w 6"/>
                  <a:gd name="T5" fmla="*/ 8 h 2"/>
                  <a:gd name="T6" fmla="*/ 63 w 6"/>
                  <a:gd name="T7" fmla="*/ 16 h 2"/>
                  <a:gd name="T8" fmla="*/ 95 w 6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6" y="1"/>
                    </a:move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2"/>
                      <a:pt x="4" y="2"/>
                    </a:cubicBezTo>
                    <a:cubicBezTo>
                      <a:pt x="4" y="2"/>
                      <a:pt x="5" y="2"/>
                      <a:pt x="6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039" name="Freeform 222"/>
              <p:cNvSpPr>
                <a:spLocks/>
              </p:cNvSpPr>
              <p:nvPr/>
            </p:nvSpPr>
            <p:spPr bwMode="auto">
              <a:xfrm>
                <a:off x="6033" y="9928"/>
                <a:ext cx="10" cy="2"/>
              </a:xfrm>
              <a:custGeom>
                <a:avLst/>
                <a:gdLst>
                  <a:gd name="T0" fmla="*/ 63 w 4"/>
                  <a:gd name="T1" fmla="*/ 8 h 1"/>
                  <a:gd name="T2" fmla="*/ 20 w 4"/>
                  <a:gd name="T3" fmla="*/ 8 h 1"/>
                  <a:gd name="T4" fmla="*/ 0 w 4"/>
                  <a:gd name="T5" fmla="*/ 8 h 1"/>
                  <a:gd name="T6" fmla="*/ 50 w 4"/>
                  <a:gd name="T7" fmla="*/ 8 h 1"/>
                  <a:gd name="T8" fmla="*/ 63 w 4"/>
                  <a:gd name="T9" fmla="*/ 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166" name="Group 223"/>
            <p:cNvGrpSpPr>
              <a:grpSpLocks/>
            </p:cNvGrpSpPr>
            <p:nvPr/>
          </p:nvGrpSpPr>
          <p:grpSpPr bwMode="auto">
            <a:xfrm>
              <a:off x="6001" y="9910"/>
              <a:ext cx="297" cy="197"/>
              <a:chOff x="6001" y="9910"/>
              <a:chExt cx="297" cy="197"/>
            </a:xfrm>
          </p:grpSpPr>
          <p:sp>
            <p:nvSpPr>
              <p:cNvPr id="6641" name="Freeform 224"/>
              <p:cNvSpPr>
                <a:spLocks/>
              </p:cNvSpPr>
              <p:nvPr/>
            </p:nvSpPr>
            <p:spPr bwMode="auto">
              <a:xfrm>
                <a:off x="6030" y="9926"/>
                <a:ext cx="15" cy="4"/>
              </a:xfrm>
              <a:custGeom>
                <a:avLst/>
                <a:gdLst>
                  <a:gd name="T0" fmla="*/ 95 w 6"/>
                  <a:gd name="T1" fmla="*/ 0 h 2"/>
                  <a:gd name="T2" fmla="*/ 33 w 6"/>
                  <a:gd name="T3" fmla="*/ 0 h 2"/>
                  <a:gd name="T4" fmla="*/ 0 w 6"/>
                  <a:gd name="T5" fmla="*/ 16 h 2"/>
                  <a:gd name="T6" fmla="*/ 63 w 6"/>
                  <a:gd name="T7" fmla="*/ 8 h 2"/>
                  <a:gd name="T8" fmla="*/ 95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6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2" y="2"/>
                      <a:pt x="4" y="1"/>
                    </a:cubicBezTo>
                    <a:cubicBezTo>
                      <a:pt x="4" y="1"/>
                      <a:pt x="5" y="1"/>
                      <a:pt x="6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2" name="Freeform 225"/>
              <p:cNvSpPr>
                <a:spLocks/>
              </p:cNvSpPr>
              <p:nvPr/>
            </p:nvSpPr>
            <p:spPr bwMode="auto">
              <a:xfrm>
                <a:off x="6032" y="9926"/>
                <a:ext cx="10" cy="2"/>
              </a:xfrm>
              <a:custGeom>
                <a:avLst/>
                <a:gdLst>
                  <a:gd name="T0" fmla="*/ 63 w 4"/>
                  <a:gd name="T1" fmla="*/ 0 h 1"/>
                  <a:gd name="T2" fmla="*/ 20 w 4"/>
                  <a:gd name="T3" fmla="*/ 0 h 1"/>
                  <a:gd name="T4" fmla="*/ 0 w 4"/>
                  <a:gd name="T5" fmla="*/ 8 h 1"/>
                  <a:gd name="T6" fmla="*/ 50 w 4"/>
                  <a:gd name="T7" fmla="*/ 8 h 1"/>
                  <a:gd name="T8" fmla="*/ 63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4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3" name="Freeform 226"/>
              <p:cNvSpPr>
                <a:spLocks/>
              </p:cNvSpPr>
              <p:nvPr/>
            </p:nvSpPr>
            <p:spPr bwMode="auto">
              <a:xfrm>
                <a:off x="6013" y="9910"/>
                <a:ext cx="19" cy="16"/>
              </a:xfrm>
              <a:custGeom>
                <a:avLst/>
                <a:gdLst>
                  <a:gd name="T0" fmla="*/ 95 w 8"/>
                  <a:gd name="T1" fmla="*/ 0 h 8"/>
                  <a:gd name="T2" fmla="*/ 57 w 8"/>
                  <a:gd name="T3" fmla="*/ 0 h 8"/>
                  <a:gd name="T4" fmla="*/ 29 w 8"/>
                  <a:gd name="T5" fmla="*/ 56 h 8"/>
                  <a:gd name="T6" fmla="*/ 95 w 8"/>
                  <a:gd name="T7" fmla="*/ 24 h 8"/>
                  <a:gd name="T8" fmla="*/ 95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2" y="1"/>
                      <a:pt x="0" y="5"/>
                      <a:pt x="2" y="7"/>
                    </a:cubicBezTo>
                    <a:cubicBezTo>
                      <a:pt x="4" y="8"/>
                      <a:pt x="6" y="6"/>
                      <a:pt x="7" y="3"/>
                    </a:cubicBezTo>
                    <a:cubicBezTo>
                      <a:pt x="7" y="3"/>
                      <a:pt x="8" y="0"/>
                      <a:pt x="7" y="0"/>
                    </a:cubicBez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4" name="Freeform 227"/>
              <p:cNvSpPr>
                <a:spLocks/>
              </p:cNvSpPr>
              <p:nvPr/>
            </p:nvSpPr>
            <p:spPr bwMode="auto">
              <a:xfrm>
                <a:off x="6013" y="9910"/>
                <a:ext cx="19" cy="16"/>
              </a:xfrm>
              <a:custGeom>
                <a:avLst/>
                <a:gdLst>
                  <a:gd name="T0" fmla="*/ 95 w 8"/>
                  <a:gd name="T1" fmla="*/ 0 h 8"/>
                  <a:gd name="T2" fmla="*/ 57 w 8"/>
                  <a:gd name="T3" fmla="*/ 0 h 8"/>
                  <a:gd name="T4" fmla="*/ 29 w 8"/>
                  <a:gd name="T5" fmla="*/ 56 h 8"/>
                  <a:gd name="T6" fmla="*/ 95 w 8"/>
                  <a:gd name="T7" fmla="*/ 24 h 8"/>
                  <a:gd name="T8" fmla="*/ 95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2" y="1"/>
                      <a:pt x="0" y="5"/>
                      <a:pt x="2" y="7"/>
                    </a:cubicBezTo>
                    <a:cubicBezTo>
                      <a:pt x="4" y="8"/>
                      <a:pt x="6" y="6"/>
                      <a:pt x="7" y="3"/>
                    </a:cubicBezTo>
                    <a:cubicBezTo>
                      <a:pt x="7" y="3"/>
                      <a:pt x="8" y="0"/>
                      <a:pt x="7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66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5" name="Freeform 228"/>
              <p:cNvSpPr>
                <a:spLocks/>
              </p:cNvSpPr>
              <p:nvPr/>
            </p:nvSpPr>
            <p:spPr bwMode="auto">
              <a:xfrm>
                <a:off x="6018" y="9912"/>
                <a:ext cx="5" cy="6"/>
              </a:xfrm>
              <a:custGeom>
                <a:avLst/>
                <a:gdLst>
                  <a:gd name="T0" fmla="*/ 33 w 2"/>
                  <a:gd name="T1" fmla="*/ 8 h 3"/>
                  <a:gd name="T2" fmla="*/ 20 w 2"/>
                  <a:gd name="T3" fmla="*/ 8 h 3"/>
                  <a:gd name="T4" fmla="*/ 20 w 2"/>
                  <a:gd name="T5" fmla="*/ 24 h 3"/>
                  <a:gd name="T6" fmla="*/ 33 w 2"/>
                  <a:gd name="T7" fmla="*/ 16 h 3"/>
                  <a:gd name="T8" fmla="*/ 33 w 2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6" name="Freeform 229"/>
              <p:cNvSpPr>
                <a:spLocks/>
              </p:cNvSpPr>
              <p:nvPr/>
            </p:nvSpPr>
            <p:spPr bwMode="auto">
              <a:xfrm>
                <a:off x="6054" y="10046"/>
                <a:ext cx="203" cy="59"/>
              </a:xfrm>
              <a:custGeom>
                <a:avLst/>
                <a:gdLst>
                  <a:gd name="T0" fmla="*/ 1213 w 83"/>
                  <a:gd name="T1" fmla="*/ 77 h 30"/>
                  <a:gd name="T2" fmla="*/ 849 w 83"/>
                  <a:gd name="T3" fmla="*/ 108 h 30"/>
                  <a:gd name="T4" fmla="*/ 646 w 83"/>
                  <a:gd name="T5" fmla="*/ 92 h 30"/>
                  <a:gd name="T6" fmla="*/ 364 w 83"/>
                  <a:gd name="T7" fmla="*/ 77 h 30"/>
                  <a:gd name="T8" fmla="*/ 293 w 83"/>
                  <a:gd name="T9" fmla="*/ 16 h 30"/>
                  <a:gd name="T10" fmla="*/ 252 w 83"/>
                  <a:gd name="T11" fmla="*/ 47 h 30"/>
                  <a:gd name="T12" fmla="*/ 232 w 83"/>
                  <a:gd name="T13" fmla="*/ 55 h 30"/>
                  <a:gd name="T14" fmla="*/ 120 w 83"/>
                  <a:gd name="T15" fmla="*/ 24 h 30"/>
                  <a:gd name="T16" fmla="*/ 42 w 83"/>
                  <a:gd name="T17" fmla="*/ 8 h 30"/>
                  <a:gd name="T18" fmla="*/ 0 w 83"/>
                  <a:gd name="T19" fmla="*/ 0 h 30"/>
                  <a:gd name="T20" fmla="*/ 0 w 83"/>
                  <a:gd name="T21" fmla="*/ 16 h 30"/>
                  <a:gd name="T22" fmla="*/ 12 w 83"/>
                  <a:gd name="T23" fmla="*/ 24 h 30"/>
                  <a:gd name="T24" fmla="*/ 59 w 83"/>
                  <a:gd name="T25" fmla="*/ 39 h 30"/>
                  <a:gd name="T26" fmla="*/ 71 w 83"/>
                  <a:gd name="T27" fmla="*/ 47 h 30"/>
                  <a:gd name="T28" fmla="*/ 103 w 83"/>
                  <a:gd name="T29" fmla="*/ 77 h 30"/>
                  <a:gd name="T30" fmla="*/ 59 w 83"/>
                  <a:gd name="T31" fmla="*/ 85 h 30"/>
                  <a:gd name="T32" fmla="*/ 90 w 83"/>
                  <a:gd name="T33" fmla="*/ 100 h 30"/>
                  <a:gd name="T34" fmla="*/ 191 w 83"/>
                  <a:gd name="T35" fmla="*/ 100 h 30"/>
                  <a:gd name="T36" fmla="*/ 220 w 83"/>
                  <a:gd name="T37" fmla="*/ 108 h 30"/>
                  <a:gd name="T38" fmla="*/ 293 w 83"/>
                  <a:gd name="T39" fmla="*/ 120 h 30"/>
                  <a:gd name="T40" fmla="*/ 252 w 83"/>
                  <a:gd name="T41" fmla="*/ 159 h 30"/>
                  <a:gd name="T42" fmla="*/ 264 w 83"/>
                  <a:gd name="T43" fmla="*/ 175 h 30"/>
                  <a:gd name="T44" fmla="*/ 426 w 83"/>
                  <a:gd name="T45" fmla="*/ 181 h 30"/>
                  <a:gd name="T46" fmla="*/ 526 w 83"/>
                  <a:gd name="T47" fmla="*/ 220 h 30"/>
                  <a:gd name="T48" fmla="*/ 629 w 83"/>
                  <a:gd name="T49" fmla="*/ 228 h 30"/>
                  <a:gd name="T50" fmla="*/ 646 w 83"/>
                  <a:gd name="T51" fmla="*/ 228 h 30"/>
                  <a:gd name="T52" fmla="*/ 761 w 83"/>
                  <a:gd name="T53" fmla="*/ 228 h 30"/>
                  <a:gd name="T54" fmla="*/ 832 w 83"/>
                  <a:gd name="T55" fmla="*/ 228 h 30"/>
                  <a:gd name="T56" fmla="*/ 981 w 83"/>
                  <a:gd name="T57" fmla="*/ 181 h 30"/>
                  <a:gd name="T58" fmla="*/ 1052 w 83"/>
                  <a:gd name="T59" fmla="*/ 175 h 30"/>
                  <a:gd name="T60" fmla="*/ 1142 w 83"/>
                  <a:gd name="T61" fmla="*/ 167 h 30"/>
                  <a:gd name="T62" fmla="*/ 1142 w 83"/>
                  <a:gd name="T63" fmla="*/ 151 h 30"/>
                  <a:gd name="T64" fmla="*/ 1083 w 83"/>
                  <a:gd name="T65" fmla="*/ 144 h 30"/>
                  <a:gd name="T66" fmla="*/ 1083 w 83"/>
                  <a:gd name="T67" fmla="*/ 128 h 30"/>
                  <a:gd name="T68" fmla="*/ 1172 w 83"/>
                  <a:gd name="T69" fmla="*/ 108 h 30"/>
                  <a:gd name="T70" fmla="*/ 1213 w 83"/>
                  <a:gd name="T71" fmla="*/ 100 h 30"/>
                  <a:gd name="T72" fmla="*/ 1213 w 83"/>
                  <a:gd name="T73" fmla="*/ 77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3"/>
                  <a:gd name="T112" fmla="*/ 0 h 30"/>
                  <a:gd name="T113" fmla="*/ 83 w 83"/>
                  <a:gd name="T114" fmla="*/ 30 h 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3" h="30">
                    <a:moveTo>
                      <a:pt x="83" y="10"/>
                    </a:moveTo>
                    <a:cubicBezTo>
                      <a:pt x="76" y="13"/>
                      <a:pt x="67" y="13"/>
                      <a:pt x="58" y="14"/>
                    </a:cubicBezTo>
                    <a:cubicBezTo>
                      <a:pt x="53" y="15"/>
                      <a:pt x="49" y="12"/>
                      <a:pt x="44" y="12"/>
                    </a:cubicBezTo>
                    <a:cubicBezTo>
                      <a:pt x="37" y="12"/>
                      <a:pt x="31" y="12"/>
                      <a:pt x="25" y="10"/>
                    </a:cubicBezTo>
                    <a:cubicBezTo>
                      <a:pt x="23" y="9"/>
                      <a:pt x="20" y="5"/>
                      <a:pt x="20" y="2"/>
                    </a:cubicBezTo>
                    <a:cubicBezTo>
                      <a:pt x="17" y="2"/>
                      <a:pt x="17" y="3"/>
                      <a:pt x="17" y="6"/>
                    </a:cubicBezTo>
                    <a:cubicBezTo>
                      <a:pt x="17" y="6"/>
                      <a:pt x="17" y="7"/>
                      <a:pt x="16" y="7"/>
                    </a:cubicBezTo>
                    <a:cubicBezTo>
                      <a:pt x="13" y="6"/>
                      <a:pt x="11" y="4"/>
                      <a:pt x="8" y="3"/>
                    </a:cubicBezTo>
                    <a:cubicBezTo>
                      <a:pt x="8" y="3"/>
                      <a:pt x="3" y="1"/>
                      <a:pt x="3" y="1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3" y="5"/>
                      <a:pt x="4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6" y="7"/>
                      <a:pt x="8" y="8"/>
                      <a:pt x="7" y="10"/>
                    </a:cubicBezTo>
                    <a:cubicBezTo>
                      <a:pt x="7" y="11"/>
                      <a:pt x="5" y="10"/>
                      <a:pt x="4" y="11"/>
                    </a:cubicBezTo>
                    <a:cubicBezTo>
                      <a:pt x="5" y="11"/>
                      <a:pt x="5" y="13"/>
                      <a:pt x="6" y="13"/>
                    </a:cubicBezTo>
                    <a:cubicBezTo>
                      <a:pt x="8" y="13"/>
                      <a:pt x="11" y="13"/>
                      <a:pt x="13" y="13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7" y="14"/>
                      <a:pt x="19" y="15"/>
                      <a:pt x="20" y="16"/>
                    </a:cubicBezTo>
                    <a:cubicBezTo>
                      <a:pt x="21" y="18"/>
                      <a:pt x="20" y="21"/>
                      <a:pt x="17" y="21"/>
                    </a:cubicBezTo>
                    <a:cubicBezTo>
                      <a:pt x="17" y="21"/>
                      <a:pt x="18" y="22"/>
                      <a:pt x="18" y="23"/>
                    </a:cubicBezTo>
                    <a:cubicBezTo>
                      <a:pt x="21" y="23"/>
                      <a:pt x="25" y="23"/>
                      <a:pt x="29" y="24"/>
                    </a:cubicBezTo>
                    <a:cubicBezTo>
                      <a:pt x="33" y="24"/>
                      <a:pt x="31" y="28"/>
                      <a:pt x="36" y="29"/>
                    </a:cubicBezTo>
                    <a:cubicBezTo>
                      <a:pt x="37" y="29"/>
                      <a:pt x="42" y="30"/>
                      <a:pt x="43" y="30"/>
                    </a:cubicBezTo>
                    <a:cubicBezTo>
                      <a:pt x="43" y="30"/>
                      <a:pt x="44" y="30"/>
                      <a:pt x="44" y="30"/>
                    </a:cubicBezTo>
                    <a:cubicBezTo>
                      <a:pt x="46" y="30"/>
                      <a:pt x="50" y="30"/>
                      <a:pt x="52" y="30"/>
                    </a:cubicBezTo>
                    <a:cubicBezTo>
                      <a:pt x="53" y="30"/>
                      <a:pt x="56" y="30"/>
                      <a:pt x="57" y="30"/>
                    </a:cubicBezTo>
                    <a:cubicBezTo>
                      <a:pt x="61" y="30"/>
                      <a:pt x="64" y="26"/>
                      <a:pt x="67" y="24"/>
                    </a:cubicBezTo>
                    <a:cubicBezTo>
                      <a:pt x="69" y="23"/>
                      <a:pt x="71" y="24"/>
                      <a:pt x="72" y="23"/>
                    </a:cubicBezTo>
                    <a:cubicBezTo>
                      <a:pt x="74" y="21"/>
                      <a:pt x="76" y="22"/>
                      <a:pt x="78" y="22"/>
                    </a:cubicBezTo>
                    <a:cubicBezTo>
                      <a:pt x="77" y="22"/>
                      <a:pt x="78" y="21"/>
                      <a:pt x="78" y="20"/>
                    </a:cubicBezTo>
                    <a:cubicBezTo>
                      <a:pt x="76" y="21"/>
                      <a:pt x="75" y="19"/>
                      <a:pt x="74" y="19"/>
                    </a:cubicBezTo>
                    <a:cubicBezTo>
                      <a:pt x="73" y="18"/>
                      <a:pt x="73" y="17"/>
                      <a:pt x="74" y="17"/>
                    </a:cubicBezTo>
                    <a:cubicBezTo>
                      <a:pt x="76" y="16"/>
                      <a:pt x="78" y="15"/>
                      <a:pt x="80" y="14"/>
                    </a:cubicBezTo>
                    <a:cubicBezTo>
                      <a:pt x="81" y="13"/>
                      <a:pt x="82" y="13"/>
                      <a:pt x="83" y="13"/>
                    </a:cubicBezTo>
                    <a:cubicBezTo>
                      <a:pt x="83" y="13"/>
                      <a:pt x="83" y="11"/>
                      <a:pt x="83" y="10"/>
                    </a:cubicBezTo>
                  </a:path>
                </a:pathLst>
              </a:custGeom>
              <a:solidFill>
                <a:srgbClr val="2FA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7" name="Freeform 230"/>
              <p:cNvSpPr>
                <a:spLocks/>
              </p:cNvSpPr>
              <p:nvPr/>
            </p:nvSpPr>
            <p:spPr bwMode="auto">
              <a:xfrm>
                <a:off x="6230" y="10070"/>
                <a:ext cx="27" cy="14"/>
              </a:xfrm>
              <a:custGeom>
                <a:avLst/>
                <a:gdLst>
                  <a:gd name="T0" fmla="*/ 162 w 11"/>
                  <a:gd name="T1" fmla="*/ 8 h 7"/>
                  <a:gd name="T2" fmla="*/ 120 w 11"/>
                  <a:gd name="T3" fmla="*/ 16 h 7"/>
                  <a:gd name="T4" fmla="*/ 29 w 11"/>
                  <a:gd name="T5" fmla="*/ 40 h 7"/>
                  <a:gd name="T6" fmla="*/ 29 w 11"/>
                  <a:gd name="T7" fmla="*/ 56 h 7"/>
                  <a:gd name="T8" fmla="*/ 29 w 11"/>
                  <a:gd name="T9" fmla="*/ 32 h 7"/>
                  <a:gd name="T10" fmla="*/ 120 w 11"/>
                  <a:gd name="T11" fmla="*/ 8 h 7"/>
                  <a:gd name="T12" fmla="*/ 162 w 11"/>
                  <a:gd name="T13" fmla="*/ 8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11" y="1"/>
                    </a:moveTo>
                    <a:cubicBezTo>
                      <a:pt x="10" y="1"/>
                      <a:pt x="9" y="1"/>
                      <a:pt x="8" y="2"/>
                    </a:cubicBezTo>
                    <a:cubicBezTo>
                      <a:pt x="6" y="3"/>
                      <a:pt x="4" y="4"/>
                      <a:pt x="2" y="5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7"/>
                      <a:pt x="0" y="6"/>
                      <a:pt x="2" y="4"/>
                    </a:cubicBezTo>
                    <a:cubicBezTo>
                      <a:pt x="2" y="4"/>
                      <a:pt x="7" y="2"/>
                      <a:pt x="8" y="1"/>
                    </a:cubicBezTo>
                    <a:cubicBezTo>
                      <a:pt x="8" y="1"/>
                      <a:pt x="9" y="0"/>
                      <a:pt x="11" y="1"/>
                    </a:cubicBezTo>
                  </a:path>
                </a:pathLst>
              </a:custGeom>
              <a:solidFill>
                <a:srgbClr val="056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8" name="Freeform 231"/>
              <p:cNvSpPr>
                <a:spLocks/>
              </p:cNvSpPr>
              <p:nvPr/>
            </p:nvSpPr>
            <p:spPr bwMode="auto">
              <a:xfrm>
                <a:off x="6054" y="10050"/>
                <a:ext cx="20" cy="18"/>
              </a:xfrm>
              <a:custGeom>
                <a:avLst/>
                <a:gdLst>
                  <a:gd name="T0" fmla="*/ 63 w 8"/>
                  <a:gd name="T1" fmla="*/ 72 h 9"/>
                  <a:gd name="T2" fmla="*/ 113 w 8"/>
                  <a:gd name="T3" fmla="*/ 64 h 9"/>
                  <a:gd name="T4" fmla="*/ 83 w 8"/>
                  <a:gd name="T5" fmla="*/ 32 h 9"/>
                  <a:gd name="T6" fmla="*/ 63 w 8"/>
                  <a:gd name="T7" fmla="*/ 24 h 9"/>
                  <a:gd name="T8" fmla="*/ 20 w 8"/>
                  <a:gd name="T9" fmla="*/ 8 h 9"/>
                  <a:gd name="T10" fmla="*/ 0 w 8"/>
                  <a:gd name="T11" fmla="*/ 0 h 9"/>
                  <a:gd name="T12" fmla="*/ 125 w 8"/>
                  <a:gd name="T13" fmla="*/ 64 h 9"/>
                  <a:gd name="T14" fmla="*/ 95 w 8"/>
                  <a:gd name="T15" fmla="*/ 72 h 9"/>
                  <a:gd name="T16" fmla="*/ 63 w 8"/>
                  <a:gd name="T17" fmla="*/ 72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4" y="9"/>
                    </a:moveTo>
                    <a:cubicBezTo>
                      <a:pt x="5" y="9"/>
                      <a:pt x="7" y="9"/>
                      <a:pt x="7" y="8"/>
                    </a:cubicBezTo>
                    <a:cubicBezTo>
                      <a:pt x="8" y="6"/>
                      <a:pt x="6" y="5"/>
                      <a:pt x="5" y="4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3" y="3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8" y="3"/>
                      <a:pt x="8" y="8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</a:path>
                </a:pathLst>
              </a:custGeom>
              <a:solidFill>
                <a:srgbClr val="247E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9" name="Freeform 232"/>
              <p:cNvSpPr>
                <a:spLocks/>
              </p:cNvSpPr>
              <p:nvPr/>
            </p:nvSpPr>
            <p:spPr bwMode="auto">
              <a:xfrm>
                <a:off x="6069" y="10070"/>
                <a:ext cx="37" cy="17"/>
              </a:xfrm>
              <a:custGeom>
                <a:avLst/>
                <a:gdLst>
                  <a:gd name="T0" fmla="*/ 165 w 15"/>
                  <a:gd name="T1" fmla="*/ 60 h 9"/>
                  <a:gd name="T2" fmla="*/ 212 w 15"/>
                  <a:gd name="T3" fmla="*/ 28 h 9"/>
                  <a:gd name="T4" fmla="*/ 133 w 15"/>
                  <a:gd name="T5" fmla="*/ 15 h 9"/>
                  <a:gd name="T6" fmla="*/ 104 w 15"/>
                  <a:gd name="T7" fmla="*/ 8 h 9"/>
                  <a:gd name="T8" fmla="*/ 0 w 15"/>
                  <a:gd name="T9" fmla="*/ 8 h 9"/>
                  <a:gd name="T10" fmla="*/ 121 w 15"/>
                  <a:gd name="T11" fmla="*/ 8 h 9"/>
                  <a:gd name="T12" fmla="*/ 224 w 15"/>
                  <a:gd name="T13" fmla="*/ 40 h 9"/>
                  <a:gd name="T14" fmla="*/ 165 w 15"/>
                  <a:gd name="T15" fmla="*/ 6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9"/>
                  <a:gd name="T26" fmla="*/ 15 w 15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9">
                    <a:moveTo>
                      <a:pt x="11" y="9"/>
                    </a:moveTo>
                    <a:cubicBezTo>
                      <a:pt x="14" y="9"/>
                      <a:pt x="15" y="6"/>
                      <a:pt x="14" y="4"/>
                    </a:cubicBezTo>
                    <a:cubicBezTo>
                      <a:pt x="13" y="3"/>
                      <a:pt x="11" y="2"/>
                      <a:pt x="9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5" y="1"/>
                      <a:pt x="2" y="1"/>
                      <a:pt x="0" y="1"/>
                    </a:cubicBezTo>
                    <a:cubicBezTo>
                      <a:pt x="0" y="1"/>
                      <a:pt x="5" y="0"/>
                      <a:pt x="8" y="1"/>
                    </a:cubicBezTo>
                    <a:cubicBezTo>
                      <a:pt x="8" y="1"/>
                      <a:pt x="15" y="2"/>
                      <a:pt x="15" y="6"/>
                    </a:cubicBezTo>
                    <a:cubicBezTo>
                      <a:pt x="15" y="6"/>
                      <a:pt x="14" y="9"/>
                      <a:pt x="11" y="9"/>
                    </a:cubicBezTo>
                  </a:path>
                </a:pathLst>
              </a:custGeom>
              <a:solidFill>
                <a:srgbClr val="247E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0" name="Freeform 233"/>
              <p:cNvSpPr>
                <a:spLocks/>
              </p:cNvSpPr>
              <p:nvPr/>
            </p:nvSpPr>
            <p:spPr bwMode="auto">
              <a:xfrm>
                <a:off x="6099" y="10087"/>
                <a:ext cx="146" cy="20"/>
              </a:xfrm>
              <a:custGeom>
                <a:avLst/>
                <a:gdLst>
                  <a:gd name="T0" fmla="*/ 864 w 60"/>
                  <a:gd name="T1" fmla="*/ 8 h 10"/>
                  <a:gd name="T2" fmla="*/ 776 w 60"/>
                  <a:gd name="T3" fmla="*/ 16 h 10"/>
                  <a:gd name="T4" fmla="*/ 706 w 60"/>
                  <a:gd name="T5" fmla="*/ 24 h 10"/>
                  <a:gd name="T6" fmla="*/ 562 w 60"/>
                  <a:gd name="T7" fmla="*/ 72 h 10"/>
                  <a:gd name="T8" fmla="*/ 492 w 60"/>
                  <a:gd name="T9" fmla="*/ 72 h 10"/>
                  <a:gd name="T10" fmla="*/ 372 w 60"/>
                  <a:gd name="T11" fmla="*/ 72 h 10"/>
                  <a:gd name="T12" fmla="*/ 360 w 60"/>
                  <a:gd name="T13" fmla="*/ 72 h 10"/>
                  <a:gd name="T14" fmla="*/ 260 w 60"/>
                  <a:gd name="T15" fmla="*/ 64 h 10"/>
                  <a:gd name="T16" fmla="*/ 161 w 60"/>
                  <a:gd name="T17" fmla="*/ 24 h 10"/>
                  <a:gd name="T18" fmla="*/ 0 w 60"/>
                  <a:gd name="T19" fmla="*/ 16 h 10"/>
                  <a:gd name="T20" fmla="*/ 173 w 60"/>
                  <a:gd name="T21" fmla="*/ 24 h 10"/>
                  <a:gd name="T22" fmla="*/ 260 w 60"/>
                  <a:gd name="T23" fmla="*/ 64 h 10"/>
                  <a:gd name="T24" fmla="*/ 360 w 60"/>
                  <a:gd name="T25" fmla="*/ 64 h 10"/>
                  <a:gd name="T26" fmla="*/ 392 w 60"/>
                  <a:gd name="T27" fmla="*/ 64 h 10"/>
                  <a:gd name="T28" fmla="*/ 492 w 60"/>
                  <a:gd name="T29" fmla="*/ 72 h 10"/>
                  <a:gd name="T30" fmla="*/ 562 w 60"/>
                  <a:gd name="T31" fmla="*/ 72 h 10"/>
                  <a:gd name="T32" fmla="*/ 706 w 60"/>
                  <a:gd name="T33" fmla="*/ 24 h 10"/>
                  <a:gd name="T34" fmla="*/ 764 w 60"/>
                  <a:gd name="T35" fmla="*/ 16 h 10"/>
                  <a:gd name="T36" fmla="*/ 776 w 60"/>
                  <a:gd name="T37" fmla="*/ 8 h 10"/>
                  <a:gd name="T38" fmla="*/ 864 w 60"/>
                  <a:gd name="T39" fmla="*/ 8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0"/>
                  <a:gd name="T61" fmla="*/ 0 h 10"/>
                  <a:gd name="T62" fmla="*/ 60 w 60"/>
                  <a:gd name="T63" fmla="*/ 10 h 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0" h="10">
                    <a:moveTo>
                      <a:pt x="60" y="1"/>
                    </a:moveTo>
                    <a:cubicBezTo>
                      <a:pt x="58" y="1"/>
                      <a:pt x="56" y="0"/>
                      <a:pt x="54" y="2"/>
                    </a:cubicBezTo>
                    <a:cubicBezTo>
                      <a:pt x="53" y="3"/>
                      <a:pt x="51" y="2"/>
                      <a:pt x="49" y="3"/>
                    </a:cubicBezTo>
                    <a:cubicBezTo>
                      <a:pt x="46" y="5"/>
                      <a:pt x="43" y="9"/>
                      <a:pt x="39" y="9"/>
                    </a:cubicBezTo>
                    <a:cubicBezTo>
                      <a:pt x="38" y="9"/>
                      <a:pt x="35" y="9"/>
                      <a:pt x="34" y="9"/>
                    </a:cubicBezTo>
                    <a:cubicBezTo>
                      <a:pt x="32" y="10"/>
                      <a:pt x="28" y="9"/>
                      <a:pt x="26" y="9"/>
                    </a:cubicBezTo>
                    <a:cubicBezTo>
                      <a:pt x="26" y="9"/>
                      <a:pt x="25" y="9"/>
                      <a:pt x="25" y="9"/>
                    </a:cubicBezTo>
                    <a:cubicBezTo>
                      <a:pt x="24" y="9"/>
                      <a:pt x="19" y="8"/>
                      <a:pt x="18" y="8"/>
                    </a:cubicBezTo>
                    <a:cubicBezTo>
                      <a:pt x="13" y="7"/>
                      <a:pt x="15" y="3"/>
                      <a:pt x="11" y="3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0" y="2"/>
                      <a:pt x="2" y="1"/>
                      <a:pt x="12" y="3"/>
                    </a:cubicBezTo>
                    <a:cubicBezTo>
                      <a:pt x="12" y="3"/>
                      <a:pt x="17" y="8"/>
                      <a:pt x="18" y="8"/>
                    </a:cubicBezTo>
                    <a:cubicBezTo>
                      <a:pt x="19" y="8"/>
                      <a:pt x="25" y="8"/>
                      <a:pt x="25" y="8"/>
                    </a:cubicBezTo>
                    <a:cubicBezTo>
                      <a:pt x="25" y="8"/>
                      <a:pt x="27" y="8"/>
                      <a:pt x="27" y="8"/>
                    </a:cubicBezTo>
                    <a:cubicBezTo>
                      <a:pt x="27" y="8"/>
                      <a:pt x="32" y="9"/>
                      <a:pt x="34" y="9"/>
                    </a:cubicBezTo>
                    <a:cubicBezTo>
                      <a:pt x="35" y="8"/>
                      <a:pt x="39" y="9"/>
                      <a:pt x="39" y="9"/>
                    </a:cubicBezTo>
                    <a:cubicBezTo>
                      <a:pt x="39" y="9"/>
                      <a:pt x="46" y="4"/>
                      <a:pt x="49" y="3"/>
                    </a:cubicBezTo>
                    <a:cubicBezTo>
                      <a:pt x="49" y="3"/>
                      <a:pt x="50" y="2"/>
                      <a:pt x="53" y="2"/>
                    </a:cubicBezTo>
                    <a:cubicBezTo>
                      <a:pt x="53" y="2"/>
                      <a:pt x="54" y="1"/>
                      <a:pt x="54" y="1"/>
                    </a:cubicBezTo>
                    <a:cubicBezTo>
                      <a:pt x="54" y="1"/>
                      <a:pt x="56" y="0"/>
                      <a:pt x="60" y="1"/>
                    </a:cubicBezTo>
                  </a:path>
                </a:pathLst>
              </a:custGeom>
              <a:solidFill>
                <a:srgbClr val="247E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1" name="Oval 234"/>
              <p:cNvSpPr>
                <a:spLocks noChangeArrowheads="1"/>
              </p:cNvSpPr>
              <p:nvPr/>
            </p:nvSpPr>
            <p:spPr bwMode="auto">
              <a:xfrm>
                <a:off x="6094" y="10043"/>
                <a:ext cx="12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2" name="Oval 235"/>
              <p:cNvSpPr>
                <a:spLocks noChangeArrowheads="1"/>
              </p:cNvSpPr>
              <p:nvPr/>
            </p:nvSpPr>
            <p:spPr bwMode="auto">
              <a:xfrm>
                <a:off x="6094" y="10043"/>
                <a:ext cx="12" cy="9"/>
              </a:xfrm>
              <a:prstGeom prst="ellipse">
                <a:avLst/>
              </a:prstGeom>
              <a:noFill/>
              <a:ln w="0">
                <a:solidFill>
                  <a:srgbClr val="1D2A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3" name="Oval 236"/>
              <p:cNvSpPr>
                <a:spLocks noChangeArrowheads="1"/>
              </p:cNvSpPr>
              <p:nvPr/>
            </p:nvSpPr>
            <p:spPr bwMode="auto">
              <a:xfrm>
                <a:off x="6057" y="10066"/>
                <a:ext cx="12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4" name="Oval 237"/>
              <p:cNvSpPr>
                <a:spLocks noChangeArrowheads="1"/>
              </p:cNvSpPr>
              <p:nvPr/>
            </p:nvSpPr>
            <p:spPr bwMode="auto">
              <a:xfrm>
                <a:off x="6057" y="10066"/>
                <a:ext cx="12" cy="10"/>
              </a:xfrm>
              <a:prstGeom prst="ellipse">
                <a:avLst/>
              </a:prstGeom>
              <a:noFill/>
              <a:ln w="0">
                <a:solidFill>
                  <a:srgbClr val="1D2A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5" name="Oval 238"/>
              <p:cNvSpPr>
                <a:spLocks noChangeArrowheads="1"/>
              </p:cNvSpPr>
              <p:nvPr/>
            </p:nvSpPr>
            <p:spPr bwMode="auto">
              <a:xfrm>
                <a:off x="6240" y="10081"/>
                <a:ext cx="12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6" name="Oval 239"/>
              <p:cNvSpPr>
                <a:spLocks noChangeArrowheads="1"/>
              </p:cNvSpPr>
              <p:nvPr/>
            </p:nvSpPr>
            <p:spPr bwMode="auto">
              <a:xfrm>
                <a:off x="6240" y="10081"/>
                <a:ext cx="12" cy="10"/>
              </a:xfrm>
              <a:prstGeom prst="ellipse">
                <a:avLst/>
              </a:prstGeom>
              <a:noFill/>
              <a:ln w="0">
                <a:solidFill>
                  <a:srgbClr val="1D2A7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7" name="Freeform 240"/>
              <p:cNvSpPr>
                <a:spLocks/>
              </p:cNvSpPr>
              <p:nvPr/>
            </p:nvSpPr>
            <p:spPr bwMode="auto">
              <a:xfrm>
                <a:off x="6035" y="10039"/>
                <a:ext cx="27" cy="15"/>
              </a:xfrm>
              <a:custGeom>
                <a:avLst/>
                <a:gdLst>
                  <a:gd name="T0" fmla="*/ 150 w 11"/>
                  <a:gd name="T1" fmla="*/ 39 h 8"/>
                  <a:gd name="T2" fmla="*/ 103 w 11"/>
                  <a:gd name="T3" fmla="*/ 45 h 8"/>
                  <a:gd name="T4" fmla="*/ 0 w 11"/>
                  <a:gd name="T5" fmla="*/ 15 h 8"/>
                  <a:gd name="T6" fmla="*/ 29 w 11"/>
                  <a:gd name="T7" fmla="*/ 0 h 8"/>
                  <a:gd name="T8" fmla="*/ 61 w 11"/>
                  <a:gd name="T9" fmla="*/ 0 h 8"/>
                  <a:gd name="T10" fmla="*/ 150 w 11"/>
                  <a:gd name="T11" fmla="*/ 39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"/>
                  <a:gd name="T20" fmla="*/ 11 w 1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">
                    <a:moveTo>
                      <a:pt x="10" y="6"/>
                    </a:moveTo>
                    <a:cubicBezTo>
                      <a:pt x="9" y="7"/>
                      <a:pt x="8" y="7"/>
                      <a:pt x="7" y="7"/>
                    </a:cubicBezTo>
                    <a:cubicBezTo>
                      <a:pt x="4" y="8"/>
                      <a:pt x="1" y="5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7" y="0"/>
                      <a:pt x="11" y="3"/>
                      <a:pt x="10" y="6"/>
                    </a:cubicBezTo>
                  </a:path>
                </a:pathLst>
              </a:custGeom>
              <a:solidFill>
                <a:srgbClr val="B25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8" name="Freeform 241"/>
              <p:cNvSpPr>
                <a:spLocks/>
              </p:cNvSpPr>
              <p:nvPr/>
            </p:nvSpPr>
            <p:spPr bwMode="auto">
              <a:xfrm>
                <a:off x="6035" y="10039"/>
                <a:ext cx="24" cy="13"/>
              </a:xfrm>
              <a:custGeom>
                <a:avLst/>
                <a:gdLst>
                  <a:gd name="T0" fmla="*/ 98 w 10"/>
                  <a:gd name="T1" fmla="*/ 45 h 7"/>
                  <a:gd name="T2" fmla="*/ 12 w 10"/>
                  <a:gd name="T3" fmla="*/ 13 h 7"/>
                  <a:gd name="T4" fmla="*/ 0 w 10"/>
                  <a:gd name="T5" fmla="*/ 7 h 7"/>
                  <a:gd name="T6" fmla="*/ 29 w 10"/>
                  <a:gd name="T7" fmla="*/ 0 h 7"/>
                  <a:gd name="T8" fmla="*/ 58 w 10"/>
                  <a:gd name="T9" fmla="*/ 0 h 7"/>
                  <a:gd name="T10" fmla="*/ 58 w 10"/>
                  <a:gd name="T11" fmla="*/ 0 h 7"/>
                  <a:gd name="T12" fmla="*/ 70 w 10"/>
                  <a:gd name="T13" fmla="*/ 0 h 7"/>
                  <a:gd name="T14" fmla="*/ 127 w 10"/>
                  <a:gd name="T15" fmla="*/ 37 h 7"/>
                  <a:gd name="T16" fmla="*/ 98 w 10"/>
                  <a:gd name="T17" fmla="*/ 4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"/>
                  <a:gd name="T29" fmla="*/ 10 w 10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">
                    <a:moveTo>
                      <a:pt x="7" y="7"/>
                    </a:moveTo>
                    <a:cubicBezTo>
                      <a:pt x="4" y="7"/>
                      <a:pt x="2" y="4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8" y="1"/>
                      <a:pt x="10" y="3"/>
                      <a:pt x="9" y="6"/>
                    </a:cubicBezTo>
                    <a:cubicBezTo>
                      <a:pt x="9" y="7"/>
                      <a:pt x="8" y="7"/>
                      <a:pt x="7" y="7"/>
                    </a:cubicBezTo>
                  </a:path>
                </a:pathLst>
              </a:custGeom>
              <a:solidFill>
                <a:srgbClr val="CB8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59" name="Freeform 242"/>
              <p:cNvSpPr>
                <a:spLocks/>
              </p:cNvSpPr>
              <p:nvPr/>
            </p:nvSpPr>
            <p:spPr bwMode="auto">
              <a:xfrm>
                <a:off x="6037" y="10039"/>
                <a:ext cx="20" cy="13"/>
              </a:xfrm>
              <a:custGeom>
                <a:avLst/>
                <a:gdLst>
                  <a:gd name="T0" fmla="*/ 95 w 8"/>
                  <a:gd name="T1" fmla="*/ 37 h 7"/>
                  <a:gd name="T2" fmla="*/ 0 w 8"/>
                  <a:gd name="T3" fmla="*/ 13 h 7"/>
                  <a:gd name="T4" fmla="*/ 0 w 8"/>
                  <a:gd name="T5" fmla="*/ 7 h 7"/>
                  <a:gd name="T6" fmla="*/ 20 w 8"/>
                  <a:gd name="T7" fmla="*/ 7 h 7"/>
                  <a:gd name="T8" fmla="*/ 50 w 8"/>
                  <a:gd name="T9" fmla="*/ 7 h 7"/>
                  <a:gd name="T10" fmla="*/ 50 w 8"/>
                  <a:gd name="T11" fmla="*/ 7 h 7"/>
                  <a:gd name="T12" fmla="*/ 63 w 8"/>
                  <a:gd name="T13" fmla="*/ 7 h 7"/>
                  <a:gd name="T14" fmla="*/ 125 w 8"/>
                  <a:gd name="T15" fmla="*/ 32 h 7"/>
                  <a:gd name="T16" fmla="*/ 95 w 8"/>
                  <a:gd name="T17" fmla="*/ 3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6" y="6"/>
                    </a:moveTo>
                    <a:cubicBezTo>
                      <a:pt x="3" y="7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6" y="1"/>
                      <a:pt x="8" y="3"/>
                      <a:pt x="8" y="5"/>
                    </a:cubicBezTo>
                    <a:cubicBezTo>
                      <a:pt x="7" y="6"/>
                      <a:pt x="7" y="6"/>
                      <a:pt x="6" y="6"/>
                    </a:cubicBezTo>
                  </a:path>
                </a:pathLst>
              </a:custGeom>
              <a:solidFill>
                <a:srgbClr val="E5B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0" name="Freeform 243"/>
              <p:cNvSpPr>
                <a:spLocks/>
              </p:cNvSpPr>
              <p:nvPr/>
            </p:nvSpPr>
            <p:spPr bwMode="auto">
              <a:xfrm>
                <a:off x="6037" y="10041"/>
                <a:ext cx="20" cy="9"/>
              </a:xfrm>
              <a:custGeom>
                <a:avLst/>
                <a:gdLst>
                  <a:gd name="T0" fmla="*/ 83 w 8"/>
                  <a:gd name="T1" fmla="*/ 29 h 5"/>
                  <a:gd name="T2" fmla="*/ 113 w 8"/>
                  <a:gd name="T3" fmla="*/ 23 h 5"/>
                  <a:gd name="T4" fmla="*/ 63 w 8"/>
                  <a:gd name="T5" fmla="*/ 0 h 5"/>
                  <a:gd name="T6" fmla="*/ 50 w 8"/>
                  <a:gd name="T7" fmla="*/ 0 h 5"/>
                  <a:gd name="T8" fmla="*/ 50 w 8"/>
                  <a:gd name="T9" fmla="*/ 0 h 5"/>
                  <a:gd name="T10" fmla="*/ 20 w 8"/>
                  <a:gd name="T11" fmla="*/ 0 h 5"/>
                  <a:gd name="T12" fmla="*/ 0 w 8"/>
                  <a:gd name="T13" fmla="*/ 7 h 5"/>
                  <a:gd name="T14" fmla="*/ 0 w 8"/>
                  <a:gd name="T15" fmla="*/ 7 h 5"/>
                  <a:gd name="T16" fmla="*/ 83 w 8"/>
                  <a:gd name="T17" fmla="*/ 2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5" y="5"/>
                    </a:moveTo>
                    <a:cubicBezTo>
                      <a:pt x="6" y="5"/>
                      <a:pt x="7" y="5"/>
                      <a:pt x="7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3" y="5"/>
                      <a:pt x="5" y="5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1" name="Freeform 244"/>
              <p:cNvSpPr>
                <a:spLocks/>
              </p:cNvSpPr>
              <p:nvPr/>
            </p:nvSpPr>
            <p:spPr bwMode="auto">
              <a:xfrm>
                <a:off x="6074" y="10081"/>
                <a:ext cx="27" cy="16"/>
              </a:xfrm>
              <a:custGeom>
                <a:avLst/>
                <a:gdLst>
                  <a:gd name="T0" fmla="*/ 162 w 11"/>
                  <a:gd name="T1" fmla="*/ 24 h 8"/>
                  <a:gd name="T2" fmla="*/ 150 w 11"/>
                  <a:gd name="T3" fmla="*/ 40 h 8"/>
                  <a:gd name="T4" fmla="*/ 12 w 11"/>
                  <a:gd name="T5" fmla="*/ 56 h 8"/>
                  <a:gd name="T6" fmla="*/ 12 w 11"/>
                  <a:gd name="T7" fmla="*/ 40 h 8"/>
                  <a:gd name="T8" fmla="*/ 29 w 11"/>
                  <a:gd name="T9" fmla="*/ 24 h 8"/>
                  <a:gd name="T10" fmla="*/ 162 w 11"/>
                  <a:gd name="T11" fmla="*/ 2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"/>
                  <a:gd name="T20" fmla="*/ 11 w 1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">
                    <a:moveTo>
                      <a:pt x="11" y="3"/>
                    </a:moveTo>
                    <a:cubicBezTo>
                      <a:pt x="11" y="4"/>
                      <a:pt x="11" y="5"/>
                      <a:pt x="10" y="5"/>
                    </a:cubicBezTo>
                    <a:cubicBezTo>
                      <a:pt x="8" y="8"/>
                      <a:pt x="4" y="8"/>
                      <a:pt x="1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4" y="1"/>
                      <a:pt x="9" y="0"/>
                      <a:pt x="11" y="3"/>
                    </a:cubicBezTo>
                  </a:path>
                </a:pathLst>
              </a:custGeom>
              <a:solidFill>
                <a:srgbClr val="B25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2" name="Freeform 245"/>
              <p:cNvSpPr>
                <a:spLocks/>
              </p:cNvSpPr>
              <p:nvPr/>
            </p:nvSpPr>
            <p:spPr bwMode="auto">
              <a:xfrm>
                <a:off x="6076" y="10084"/>
                <a:ext cx="23" cy="13"/>
              </a:xfrm>
              <a:custGeom>
                <a:avLst/>
                <a:gdLst>
                  <a:gd name="T0" fmla="*/ 151 w 9"/>
                  <a:gd name="T1" fmla="*/ 24 h 7"/>
                  <a:gd name="T2" fmla="*/ 20 w 9"/>
                  <a:gd name="T3" fmla="*/ 37 h 7"/>
                  <a:gd name="T4" fmla="*/ 0 w 9"/>
                  <a:gd name="T5" fmla="*/ 37 h 7"/>
                  <a:gd name="T6" fmla="*/ 0 w 9"/>
                  <a:gd name="T7" fmla="*/ 24 h 7"/>
                  <a:gd name="T8" fmla="*/ 20 w 9"/>
                  <a:gd name="T9" fmla="*/ 20 h 7"/>
                  <a:gd name="T10" fmla="*/ 33 w 9"/>
                  <a:gd name="T11" fmla="*/ 13 h 7"/>
                  <a:gd name="T12" fmla="*/ 33 w 9"/>
                  <a:gd name="T13" fmla="*/ 13 h 7"/>
                  <a:gd name="T14" fmla="*/ 151 w 9"/>
                  <a:gd name="T15" fmla="*/ 13 h 7"/>
                  <a:gd name="T16" fmla="*/ 151 w 9"/>
                  <a:gd name="T17" fmla="*/ 2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7"/>
                  <a:gd name="T29" fmla="*/ 9 w 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7">
                    <a:moveTo>
                      <a:pt x="9" y="4"/>
                    </a:moveTo>
                    <a:cubicBezTo>
                      <a:pt x="7" y="7"/>
                      <a:pt x="3" y="7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8" y="0"/>
                      <a:pt x="9" y="2"/>
                    </a:cubicBezTo>
                    <a:cubicBezTo>
                      <a:pt x="9" y="3"/>
                      <a:pt x="9" y="4"/>
                      <a:pt x="9" y="4"/>
                    </a:cubicBezTo>
                  </a:path>
                </a:pathLst>
              </a:custGeom>
              <a:solidFill>
                <a:srgbClr val="CB8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3" name="Freeform 246"/>
              <p:cNvSpPr>
                <a:spLocks/>
              </p:cNvSpPr>
              <p:nvPr/>
            </p:nvSpPr>
            <p:spPr bwMode="auto">
              <a:xfrm>
                <a:off x="6076" y="10084"/>
                <a:ext cx="23" cy="13"/>
              </a:xfrm>
              <a:custGeom>
                <a:avLst/>
                <a:gdLst>
                  <a:gd name="T0" fmla="*/ 130 w 9"/>
                  <a:gd name="T1" fmla="*/ 24 h 7"/>
                  <a:gd name="T2" fmla="*/ 20 w 9"/>
                  <a:gd name="T3" fmla="*/ 37 h 7"/>
                  <a:gd name="T4" fmla="*/ 20 w 9"/>
                  <a:gd name="T5" fmla="*/ 37 h 7"/>
                  <a:gd name="T6" fmla="*/ 20 w 9"/>
                  <a:gd name="T7" fmla="*/ 24 h 7"/>
                  <a:gd name="T8" fmla="*/ 33 w 9"/>
                  <a:gd name="T9" fmla="*/ 20 h 7"/>
                  <a:gd name="T10" fmla="*/ 33 w 9"/>
                  <a:gd name="T11" fmla="*/ 20 h 7"/>
                  <a:gd name="T12" fmla="*/ 51 w 9"/>
                  <a:gd name="T13" fmla="*/ 13 h 7"/>
                  <a:gd name="T14" fmla="*/ 130 w 9"/>
                  <a:gd name="T15" fmla="*/ 13 h 7"/>
                  <a:gd name="T16" fmla="*/ 130 w 9"/>
                  <a:gd name="T17" fmla="*/ 2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7"/>
                  <a:gd name="T29" fmla="*/ 9 w 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7">
                    <a:moveTo>
                      <a:pt x="8" y="4"/>
                    </a:moveTo>
                    <a:cubicBezTo>
                      <a:pt x="7" y="6"/>
                      <a:pt x="3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</a:path>
                </a:pathLst>
              </a:custGeom>
              <a:solidFill>
                <a:srgbClr val="E5B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4" name="Freeform 247"/>
              <p:cNvSpPr>
                <a:spLocks/>
              </p:cNvSpPr>
              <p:nvPr/>
            </p:nvSpPr>
            <p:spPr bwMode="auto">
              <a:xfrm>
                <a:off x="6076" y="10085"/>
                <a:ext cx="20" cy="10"/>
              </a:xfrm>
              <a:custGeom>
                <a:avLst/>
                <a:gdLst>
                  <a:gd name="T0" fmla="*/ 113 w 8"/>
                  <a:gd name="T1" fmla="*/ 24 h 5"/>
                  <a:gd name="T2" fmla="*/ 125 w 8"/>
                  <a:gd name="T3" fmla="*/ 8 h 5"/>
                  <a:gd name="T4" fmla="*/ 50 w 8"/>
                  <a:gd name="T5" fmla="*/ 8 h 5"/>
                  <a:gd name="T6" fmla="*/ 33 w 8"/>
                  <a:gd name="T7" fmla="*/ 16 h 5"/>
                  <a:gd name="T8" fmla="*/ 33 w 8"/>
                  <a:gd name="T9" fmla="*/ 16 h 5"/>
                  <a:gd name="T10" fmla="*/ 20 w 8"/>
                  <a:gd name="T11" fmla="*/ 24 h 5"/>
                  <a:gd name="T12" fmla="*/ 20 w 8"/>
                  <a:gd name="T13" fmla="*/ 40 h 5"/>
                  <a:gd name="T14" fmla="*/ 20 w 8"/>
                  <a:gd name="T15" fmla="*/ 40 h 5"/>
                  <a:gd name="T16" fmla="*/ 113 w 8"/>
                  <a:gd name="T17" fmla="*/ 2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7" y="3"/>
                    </a:moveTo>
                    <a:cubicBezTo>
                      <a:pt x="8" y="3"/>
                      <a:pt x="8" y="2"/>
                      <a:pt x="8" y="1"/>
                    </a:cubicBezTo>
                    <a:cubicBezTo>
                      <a:pt x="7" y="0"/>
                      <a:pt x="4" y="0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6" y="5"/>
                      <a:pt x="7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5" name="Freeform 248"/>
              <p:cNvSpPr>
                <a:spLocks/>
              </p:cNvSpPr>
              <p:nvPr/>
            </p:nvSpPr>
            <p:spPr bwMode="auto">
              <a:xfrm>
                <a:off x="6250" y="10060"/>
                <a:ext cx="26" cy="18"/>
              </a:xfrm>
              <a:custGeom>
                <a:avLst/>
                <a:gdLst>
                  <a:gd name="T0" fmla="*/ 0 w 11"/>
                  <a:gd name="T1" fmla="*/ 48 h 9"/>
                  <a:gd name="T2" fmla="*/ 12 w 11"/>
                  <a:gd name="T3" fmla="*/ 24 h 9"/>
                  <a:gd name="T4" fmla="*/ 135 w 11"/>
                  <a:gd name="T5" fmla="*/ 16 h 9"/>
                  <a:gd name="T6" fmla="*/ 135 w 11"/>
                  <a:gd name="T7" fmla="*/ 40 h 9"/>
                  <a:gd name="T8" fmla="*/ 106 w 11"/>
                  <a:gd name="T9" fmla="*/ 48 h 9"/>
                  <a:gd name="T10" fmla="*/ 0 w 11"/>
                  <a:gd name="T11" fmla="*/ 4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9"/>
                  <a:gd name="T20" fmla="*/ 11 w 1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9">
                    <a:moveTo>
                      <a:pt x="0" y="6"/>
                    </a:moveTo>
                    <a:cubicBezTo>
                      <a:pt x="0" y="5"/>
                      <a:pt x="0" y="4"/>
                      <a:pt x="1" y="3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6" y="9"/>
                      <a:pt x="1" y="9"/>
                      <a:pt x="0" y="6"/>
                    </a:cubicBezTo>
                  </a:path>
                </a:pathLst>
              </a:custGeom>
              <a:solidFill>
                <a:srgbClr val="B25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6" name="Freeform 249"/>
              <p:cNvSpPr>
                <a:spLocks/>
              </p:cNvSpPr>
              <p:nvPr/>
            </p:nvSpPr>
            <p:spPr bwMode="auto">
              <a:xfrm>
                <a:off x="6250" y="10062"/>
                <a:ext cx="24" cy="14"/>
              </a:xfrm>
              <a:custGeom>
                <a:avLst/>
                <a:gdLst>
                  <a:gd name="T0" fmla="*/ 12 w 10"/>
                  <a:gd name="T1" fmla="*/ 16 h 7"/>
                  <a:gd name="T2" fmla="*/ 139 w 10"/>
                  <a:gd name="T3" fmla="*/ 16 h 7"/>
                  <a:gd name="T4" fmla="*/ 139 w 10"/>
                  <a:gd name="T5" fmla="*/ 16 h 7"/>
                  <a:gd name="T6" fmla="*/ 139 w 10"/>
                  <a:gd name="T7" fmla="*/ 32 h 7"/>
                  <a:gd name="T8" fmla="*/ 110 w 10"/>
                  <a:gd name="T9" fmla="*/ 40 h 7"/>
                  <a:gd name="T10" fmla="*/ 110 w 10"/>
                  <a:gd name="T11" fmla="*/ 40 h 7"/>
                  <a:gd name="T12" fmla="*/ 98 w 10"/>
                  <a:gd name="T13" fmla="*/ 48 h 7"/>
                  <a:gd name="T14" fmla="*/ 12 w 10"/>
                  <a:gd name="T15" fmla="*/ 32 h 7"/>
                  <a:gd name="T16" fmla="*/ 12 w 10"/>
                  <a:gd name="T17" fmla="*/ 1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"/>
                  <a:gd name="T29" fmla="*/ 10 w 10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">
                    <a:moveTo>
                      <a:pt x="1" y="2"/>
                    </a:moveTo>
                    <a:cubicBezTo>
                      <a:pt x="4" y="0"/>
                      <a:pt x="7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5" y="7"/>
                      <a:pt x="2" y="7"/>
                      <a:pt x="1" y="4"/>
                    </a:cubicBezTo>
                    <a:cubicBezTo>
                      <a:pt x="0" y="4"/>
                      <a:pt x="1" y="3"/>
                      <a:pt x="1" y="2"/>
                    </a:cubicBezTo>
                  </a:path>
                </a:pathLst>
              </a:custGeom>
              <a:solidFill>
                <a:srgbClr val="CB8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7" name="Freeform 250"/>
              <p:cNvSpPr>
                <a:spLocks/>
              </p:cNvSpPr>
              <p:nvPr/>
            </p:nvSpPr>
            <p:spPr bwMode="auto">
              <a:xfrm>
                <a:off x="6252" y="10062"/>
                <a:ext cx="22" cy="14"/>
              </a:xfrm>
              <a:custGeom>
                <a:avLst/>
                <a:gdLst>
                  <a:gd name="T0" fmla="*/ 12 w 9"/>
                  <a:gd name="T1" fmla="*/ 16 h 7"/>
                  <a:gd name="T2" fmla="*/ 120 w 9"/>
                  <a:gd name="T3" fmla="*/ 16 h 7"/>
                  <a:gd name="T4" fmla="*/ 132 w 9"/>
                  <a:gd name="T5" fmla="*/ 16 h 7"/>
                  <a:gd name="T6" fmla="*/ 120 w 9"/>
                  <a:gd name="T7" fmla="*/ 32 h 7"/>
                  <a:gd name="T8" fmla="*/ 103 w 9"/>
                  <a:gd name="T9" fmla="*/ 32 h 7"/>
                  <a:gd name="T10" fmla="*/ 103 w 9"/>
                  <a:gd name="T11" fmla="*/ 40 h 7"/>
                  <a:gd name="T12" fmla="*/ 90 w 9"/>
                  <a:gd name="T13" fmla="*/ 40 h 7"/>
                  <a:gd name="T14" fmla="*/ 0 w 9"/>
                  <a:gd name="T15" fmla="*/ 32 h 7"/>
                  <a:gd name="T16" fmla="*/ 12 w 9"/>
                  <a:gd name="T17" fmla="*/ 1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7"/>
                  <a:gd name="T29" fmla="*/ 9 w 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7">
                    <a:moveTo>
                      <a:pt x="1" y="2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4" y="7"/>
                      <a:pt x="1" y="7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</a:path>
                </a:pathLst>
              </a:custGeom>
              <a:solidFill>
                <a:srgbClr val="E5B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8" name="Freeform 251"/>
              <p:cNvSpPr>
                <a:spLocks/>
              </p:cNvSpPr>
              <p:nvPr/>
            </p:nvSpPr>
            <p:spPr bwMode="auto">
              <a:xfrm>
                <a:off x="6254" y="10064"/>
                <a:ext cx="20" cy="10"/>
              </a:xfrm>
              <a:custGeom>
                <a:avLst/>
                <a:gdLst>
                  <a:gd name="T0" fmla="*/ 20 w 8"/>
                  <a:gd name="T1" fmla="*/ 16 h 5"/>
                  <a:gd name="T2" fmla="*/ 0 w 8"/>
                  <a:gd name="T3" fmla="*/ 24 h 5"/>
                  <a:gd name="T4" fmla="*/ 83 w 8"/>
                  <a:gd name="T5" fmla="*/ 32 h 5"/>
                  <a:gd name="T6" fmla="*/ 95 w 8"/>
                  <a:gd name="T7" fmla="*/ 24 h 5"/>
                  <a:gd name="T8" fmla="*/ 95 w 8"/>
                  <a:gd name="T9" fmla="*/ 24 h 5"/>
                  <a:gd name="T10" fmla="*/ 113 w 8"/>
                  <a:gd name="T11" fmla="*/ 16 h 5"/>
                  <a:gd name="T12" fmla="*/ 113 w 8"/>
                  <a:gd name="T13" fmla="*/ 8 h 5"/>
                  <a:gd name="T14" fmla="*/ 113 w 8"/>
                  <a:gd name="T15" fmla="*/ 8 h 5"/>
                  <a:gd name="T16" fmla="*/ 20 w 8"/>
                  <a:gd name="T17" fmla="*/ 16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1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5"/>
                      <a:pt x="3" y="5"/>
                      <a:pt x="5" y="4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0"/>
                      <a:pt x="1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69" name="Freeform 252"/>
              <p:cNvSpPr>
                <a:spLocks/>
              </p:cNvSpPr>
              <p:nvPr/>
            </p:nvSpPr>
            <p:spPr bwMode="auto">
              <a:xfrm>
                <a:off x="6118" y="10054"/>
                <a:ext cx="100" cy="49"/>
              </a:xfrm>
              <a:custGeom>
                <a:avLst/>
                <a:gdLst>
                  <a:gd name="T0" fmla="*/ 493 w 41"/>
                  <a:gd name="T1" fmla="*/ 39 h 25"/>
                  <a:gd name="T2" fmla="*/ 132 w 41"/>
                  <a:gd name="T3" fmla="*/ 31 h 25"/>
                  <a:gd name="T4" fmla="*/ 41 w 41"/>
                  <a:gd name="T5" fmla="*/ 39 h 25"/>
                  <a:gd name="T6" fmla="*/ 41 w 41"/>
                  <a:gd name="T7" fmla="*/ 61 h 25"/>
                  <a:gd name="T8" fmla="*/ 59 w 41"/>
                  <a:gd name="T9" fmla="*/ 127 h 25"/>
                  <a:gd name="T10" fmla="*/ 29 w 41"/>
                  <a:gd name="T11" fmla="*/ 149 h 25"/>
                  <a:gd name="T12" fmla="*/ 120 w 41"/>
                  <a:gd name="T13" fmla="*/ 165 h 25"/>
                  <a:gd name="T14" fmla="*/ 493 w 41"/>
                  <a:gd name="T15" fmla="*/ 172 h 25"/>
                  <a:gd name="T16" fmla="*/ 566 w 41"/>
                  <a:gd name="T17" fmla="*/ 157 h 25"/>
                  <a:gd name="T18" fmla="*/ 554 w 41"/>
                  <a:gd name="T19" fmla="*/ 127 h 25"/>
                  <a:gd name="T20" fmla="*/ 554 w 41"/>
                  <a:gd name="T21" fmla="*/ 76 h 25"/>
                  <a:gd name="T22" fmla="*/ 554 w 41"/>
                  <a:gd name="T23" fmla="*/ 31 h 25"/>
                  <a:gd name="T24" fmla="*/ 493 w 41"/>
                  <a:gd name="T25" fmla="*/ 39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25"/>
                  <a:gd name="T41" fmla="*/ 41 w 4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25">
                    <a:moveTo>
                      <a:pt x="34" y="5"/>
                    </a:moveTo>
                    <a:cubicBezTo>
                      <a:pt x="34" y="5"/>
                      <a:pt x="23" y="3"/>
                      <a:pt x="9" y="4"/>
                    </a:cubicBezTo>
                    <a:cubicBezTo>
                      <a:pt x="9" y="4"/>
                      <a:pt x="4" y="0"/>
                      <a:pt x="3" y="5"/>
                    </a:cubicBezTo>
                    <a:cubicBezTo>
                      <a:pt x="3" y="5"/>
                      <a:pt x="2" y="6"/>
                      <a:pt x="3" y="8"/>
                    </a:cubicBezTo>
                    <a:cubicBezTo>
                      <a:pt x="3" y="8"/>
                      <a:pt x="0" y="12"/>
                      <a:pt x="4" y="17"/>
                    </a:cubicBezTo>
                    <a:cubicBezTo>
                      <a:pt x="4" y="17"/>
                      <a:pt x="1" y="18"/>
                      <a:pt x="2" y="20"/>
                    </a:cubicBezTo>
                    <a:cubicBezTo>
                      <a:pt x="2" y="20"/>
                      <a:pt x="2" y="23"/>
                      <a:pt x="8" y="22"/>
                    </a:cubicBezTo>
                    <a:cubicBezTo>
                      <a:pt x="8" y="22"/>
                      <a:pt x="16" y="25"/>
                      <a:pt x="34" y="23"/>
                    </a:cubicBezTo>
                    <a:cubicBezTo>
                      <a:pt x="34" y="23"/>
                      <a:pt x="38" y="25"/>
                      <a:pt x="39" y="21"/>
                    </a:cubicBezTo>
                    <a:cubicBezTo>
                      <a:pt x="39" y="21"/>
                      <a:pt x="40" y="18"/>
                      <a:pt x="38" y="17"/>
                    </a:cubicBezTo>
                    <a:cubicBezTo>
                      <a:pt x="38" y="17"/>
                      <a:pt x="40" y="14"/>
                      <a:pt x="38" y="10"/>
                    </a:cubicBezTo>
                    <a:cubicBezTo>
                      <a:pt x="38" y="10"/>
                      <a:pt x="41" y="6"/>
                      <a:pt x="38" y="4"/>
                    </a:cubicBezTo>
                    <a:cubicBezTo>
                      <a:pt x="38" y="4"/>
                      <a:pt x="36" y="3"/>
                      <a:pt x="34" y="5"/>
                    </a:cubicBezTo>
                  </a:path>
                </a:pathLst>
              </a:custGeom>
              <a:solidFill>
                <a:srgbClr val="E6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0" name="Freeform 253"/>
              <p:cNvSpPr>
                <a:spLocks/>
              </p:cNvSpPr>
              <p:nvPr/>
            </p:nvSpPr>
            <p:spPr bwMode="auto">
              <a:xfrm>
                <a:off x="6123" y="10095"/>
                <a:ext cx="90" cy="8"/>
              </a:xfrm>
              <a:custGeom>
                <a:avLst/>
                <a:gdLst>
                  <a:gd name="T0" fmla="*/ 533 w 37"/>
                  <a:gd name="T1" fmla="*/ 8 h 4"/>
                  <a:gd name="T2" fmla="*/ 462 w 37"/>
                  <a:gd name="T3" fmla="*/ 0 h 4"/>
                  <a:gd name="T4" fmla="*/ 88 w 37"/>
                  <a:gd name="T5" fmla="*/ 0 h 4"/>
                  <a:gd name="T6" fmla="*/ 0 w 3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"/>
                  <a:gd name="T14" fmla="*/ 37 w 3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">
                    <a:moveTo>
                      <a:pt x="37" y="1"/>
                    </a:moveTo>
                    <a:cubicBezTo>
                      <a:pt x="34" y="4"/>
                      <a:pt x="32" y="0"/>
                      <a:pt x="32" y="0"/>
                    </a:cubicBezTo>
                    <a:cubicBezTo>
                      <a:pt x="17" y="3"/>
                      <a:pt x="6" y="0"/>
                      <a:pt x="6" y="0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D46C0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1" name="Freeform 254"/>
              <p:cNvSpPr>
                <a:spLocks/>
              </p:cNvSpPr>
              <p:nvPr/>
            </p:nvSpPr>
            <p:spPr bwMode="auto">
              <a:xfrm>
                <a:off x="6123" y="10095"/>
                <a:ext cx="90" cy="8"/>
              </a:xfrm>
              <a:custGeom>
                <a:avLst/>
                <a:gdLst>
                  <a:gd name="T0" fmla="*/ 533 w 37"/>
                  <a:gd name="T1" fmla="*/ 8 h 4"/>
                  <a:gd name="T2" fmla="*/ 462 w 37"/>
                  <a:gd name="T3" fmla="*/ 0 h 4"/>
                  <a:gd name="T4" fmla="*/ 88 w 37"/>
                  <a:gd name="T5" fmla="*/ 0 h 4"/>
                  <a:gd name="T6" fmla="*/ 0 w 3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"/>
                  <a:gd name="T14" fmla="*/ 37 w 3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">
                    <a:moveTo>
                      <a:pt x="37" y="1"/>
                    </a:moveTo>
                    <a:cubicBezTo>
                      <a:pt x="35" y="4"/>
                      <a:pt x="32" y="0"/>
                      <a:pt x="32" y="0"/>
                    </a:cubicBezTo>
                    <a:cubicBezTo>
                      <a:pt x="16" y="3"/>
                      <a:pt x="6" y="0"/>
                      <a:pt x="6" y="0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C1670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2" name="Freeform 255"/>
              <p:cNvSpPr>
                <a:spLocks/>
              </p:cNvSpPr>
              <p:nvPr/>
            </p:nvSpPr>
            <p:spPr bwMode="auto">
              <a:xfrm>
                <a:off x="6123" y="10095"/>
                <a:ext cx="90" cy="8"/>
              </a:xfrm>
              <a:custGeom>
                <a:avLst/>
                <a:gdLst>
                  <a:gd name="T0" fmla="*/ 533 w 37"/>
                  <a:gd name="T1" fmla="*/ 8 h 4"/>
                  <a:gd name="T2" fmla="*/ 462 w 37"/>
                  <a:gd name="T3" fmla="*/ 8 h 4"/>
                  <a:gd name="T4" fmla="*/ 88 w 37"/>
                  <a:gd name="T5" fmla="*/ 0 h 4"/>
                  <a:gd name="T6" fmla="*/ 0 w 3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"/>
                  <a:gd name="T14" fmla="*/ 37 w 3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">
                    <a:moveTo>
                      <a:pt x="37" y="1"/>
                    </a:moveTo>
                    <a:cubicBezTo>
                      <a:pt x="35" y="4"/>
                      <a:pt x="32" y="1"/>
                      <a:pt x="32" y="1"/>
                    </a:cubicBezTo>
                    <a:cubicBezTo>
                      <a:pt x="16" y="4"/>
                      <a:pt x="6" y="0"/>
                      <a:pt x="6" y="0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AF5F1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3" name="Freeform 256"/>
              <p:cNvSpPr>
                <a:spLocks/>
              </p:cNvSpPr>
              <p:nvPr/>
            </p:nvSpPr>
            <p:spPr bwMode="auto">
              <a:xfrm>
                <a:off x="6123" y="10095"/>
                <a:ext cx="90" cy="8"/>
              </a:xfrm>
              <a:custGeom>
                <a:avLst/>
                <a:gdLst>
                  <a:gd name="T0" fmla="*/ 533 w 37"/>
                  <a:gd name="T1" fmla="*/ 8 h 4"/>
                  <a:gd name="T2" fmla="*/ 462 w 37"/>
                  <a:gd name="T3" fmla="*/ 8 h 4"/>
                  <a:gd name="T4" fmla="*/ 88 w 37"/>
                  <a:gd name="T5" fmla="*/ 8 h 4"/>
                  <a:gd name="T6" fmla="*/ 0 w 3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"/>
                  <a:gd name="T14" fmla="*/ 37 w 3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">
                    <a:moveTo>
                      <a:pt x="37" y="1"/>
                    </a:moveTo>
                    <a:cubicBezTo>
                      <a:pt x="35" y="4"/>
                      <a:pt x="32" y="1"/>
                      <a:pt x="32" y="1"/>
                    </a:cubicBezTo>
                    <a:cubicBezTo>
                      <a:pt x="16" y="4"/>
                      <a:pt x="6" y="1"/>
                      <a:pt x="6" y="1"/>
                    </a:cubicBezTo>
                    <a:cubicBezTo>
                      <a:pt x="1" y="3"/>
                      <a:pt x="0" y="0"/>
                      <a:pt x="0" y="0"/>
                    </a:cubicBezTo>
                  </a:path>
                </a:pathLst>
              </a:custGeom>
              <a:noFill/>
              <a:ln w="0" cap="flat">
                <a:solidFill>
                  <a:srgbClr val="9B581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4" name="Freeform 257"/>
              <p:cNvSpPr>
                <a:spLocks/>
              </p:cNvSpPr>
              <p:nvPr/>
            </p:nvSpPr>
            <p:spPr bwMode="auto">
              <a:xfrm>
                <a:off x="6123" y="10093"/>
                <a:ext cx="90" cy="10"/>
              </a:xfrm>
              <a:custGeom>
                <a:avLst/>
                <a:gdLst>
                  <a:gd name="T0" fmla="*/ 0 w 37"/>
                  <a:gd name="T1" fmla="*/ 8 h 5"/>
                  <a:gd name="T2" fmla="*/ 88 w 37"/>
                  <a:gd name="T3" fmla="*/ 0 h 5"/>
                  <a:gd name="T4" fmla="*/ 462 w 37"/>
                  <a:gd name="T5" fmla="*/ 8 h 5"/>
                  <a:gd name="T6" fmla="*/ 533 w 37"/>
                  <a:gd name="T7" fmla="*/ 8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"/>
                  <a:gd name="T14" fmla="*/ 37 w 3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">
                    <a:moveTo>
                      <a:pt x="0" y="1"/>
                    </a:moveTo>
                    <a:cubicBezTo>
                      <a:pt x="0" y="1"/>
                      <a:pt x="3" y="4"/>
                      <a:pt x="6" y="0"/>
                    </a:cubicBezTo>
                    <a:cubicBezTo>
                      <a:pt x="6" y="0"/>
                      <a:pt x="17" y="3"/>
                      <a:pt x="32" y="1"/>
                    </a:cubicBezTo>
                    <a:cubicBezTo>
                      <a:pt x="32" y="1"/>
                      <a:pt x="34" y="5"/>
                      <a:pt x="37" y="1"/>
                    </a:cubicBezTo>
                  </a:path>
                </a:pathLst>
              </a:custGeom>
              <a:noFill/>
              <a:ln w="0" cap="flat">
                <a:solidFill>
                  <a:srgbClr val="E67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5" name="Freeform 258"/>
              <p:cNvSpPr>
                <a:spLocks noEditPoints="1"/>
              </p:cNvSpPr>
              <p:nvPr/>
            </p:nvSpPr>
            <p:spPr bwMode="auto">
              <a:xfrm>
                <a:off x="6125" y="10060"/>
                <a:ext cx="85" cy="41"/>
              </a:xfrm>
              <a:custGeom>
                <a:avLst/>
                <a:gdLst>
                  <a:gd name="T0" fmla="*/ 160 w 35"/>
                  <a:gd name="T1" fmla="*/ 0 h 21"/>
                  <a:gd name="T2" fmla="*/ 243 w 35"/>
                  <a:gd name="T3" fmla="*/ 76 h 21"/>
                  <a:gd name="T4" fmla="*/ 313 w 35"/>
                  <a:gd name="T5" fmla="*/ 148 h 21"/>
                  <a:gd name="T6" fmla="*/ 0 w 35"/>
                  <a:gd name="T7" fmla="*/ 39 h 21"/>
                  <a:gd name="T8" fmla="*/ 58 w 35"/>
                  <a:gd name="T9" fmla="*/ 31 h 21"/>
                  <a:gd name="T10" fmla="*/ 41 w 35"/>
                  <a:gd name="T11" fmla="*/ 16 h 21"/>
                  <a:gd name="T12" fmla="*/ 442 w 35"/>
                  <a:gd name="T13" fmla="*/ 148 h 21"/>
                  <a:gd name="T14" fmla="*/ 459 w 35"/>
                  <a:gd name="T15" fmla="*/ 119 h 21"/>
                  <a:gd name="T16" fmla="*/ 491 w 35"/>
                  <a:gd name="T17" fmla="*/ 133 h 21"/>
                  <a:gd name="T18" fmla="*/ 442 w 35"/>
                  <a:gd name="T19" fmla="*/ 16 h 21"/>
                  <a:gd name="T20" fmla="*/ 459 w 35"/>
                  <a:gd name="T21" fmla="*/ 39 h 21"/>
                  <a:gd name="T22" fmla="*/ 491 w 35"/>
                  <a:gd name="T23" fmla="*/ 23 h 21"/>
                  <a:gd name="T24" fmla="*/ 100 w 35"/>
                  <a:gd name="T25" fmla="*/ 8 h 21"/>
                  <a:gd name="T26" fmla="*/ 170 w 35"/>
                  <a:gd name="T27" fmla="*/ 76 h 21"/>
                  <a:gd name="T28" fmla="*/ 260 w 35"/>
                  <a:gd name="T29" fmla="*/ 156 h 21"/>
                  <a:gd name="T30" fmla="*/ 58 w 35"/>
                  <a:gd name="T31" fmla="*/ 141 h 21"/>
                  <a:gd name="T32" fmla="*/ 58 w 35"/>
                  <a:gd name="T33" fmla="*/ 111 h 21"/>
                  <a:gd name="T34" fmla="*/ 29 w 35"/>
                  <a:gd name="T35" fmla="*/ 125 h 21"/>
                  <a:gd name="T36" fmla="*/ 231 w 35"/>
                  <a:gd name="T37" fmla="*/ 0 h 21"/>
                  <a:gd name="T38" fmla="*/ 301 w 35"/>
                  <a:gd name="T39" fmla="*/ 76 h 21"/>
                  <a:gd name="T40" fmla="*/ 389 w 35"/>
                  <a:gd name="T41" fmla="*/ 14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21"/>
                  <a:gd name="T65" fmla="*/ 35 w 3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21">
                    <a:moveTo>
                      <a:pt x="11" y="0"/>
                    </a:moveTo>
                    <a:cubicBezTo>
                      <a:pt x="11" y="0"/>
                      <a:pt x="15" y="4"/>
                      <a:pt x="17" y="10"/>
                    </a:cubicBezTo>
                    <a:cubicBezTo>
                      <a:pt x="18" y="16"/>
                      <a:pt x="22" y="20"/>
                      <a:pt x="22" y="20"/>
                    </a:cubicBezTo>
                    <a:moveTo>
                      <a:pt x="0" y="5"/>
                    </a:moveTo>
                    <a:cubicBezTo>
                      <a:pt x="0" y="5"/>
                      <a:pt x="3" y="6"/>
                      <a:pt x="4" y="4"/>
                    </a:cubicBezTo>
                    <a:cubicBezTo>
                      <a:pt x="4" y="4"/>
                      <a:pt x="4" y="3"/>
                      <a:pt x="3" y="2"/>
                    </a:cubicBezTo>
                    <a:moveTo>
                      <a:pt x="31" y="20"/>
                    </a:moveTo>
                    <a:cubicBezTo>
                      <a:pt x="31" y="20"/>
                      <a:pt x="30" y="16"/>
                      <a:pt x="32" y="16"/>
                    </a:cubicBezTo>
                    <a:cubicBezTo>
                      <a:pt x="32" y="16"/>
                      <a:pt x="35" y="15"/>
                      <a:pt x="34" y="18"/>
                    </a:cubicBezTo>
                    <a:moveTo>
                      <a:pt x="31" y="2"/>
                    </a:moveTo>
                    <a:cubicBezTo>
                      <a:pt x="31" y="2"/>
                      <a:pt x="30" y="5"/>
                      <a:pt x="32" y="5"/>
                    </a:cubicBezTo>
                    <a:cubicBezTo>
                      <a:pt x="32" y="5"/>
                      <a:pt x="35" y="7"/>
                      <a:pt x="34" y="3"/>
                    </a:cubicBezTo>
                    <a:moveTo>
                      <a:pt x="7" y="1"/>
                    </a:moveTo>
                    <a:cubicBezTo>
                      <a:pt x="7" y="1"/>
                      <a:pt x="11" y="4"/>
                      <a:pt x="12" y="10"/>
                    </a:cubicBezTo>
                    <a:cubicBezTo>
                      <a:pt x="14" y="16"/>
                      <a:pt x="18" y="20"/>
                      <a:pt x="18" y="21"/>
                    </a:cubicBezTo>
                    <a:moveTo>
                      <a:pt x="4" y="19"/>
                    </a:moveTo>
                    <a:cubicBezTo>
                      <a:pt x="4" y="19"/>
                      <a:pt x="6" y="17"/>
                      <a:pt x="4" y="15"/>
                    </a:cubicBezTo>
                    <a:cubicBezTo>
                      <a:pt x="4" y="15"/>
                      <a:pt x="2" y="14"/>
                      <a:pt x="2" y="17"/>
                    </a:cubicBezTo>
                    <a:moveTo>
                      <a:pt x="16" y="0"/>
                    </a:moveTo>
                    <a:cubicBezTo>
                      <a:pt x="16" y="0"/>
                      <a:pt x="20" y="4"/>
                      <a:pt x="21" y="10"/>
                    </a:cubicBezTo>
                    <a:cubicBezTo>
                      <a:pt x="23" y="16"/>
                      <a:pt x="26" y="21"/>
                      <a:pt x="27" y="20"/>
                    </a:cubicBezTo>
                  </a:path>
                </a:pathLst>
              </a:custGeom>
              <a:noFill/>
              <a:ln w="0" cap="flat">
                <a:solidFill>
                  <a:srgbClr val="653D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6" name="Freeform 259"/>
              <p:cNvSpPr>
                <a:spLocks/>
              </p:cNvSpPr>
              <p:nvPr/>
            </p:nvSpPr>
            <p:spPr bwMode="auto">
              <a:xfrm>
                <a:off x="6276" y="10054"/>
                <a:ext cx="5" cy="8"/>
              </a:xfrm>
              <a:custGeom>
                <a:avLst/>
                <a:gdLst>
                  <a:gd name="T0" fmla="*/ 0 w 2"/>
                  <a:gd name="T1" fmla="*/ 0 h 4"/>
                  <a:gd name="T2" fmla="*/ 33 w 2"/>
                  <a:gd name="T3" fmla="*/ 24 h 4"/>
                  <a:gd name="T4" fmla="*/ 0 w 2"/>
                  <a:gd name="T5" fmla="*/ 8 h 4"/>
                  <a:gd name="T6" fmla="*/ 0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2" y="3"/>
                      <a:pt x="1" y="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7" name="Freeform 260"/>
              <p:cNvSpPr>
                <a:spLocks/>
              </p:cNvSpPr>
              <p:nvPr/>
            </p:nvSpPr>
            <p:spPr bwMode="auto">
              <a:xfrm>
                <a:off x="6276" y="10054"/>
                <a:ext cx="5" cy="8"/>
              </a:xfrm>
              <a:custGeom>
                <a:avLst/>
                <a:gdLst>
                  <a:gd name="T0" fmla="*/ 0 w 2"/>
                  <a:gd name="T1" fmla="*/ 0 h 4"/>
                  <a:gd name="T2" fmla="*/ 33 w 2"/>
                  <a:gd name="T3" fmla="*/ 24 h 4"/>
                  <a:gd name="T4" fmla="*/ 0 w 2"/>
                  <a:gd name="T5" fmla="*/ 8 h 4"/>
                  <a:gd name="T6" fmla="*/ 0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2" y="3"/>
                      <a:pt x="1" y="4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8" name="Freeform 261"/>
              <p:cNvSpPr>
                <a:spLocks/>
              </p:cNvSpPr>
              <p:nvPr/>
            </p:nvSpPr>
            <p:spPr bwMode="auto">
              <a:xfrm>
                <a:off x="6223" y="10025"/>
                <a:ext cx="70" cy="35"/>
              </a:xfrm>
              <a:custGeom>
                <a:avLst/>
                <a:gdLst>
                  <a:gd name="T0" fmla="*/ 70 w 29"/>
                  <a:gd name="T1" fmla="*/ 68 h 18"/>
                  <a:gd name="T2" fmla="*/ 169 w 29"/>
                  <a:gd name="T3" fmla="*/ 68 h 18"/>
                  <a:gd name="T4" fmla="*/ 227 w 29"/>
                  <a:gd name="T5" fmla="*/ 31 h 18"/>
                  <a:gd name="T6" fmla="*/ 338 w 29"/>
                  <a:gd name="T7" fmla="*/ 8 h 18"/>
                  <a:gd name="T8" fmla="*/ 408 w 29"/>
                  <a:gd name="T9" fmla="*/ 68 h 18"/>
                  <a:gd name="T10" fmla="*/ 350 w 29"/>
                  <a:gd name="T11" fmla="*/ 117 h 18"/>
                  <a:gd name="T12" fmla="*/ 280 w 29"/>
                  <a:gd name="T13" fmla="*/ 132 h 18"/>
                  <a:gd name="T14" fmla="*/ 0 w 29"/>
                  <a:gd name="T15" fmla="*/ 88 h 18"/>
                  <a:gd name="T16" fmla="*/ 70 w 29"/>
                  <a:gd name="T17" fmla="*/ 68 h 18"/>
                  <a:gd name="T18" fmla="*/ 70 w 29"/>
                  <a:gd name="T19" fmla="*/ 68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8"/>
                  <a:gd name="T32" fmla="*/ 29 w 29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8">
                    <a:moveTo>
                      <a:pt x="5" y="9"/>
                    </a:moveTo>
                    <a:cubicBezTo>
                      <a:pt x="7" y="9"/>
                      <a:pt x="11" y="10"/>
                      <a:pt x="12" y="9"/>
                    </a:cubicBezTo>
                    <a:cubicBezTo>
                      <a:pt x="14" y="7"/>
                      <a:pt x="15" y="5"/>
                      <a:pt x="16" y="4"/>
                    </a:cubicBezTo>
                    <a:cubicBezTo>
                      <a:pt x="18" y="2"/>
                      <a:pt x="21" y="0"/>
                      <a:pt x="24" y="1"/>
                    </a:cubicBezTo>
                    <a:cubicBezTo>
                      <a:pt x="27" y="3"/>
                      <a:pt x="29" y="6"/>
                      <a:pt x="29" y="9"/>
                    </a:cubicBezTo>
                    <a:cubicBezTo>
                      <a:pt x="29" y="11"/>
                      <a:pt x="28" y="14"/>
                      <a:pt x="25" y="16"/>
                    </a:cubicBezTo>
                    <a:cubicBezTo>
                      <a:pt x="23" y="17"/>
                      <a:pt x="22" y="17"/>
                      <a:pt x="20" y="18"/>
                    </a:cubicBezTo>
                    <a:cubicBezTo>
                      <a:pt x="17" y="18"/>
                      <a:pt x="4" y="18"/>
                      <a:pt x="0" y="12"/>
                    </a:cubicBezTo>
                    <a:cubicBezTo>
                      <a:pt x="0" y="12"/>
                      <a:pt x="4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79" name="Freeform 262"/>
              <p:cNvSpPr>
                <a:spLocks/>
              </p:cNvSpPr>
              <p:nvPr/>
            </p:nvSpPr>
            <p:spPr bwMode="auto">
              <a:xfrm>
                <a:off x="6240" y="10056"/>
                <a:ext cx="5" cy="6"/>
              </a:xfrm>
              <a:custGeom>
                <a:avLst/>
                <a:gdLst>
                  <a:gd name="T0" fmla="*/ 20 w 2"/>
                  <a:gd name="T1" fmla="*/ 0 h 3"/>
                  <a:gd name="T2" fmla="*/ 33 w 2"/>
                  <a:gd name="T3" fmla="*/ 16 h 3"/>
                  <a:gd name="T4" fmla="*/ 0 w 2"/>
                  <a:gd name="T5" fmla="*/ 0 h 3"/>
                  <a:gd name="T6" fmla="*/ 2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3"/>
                      <a:pt x="2" y="2"/>
                    </a:cubicBezTo>
                    <a:cubicBezTo>
                      <a:pt x="2" y="2"/>
                      <a:pt x="1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0" name="Freeform 263"/>
              <p:cNvSpPr>
                <a:spLocks/>
              </p:cNvSpPr>
              <p:nvPr/>
            </p:nvSpPr>
            <p:spPr bwMode="auto">
              <a:xfrm>
                <a:off x="6240" y="10056"/>
                <a:ext cx="5" cy="6"/>
              </a:xfrm>
              <a:custGeom>
                <a:avLst/>
                <a:gdLst>
                  <a:gd name="T0" fmla="*/ 20 w 2"/>
                  <a:gd name="T1" fmla="*/ 0 h 3"/>
                  <a:gd name="T2" fmla="*/ 33 w 2"/>
                  <a:gd name="T3" fmla="*/ 16 h 3"/>
                  <a:gd name="T4" fmla="*/ 0 w 2"/>
                  <a:gd name="T5" fmla="*/ 0 h 3"/>
                  <a:gd name="T6" fmla="*/ 2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3"/>
                      <a:pt x="2" y="2"/>
                    </a:cubicBezTo>
                    <a:cubicBezTo>
                      <a:pt x="2" y="2"/>
                      <a:pt x="1" y="3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1" name="Freeform 264"/>
              <p:cNvSpPr>
                <a:spLocks/>
              </p:cNvSpPr>
              <p:nvPr/>
            </p:nvSpPr>
            <p:spPr bwMode="auto">
              <a:xfrm>
                <a:off x="6291" y="100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7 w 3"/>
                  <a:gd name="T3" fmla="*/ 8 h 2"/>
                  <a:gd name="T4" fmla="*/ 0 w 3"/>
                  <a:gd name="T5" fmla="*/ 8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2" y="2"/>
                      <a:pt x="3" y="1"/>
                    </a:cubicBezTo>
                    <a:cubicBezTo>
                      <a:pt x="3" y="1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2" name="Freeform 265"/>
              <p:cNvSpPr>
                <a:spLocks/>
              </p:cNvSpPr>
              <p:nvPr/>
            </p:nvSpPr>
            <p:spPr bwMode="auto">
              <a:xfrm>
                <a:off x="6291" y="100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7 w 3"/>
                  <a:gd name="T3" fmla="*/ 8 h 2"/>
                  <a:gd name="T4" fmla="*/ 0 w 3"/>
                  <a:gd name="T5" fmla="*/ 8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2" y="2"/>
                      <a:pt x="3" y="1"/>
                    </a:cubicBezTo>
                    <a:cubicBezTo>
                      <a:pt x="3" y="1"/>
                      <a:pt x="2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3" name="Freeform 266"/>
              <p:cNvSpPr>
                <a:spLocks/>
              </p:cNvSpPr>
              <p:nvPr/>
            </p:nvSpPr>
            <p:spPr bwMode="auto">
              <a:xfrm>
                <a:off x="6223" y="10027"/>
                <a:ext cx="70" cy="33"/>
              </a:xfrm>
              <a:custGeom>
                <a:avLst/>
                <a:gdLst>
                  <a:gd name="T0" fmla="*/ 338 w 29"/>
                  <a:gd name="T1" fmla="*/ 0 h 17"/>
                  <a:gd name="T2" fmla="*/ 408 w 29"/>
                  <a:gd name="T3" fmla="*/ 60 h 17"/>
                  <a:gd name="T4" fmla="*/ 350 w 29"/>
                  <a:gd name="T5" fmla="*/ 109 h 17"/>
                  <a:gd name="T6" fmla="*/ 280 w 29"/>
                  <a:gd name="T7" fmla="*/ 124 h 17"/>
                  <a:gd name="T8" fmla="*/ 0 w 29"/>
                  <a:gd name="T9" fmla="*/ 80 h 17"/>
                  <a:gd name="T10" fmla="*/ 41 w 29"/>
                  <a:gd name="T11" fmla="*/ 95 h 17"/>
                  <a:gd name="T12" fmla="*/ 326 w 29"/>
                  <a:gd name="T13" fmla="*/ 109 h 17"/>
                  <a:gd name="T14" fmla="*/ 396 w 29"/>
                  <a:gd name="T15" fmla="*/ 45 h 17"/>
                  <a:gd name="T16" fmla="*/ 338 w 29"/>
                  <a:gd name="T17" fmla="*/ 0 h 17"/>
                  <a:gd name="T18" fmla="*/ 338 w 2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7"/>
                  <a:gd name="T32" fmla="*/ 29 w 2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7">
                    <a:moveTo>
                      <a:pt x="24" y="0"/>
                    </a:moveTo>
                    <a:cubicBezTo>
                      <a:pt x="27" y="2"/>
                      <a:pt x="29" y="5"/>
                      <a:pt x="29" y="8"/>
                    </a:cubicBezTo>
                    <a:cubicBezTo>
                      <a:pt x="29" y="10"/>
                      <a:pt x="28" y="13"/>
                      <a:pt x="25" y="15"/>
                    </a:cubicBezTo>
                    <a:cubicBezTo>
                      <a:pt x="23" y="16"/>
                      <a:pt x="22" y="16"/>
                      <a:pt x="20" y="17"/>
                    </a:cubicBezTo>
                    <a:cubicBezTo>
                      <a:pt x="17" y="17"/>
                      <a:pt x="4" y="17"/>
                      <a:pt x="0" y="11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9" y="16"/>
                      <a:pt x="16" y="17"/>
                      <a:pt x="23" y="15"/>
                    </a:cubicBezTo>
                    <a:cubicBezTo>
                      <a:pt x="26" y="14"/>
                      <a:pt x="29" y="10"/>
                      <a:pt x="28" y="6"/>
                    </a:cubicBezTo>
                    <a:cubicBezTo>
                      <a:pt x="27" y="4"/>
                      <a:pt x="27" y="4"/>
                      <a:pt x="24" y="0"/>
                    </a:cubicBezTo>
                    <a:cubicBezTo>
                      <a:pt x="24" y="0"/>
                      <a:pt x="25" y="1"/>
                      <a:pt x="24" y="0"/>
                    </a:cubicBezTo>
                  </a:path>
                </a:pathLst>
              </a:custGeom>
              <a:solidFill>
                <a:srgbClr val="1F4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4" name="Freeform 267"/>
              <p:cNvSpPr>
                <a:spLocks/>
              </p:cNvSpPr>
              <p:nvPr/>
            </p:nvSpPr>
            <p:spPr bwMode="auto">
              <a:xfrm>
                <a:off x="6274" y="10021"/>
                <a:ext cx="5" cy="8"/>
              </a:xfrm>
              <a:custGeom>
                <a:avLst/>
                <a:gdLst>
                  <a:gd name="T0" fmla="*/ 20 w 2"/>
                  <a:gd name="T1" fmla="*/ 32 h 4"/>
                  <a:gd name="T2" fmla="*/ 33 w 2"/>
                  <a:gd name="T3" fmla="*/ 8 h 4"/>
                  <a:gd name="T4" fmla="*/ 0 w 2"/>
                  <a:gd name="T5" fmla="*/ 32 h 4"/>
                  <a:gd name="T6" fmla="*/ 20 w 2"/>
                  <a:gd name="T7" fmla="*/ 3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1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5" name="Freeform 268"/>
              <p:cNvSpPr>
                <a:spLocks/>
              </p:cNvSpPr>
              <p:nvPr/>
            </p:nvSpPr>
            <p:spPr bwMode="auto">
              <a:xfrm>
                <a:off x="6274" y="10021"/>
                <a:ext cx="5" cy="8"/>
              </a:xfrm>
              <a:custGeom>
                <a:avLst/>
                <a:gdLst>
                  <a:gd name="T0" fmla="*/ 20 w 2"/>
                  <a:gd name="T1" fmla="*/ 32 h 4"/>
                  <a:gd name="T2" fmla="*/ 33 w 2"/>
                  <a:gd name="T3" fmla="*/ 8 h 4"/>
                  <a:gd name="T4" fmla="*/ 0 w 2"/>
                  <a:gd name="T5" fmla="*/ 32 h 4"/>
                  <a:gd name="T6" fmla="*/ 20 w 2"/>
                  <a:gd name="T7" fmla="*/ 3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1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6" name="Freeform 269"/>
              <p:cNvSpPr>
                <a:spLocks/>
              </p:cNvSpPr>
              <p:nvPr/>
            </p:nvSpPr>
            <p:spPr bwMode="auto">
              <a:xfrm>
                <a:off x="6259" y="10029"/>
                <a:ext cx="5" cy="6"/>
              </a:xfrm>
              <a:custGeom>
                <a:avLst/>
                <a:gdLst>
                  <a:gd name="T0" fmla="*/ 20 w 2"/>
                  <a:gd name="T1" fmla="*/ 24 h 3"/>
                  <a:gd name="T2" fmla="*/ 33 w 2"/>
                  <a:gd name="T3" fmla="*/ 0 h 3"/>
                  <a:gd name="T4" fmla="*/ 0 w 2"/>
                  <a:gd name="T5" fmla="*/ 24 h 3"/>
                  <a:gd name="T6" fmla="*/ 20 w 2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7" name="Freeform 270"/>
              <p:cNvSpPr>
                <a:spLocks/>
              </p:cNvSpPr>
              <p:nvPr/>
            </p:nvSpPr>
            <p:spPr bwMode="auto">
              <a:xfrm>
                <a:off x="6259" y="10029"/>
                <a:ext cx="5" cy="6"/>
              </a:xfrm>
              <a:custGeom>
                <a:avLst/>
                <a:gdLst>
                  <a:gd name="T0" fmla="*/ 20 w 2"/>
                  <a:gd name="T1" fmla="*/ 24 h 3"/>
                  <a:gd name="T2" fmla="*/ 33 w 2"/>
                  <a:gd name="T3" fmla="*/ 0 h 3"/>
                  <a:gd name="T4" fmla="*/ 0 w 2"/>
                  <a:gd name="T5" fmla="*/ 24 h 3"/>
                  <a:gd name="T6" fmla="*/ 20 w 2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8" name="Freeform 271"/>
              <p:cNvSpPr>
                <a:spLocks/>
              </p:cNvSpPr>
              <p:nvPr/>
            </p:nvSpPr>
            <p:spPr bwMode="auto">
              <a:xfrm>
                <a:off x="6240" y="10023"/>
                <a:ext cx="46" cy="26"/>
              </a:xfrm>
              <a:custGeom>
                <a:avLst/>
                <a:gdLst>
                  <a:gd name="T0" fmla="*/ 259 w 19"/>
                  <a:gd name="T1" fmla="*/ 32 h 13"/>
                  <a:gd name="T2" fmla="*/ 259 w 19"/>
                  <a:gd name="T3" fmla="*/ 24 h 13"/>
                  <a:gd name="T4" fmla="*/ 99 w 19"/>
                  <a:gd name="T5" fmla="*/ 80 h 13"/>
                  <a:gd name="T6" fmla="*/ 0 w 19"/>
                  <a:gd name="T7" fmla="*/ 88 h 13"/>
                  <a:gd name="T8" fmla="*/ 0 w 19"/>
                  <a:gd name="T9" fmla="*/ 96 h 13"/>
                  <a:gd name="T10" fmla="*/ 0 w 19"/>
                  <a:gd name="T11" fmla="*/ 104 h 13"/>
                  <a:gd name="T12" fmla="*/ 70 w 19"/>
                  <a:gd name="T13" fmla="*/ 104 h 13"/>
                  <a:gd name="T14" fmla="*/ 211 w 19"/>
                  <a:gd name="T15" fmla="*/ 48 h 13"/>
                  <a:gd name="T16" fmla="*/ 259 w 19"/>
                  <a:gd name="T17" fmla="*/ 3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18" y="4"/>
                    </a:moveTo>
                    <a:cubicBezTo>
                      <a:pt x="18" y="4"/>
                      <a:pt x="18" y="3"/>
                      <a:pt x="18" y="3"/>
                    </a:cubicBezTo>
                    <a:cubicBezTo>
                      <a:pt x="12" y="0"/>
                      <a:pt x="7" y="8"/>
                      <a:pt x="7" y="10"/>
                    </a:cubicBezTo>
                    <a:cubicBezTo>
                      <a:pt x="6" y="12"/>
                      <a:pt x="3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2" y="13"/>
                      <a:pt x="3" y="13"/>
                      <a:pt x="5" y="13"/>
                    </a:cubicBezTo>
                    <a:cubicBezTo>
                      <a:pt x="10" y="13"/>
                      <a:pt x="12" y="9"/>
                      <a:pt x="15" y="6"/>
                    </a:cubicBezTo>
                    <a:cubicBezTo>
                      <a:pt x="16" y="6"/>
                      <a:pt x="19" y="5"/>
                      <a:pt x="18" y="4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89" name="Freeform 272"/>
              <p:cNvSpPr>
                <a:spLocks/>
              </p:cNvSpPr>
              <p:nvPr/>
            </p:nvSpPr>
            <p:spPr bwMode="auto">
              <a:xfrm>
                <a:off x="6240" y="10027"/>
                <a:ext cx="44" cy="22"/>
              </a:xfrm>
              <a:custGeom>
                <a:avLst/>
                <a:gdLst>
                  <a:gd name="T0" fmla="*/ 71 w 18"/>
                  <a:gd name="T1" fmla="*/ 88 h 11"/>
                  <a:gd name="T2" fmla="*/ 12 w 18"/>
                  <a:gd name="T3" fmla="*/ 88 h 11"/>
                  <a:gd name="T4" fmla="*/ 0 w 18"/>
                  <a:gd name="T5" fmla="*/ 80 h 11"/>
                  <a:gd name="T6" fmla="*/ 12 w 18"/>
                  <a:gd name="T7" fmla="*/ 80 h 11"/>
                  <a:gd name="T8" fmla="*/ 29 w 18"/>
                  <a:gd name="T9" fmla="*/ 80 h 11"/>
                  <a:gd name="T10" fmla="*/ 103 w 18"/>
                  <a:gd name="T11" fmla="*/ 64 h 11"/>
                  <a:gd name="T12" fmla="*/ 120 w 18"/>
                  <a:gd name="T13" fmla="*/ 48 h 11"/>
                  <a:gd name="T14" fmla="*/ 252 w 18"/>
                  <a:gd name="T15" fmla="*/ 8 h 11"/>
                  <a:gd name="T16" fmla="*/ 252 w 18"/>
                  <a:gd name="T17" fmla="*/ 8 h 11"/>
                  <a:gd name="T18" fmla="*/ 252 w 18"/>
                  <a:gd name="T19" fmla="*/ 16 h 11"/>
                  <a:gd name="T20" fmla="*/ 264 w 18"/>
                  <a:gd name="T21" fmla="*/ 16 h 11"/>
                  <a:gd name="T22" fmla="*/ 220 w 18"/>
                  <a:gd name="T23" fmla="*/ 32 h 11"/>
                  <a:gd name="T24" fmla="*/ 220 w 18"/>
                  <a:gd name="T25" fmla="*/ 40 h 11"/>
                  <a:gd name="T26" fmla="*/ 71 w 18"/>
                  <a:gd name="T27" fmla="*/ 88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1"/>
                  <a:gd name="T44" fmla="*/ 18 w 18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1">
                    <a:moveTo>
                      <a:pt x="5" y="11"/>
                    </a:moveTo>
                    <a:cubicBezTo>
                      <a:pt x="4" y="11"/>
                      <a:pt x="2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3" y="10"/>
                      <a:pt x="6" y="10"/>
                      <a:pt x="7" y="8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10" y="3"/>
                      <a:pt x="14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6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2" y="7"/>
                      <a:pt x="10" y="11"/>
                      <a:pt x="5" y="11"/>
                    </a:cubicBezTo>
                  </a:path>
                </a:pathLst>
              </a:custGeom>
              <a:solidFill>
                <a:srgbClr val="3F7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0" name="Freeform 273"/>
              <p:cNvSpPr>
                <a:spLocks/>
              </p:cNvSpPr>
              <p:nvPr/>
            </p:nvSpPr>
            <p:spPr bwMode="auto">
              <a:xfrm>
                <a:off x="6240" y="10027"/>
                <a:ext cx="44" cy="22"/>
              </a:xfrm>
              <a:custGeom>
                <a:avLst/>
                <a:gdLst>
                  <a:gd name="T0" fmla="*/ 71 w 18"/>
                  <a:gd name="T1" fmla="*/ 88 h 11"/>
                  <a:gd name="T2" fmla="*/ 12 w 18"/>
                  <a:gd name="T3" fmla="*/ 88 h 11"/>
                  <a:gd name="T4" fmla="*/ 0 w 18"/>
                  <a:gd name="T5" fmla="*/ 80 h 11"/>
                  <a:gd name="T6" fmla="*/ 12 w 18"/>
                  <a:gd name="T7" fmla="*/ 80 h 11"/>
                  <a:gd name="T8" fmla="*/ 29 w 18"/>
                  <a:gd name="T9" fmla="*/ 80 h 11"/>
                  <a:gd name="T10" fmla="*/ 103 w 18"/>
                  <a:gd name="T11" fmla="*/ 64 h 11"/>
                  <a:gd name="T12" fmla="*/ 120 w 18"/>
                  <a:gd name="T13" fmla="*/ 48 h 11"/>
                  <a:gd name="T14" fmla="*/ 252 w 18"/>
                  <a:gd name="T15" fmla="*/ 8 h 11"/>
                  <a:gd name="T16" fmla="*/ 252 w 18"/>
                  <a:gd name="T17" fmla="*/ 8 h 11"/>
                  <a:gd name="T18" fmla="*/ 252 w 18"/>
                  <a:gd name="T19" fmla="*/ 16 h 11"/>
                  <a:gd name="T20" fmla="*/ 252 w 18"/>
                  <a:gd name="T21" fmla="*/ 16 h 11"/>
                  <a:gd name="T22" fmla="*/ 220 w 18"/>
                  <a:gd name="T23" fmla="*/ 32 h 11"/>
                  <a:gd name="T24" fmla="*/ 203 w 18"/>
                  <a:gd name="T25" fmla="*/ 32 h 11"/>
                  <a:gd name="T26" fmla="*/ 71 w 18"/>
                  <a:gd name="T27" fmla="*/ 88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1"/>
                  <a:gd name="T44" fmla="*/ 18 w 18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1">
                    <a:moveTo>
                      <a:pt x="5" y="11"/>
                    </a:moveTo>
                    <a:cubicBezTo>
                      <a:pt x="4" y="11"/>
                      <a:pt x="2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6" y="10"/>
                      <a:pt x="7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10" y="3"/>
                      <a:pt x="14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6" y="3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2" y="7"/>
                      <a:pt x="10" y="11"/>
                      <a:pt x="5" y="11"/>
                    </a:cubicBezTo>
                  </a:path>
                </a:pathLst>
              </a:custGeom>
              <a:solidFill>
                <a:srgbClr val="609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1" name="Freeform 274"/>
              <p:cNvSpPr>
                <a:spLocks/>
              </p:cNvSpPr>
              <p:nvPr/>
            </p:nvSpPr>
            <p:spPr bwMode="auto">
              <a:xfrm>
                <a:off x="6240" y="10029"/>
                <a:ext cx="44" cy="20"/>
              </a:xfrm>
              <a:custGeom>
                <a:avLst/>
                <a:gdLst>
                  <a:gd name="T0" fmla="*/ 71 w 18"/>
                  <a:gd name="T1" fmla="*/ 80 h 10"/>
                  <a:gd name="T2" fmla="*/ 12 w 18"/>
                  <a:gd name="T3" fmla="*/ 80 h 10"/>
                  <a:gd name="T4" fmla="*/ 12 w 18"/>
                  <a:gd name="T5" fmla="*/ 72 h 10"/>
                  <a:gd name="T6" fmla="*/ 12 w 18"/>
                  <a:gd name="T7" fmla="*/ 72 h 10"/>
                  <a:gd name="T8" fmla="*/ 29 w 18"/>
                  <a:gd name="T9" fmla="*/ 72 h 10"/>
                  <a:gd name="T10" fmla="*/ 103 w 18"/>
                  <a:gd name="T11" fmla="*/ 64 h 10"/>
                  <a:gd name="T12" fmla="*/ 132 w 18"/>
                  <a:gd name="T13" fmla="*/ 48 h 10"/>
                  <a:gd name="T14" fmla="*/ 252 w 18"/>
                  <a:gd name="T15" fmla="*/ 0 h 10"/>
                  <a:gd name="T16" fmla="*/ 252 w 18"/>
                  <a:gd name="T17" fmla="*/ 0 h 10"/>
                  <a:gd name="T18" fmla="*/ 252 w 18"/>
                  <a:gd name="T19" fmla="*/ 8 h 10"/>
                  <a:gd name="T20" fmla="*/ 252 w 18"/>
                  <a:gd name="T21" fmla="*/ 8 h 10"/>
                  <a:gd name="T22" fmla="*/ 220 w 18"/>
                  <a:gd name="T23" fmla="*/ 24 h 10"/>
                  <a:gd name="T24" fmla="*/ 203 w 18"/>
                  <a:gd name="T25" fmla="*/ 24 h 10"/>
                  <a:gd name="T26" fmla="*/ 71 w 18"/>
                  <a:gd name="T27" fmla="*/ 8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0"/>
                  <a:gd name="T44" fmla="*/ 18 w 18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0">
                    <a:moveTo>
                      <a:pt x="5" y="10"/>
                    </a:moveTo>
                    <a:cubicBezTo>
                      <a:pt x="4" y="10"/>
                      <a:pt x="3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3" y="9"/>
                      <a:pt x="5" y="9"/>
                      <a:pt x="7" y="8"/>
                    </a:cubicBezTo>
                    <a:cubicBezTo>
                      <a:pt x="7" y="7"/>
                      <a:pt x="8" y="7"/>
                      <a:pt x="9" y="6"/>
                    </a:cubicBezTo>
                    <a:cubicBezTo>
                      <a:pt x="10" y="3"/>
                      <a:pt x="14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5" y="2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2" y="6"/>
                      <a:pt x="10" y="10"/>
                      <a:pt x="5" y="10"/>
                    </a:cubicBezTo>
                  </a:path>
                </a:pathLst>
              </a:custGeom>
              <a:solidFill>
                <a:srgbClr val="82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2" name="Freeform 275"/>
              <p:cNvSpPr>
                <a:spLocks/>
              </p:cNvSpPr>
              <p:nvPr/>
            </p:nvSpPr>
            <p:spPr bwMode="auto">
              <a:xfrm>
                <a:off x="6242" y="10029"/>
                <a:ext cx="39" cy="20"/>
              </a:xfrm>
              <a:custGeom>
                <a:avLst/>
                <a:gdLst>
                  <a:gd name="T0" fmla="*/ 71 w 16"/>
                  <a:gd name="T1" fmla="*/ 72 h 10"/>
                  <a:gd name="T2" fmla="*/ 12 w 16"/>
                  <a:gd name="T3" fmla="*/ 80 h 10"/>
                  <a:gd name="T4" fmla="*/ 0 w 16"/>
                  <a:gd name="T5" fmla="*/ 72 h 10"/>
                  <a:gd name="T6" fmla="*/ 0 w 16"/>
                  <a:gd name="T7" fmla="*/ 72 h 10"/>
                  <a:gd name="T8" fmla="*/ 12 w 16"/>
                  <a:gd name="T9" fmla="*/ 72 h 10"/>
                  <a:gd name="T10" fmla="*/ 90 w 16"/>
                  <a:gd name="T11" fmla="*/ 64 h 10"/>
                  <a:gd name="T12" fmla="*/ 119 w 16"/>
                  <a:gd name="T13" fmla="*/ 48 h 10"/>
                  <a:gd name="T14" fmla="*/ 219 w 16"/>
                  <a:gd name="T15" fmla="*/ 8 h 10"/>
                  <a:gd name="T16" fmla="*/ 232 w 16"/>
                  <a:gd name="T17" fmla="*/ 8 h 10"/>
                  <a:gd name="T18" fmla="*/ 232 w 16"/>
                  <a:gd name="T19" fmla="*/ 8 h 10"/>
                  <a:gd name="T20" fmla="*/ 232 w 16"/>
                  <a:gd name="T21" fmla="*/ 8 h 10"/>
                  <a:gd name="T22" fmla="*/ 190 w 16"/>
                  <a:gd name="T23" fmla="*/ 24 h 10"/>
                  <a:gd name="T24" fmla="*/ 190 w 16"/>
                  <a:gd name="T25" fmla="*/ 24 h 10"/>
                  <a:gd name="T26" fmla="*/ 71 w 16"/>
                  <a:gd name="T27" fmla="*/ 72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0"/>
                  <a:gd name="T44" fmla="*/ 16 w 16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0">
                    <a:moveTo>
                      <a:pt x="5" y="9"/>
                    </a:moveTo>
                    <a:cubicBezTo>
                      <a:pt x="4" y="9"/>
                      <a:pt x="2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2" y="9"/>
                      <a:pt x="4" y="9"/>
                      <a:pt x="6" y="8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10" y="4"/>
                      <a:pt x="13" y="0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5"/>
                      <a:pt x="9" y="10"/>
                      <a:pt x="5" y="9"/>
                    </a:cubicBezTo>
                  </a:path>
                </a:pathLst>
              </a:custGeom>
              <a:solidFill>
                <a:srgbClr val="A8B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3" name="Freeform 276"/>
              <p:cNvSpPr>
                <a:spLocks/>
              </p:cNvSpPr>
              <p:nvPr/>
            </p:nvSpPr>
            <p:spPr bwMode="auto">
              <a:xfrm>
                <a:off x="6242" y="10031"/>
                <a:ext cx="39" cy="18"/>
              </a:xfrm>
              <a:custGeom>
                <a:avLst/>
                <a:gdLst>
                  <a:gd name="T0" fmla="*/ 71 w 16"/>
                  <a:gd name="T1" fmla="*/ 64 h 9"/>
                  <a:gd name="T2" fmla="*/ 12 w 16"/>
                  <a:gd name="T3" fmla="*/ 72 h 9"/>
                  <a:gd name="T4" fmla="*/ 0 w 16"/>
                  <a:gd name="T5" fmla="*/ 64 h 9"/>
                  <a:gd name="T6" fmla="*/ 0 w 16"/>
                  <a:gd name="T7" fmla="*/ 64 h 9"/>
                  <a:gd name="T8" fmla="*/ 12 w 16"/>
                  <a:gd name="T9" fmla="*/ 64 h 9"/>
                  <a:gd name="T10" fmla="*/ 90 w 16"/>
                  <a:gd name="T11" fmla="*/ 56 h 9"/>
                  <a:gd name="T12" fmla="*/ 119 w 16"/>
                  <a:gd name="T13" fmla="*/ 48 h 9"/>
                  <a:gd name="T14" fmla="*/ 219 w 16"/>
                  <a:gd name="T15" fmla="*/ 0 h 9"/>
                  <a:gd name="T16" fmla="*/ 219 w 16"/>
                  <a:gd name="T17" fmla="*/ 0 h 9"/>
                  <a:gd name="T18" fmla="*/ 232 w 16"/>
                  <a:gd name="T19" fmla="*/ 0 h 9"/>
                  <a:gd name="T20" fmla="*/ 232 w 16"/>
                  <a:gd name="T21" fmla="*/ 0 h 9"/>
                  <a:gd name="T22" fmla="*/ 190 w 16"/>
                  <a:gd name="T23" fmla="*/ 16 h 9"/>
                  <a:gd name="T24" fmla="*/ 190 w 16"/>
                  <a:gd name="T25" fmla="*/ 16 h 9"/>
                  <a:gd name="T26" fmla="*/ 71 w 16"/>
                  <a:gd name="T27" fmla="*/ 64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9"/>
                  <a:gd name="T44" fmla="*/ 16 w 16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9">
                    <a:moveTo>
                      <a:pt x="5" y="8"/>
                    </a:moveTo>
                    <a:cubicBezTo>
                      <a:pt x="4" y="8"/>
                      <a:pt x="2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8"/>
                      <a:pt x="4" y="8"/>
                      <a:pt x="6" y="7"/>
                    </a:cubicBezTo>
                    <a:cubicBezTo>
                      <a:pt x="6" y="7"/>
                      <a:pt x="7" y="7"/>
                      <a:pt x="8" y="6"/>
                    </a:cubicBezTo>
                    <a:cubicBezTo>
                      <a:pt x="10" y="3"/>
                      <a:pt x="13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4"/>
                      <a:pt x="9" y="8"/>
                      <a:pt x="5" y="8"/>
                    </a:cubicBezTo>
                  </a:path>
                </a:pathLst>
              </a:custGeom>
              <a:solidFill>
                <a:srgbClr val="D3D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4" name="Freeform 277"/>
              <p:cNvSpPr>
                <a:spLocks/>
              </p:cNvSpPr>
              <p:nvPr/>
            </p:nvSpPr>
            <p:spPr bwMode="auto">
              <a:xfrm>
                <a:off x="6242" y="10046"/>
                <a:ext cx="8" cy="6"/>
              </a:xfrm>
              <a:custGeom>
                <a:avLst/>
                <a:gdLst>
                  <a:gd name="T0" fmla="*/ 35 w 3"/>
                  <a:gd name="T1" fmla="*/ 24 h 3"/>
                  <a:gd name="T2" fmla="*/ 21 w 3"/>
                  <a:gd name="T3" fmla="*/ 8 h 3"/>
                  <a:gd name="T4" fmla="*/ 21 w 3"/>
                  <a:gd name="T5" fmla="*/ 0 h 3"/>
                  <a:gd name="T6" fmla="*/ 0 w 3"/>
                  <a:gd name="T7" fmla="*/ 0 h 3"/>
                  <a:gd name="T8" fmla="*/ 0 w 3"/>
                  <a:gd name="T9" fmla="*/ 16 h 3"/>
                  <a:gd name="T10" fmla="*/ 35 w 3"/>
                  <a:gd name="T11" fmla="*/ 2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5" name="Freeform 278"/>
              <p:cNvSpPr>
                <a:spLocks/>
              </p:cNvSpPr>
              <p:nvPr/>
            </p:nvSpPr>
            <p:spPr bwMode="auto">
              <a:xfrm>
                <a:off x="6242" y="10046"/>
                <a:ext cx="8" cy="6"/>
              </a:xfrm>
              <a:custGeom>
                <a:avLst/>
                <a:gdLst>
                  <a:gd name="T0" fmla="*/ 0 w 3"/>
                  <a:gd name="T1" fmla="*/ 16 h 3"/>
                  <a:gd name="T2" fmla="*/ 0 w 3"/>
                  <a:gd name="T3" fmla="*/ 0 h 3"/>
                  <a:gd name="T4" fmla="*/ 21 w 3"/>
                  <a:gd name="T5" fmla="*/ 0 h 3"/>
                  <a:gd name="T6" fmla="*/ 21 w 3"/>
                  <a:gd name="T7" fmla="*/ 0 h 3"/>
                  <a:gd name="T8" fmla="*/ 21 w 3"/>
                  <a:gd name="T9" fmla="*/ 0 h 3"/>
                  <a:gd name="T10" fmla="*/ 21 w 3"/>
                  <a:gd name="T11" fmla="*/ 8 h 3"/>
                  <a:gd name="T12" fmla="*/ 35 w 3"/>
                  <a:gd name="T13" fmla="*/ 8 h 3"/>
                  <a:gd name="T14" fmla="*/ 35 w 3"/>
                  <a:gd name="T15" fmla="*/ 24 h 3"/>
                  <a:gd name="T16" fmla="*/ 21 w 3"/>
                  <a:gd name="T17" fmla="*/ 24 h 3"/>
                  <a:gd name="T18" fmla="*/ 0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6" name="Freeform 279"/>
              <p:cNvSpPr>
                <a:spLocks/>
              </p:cNvSpPr>
              <p:nvPr/>
            </p:nvSpPr>
            <p:spPr bwMode="auto">
              <a:xfrm>
                <a:off x="6242" y="10046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0 w 2"/>
                  <a:gd name="T3" fmla="*/ 0 h 3"/>
                  <a:gd name="T4" fmla="*/ 20 w 2"/>
                  <a:gd name="T5" fmla="*/ 0 h 3"/>
                  <a:gd name="T6" fmla="*/ 20 w 2"/>
                  <a:gd name="T7" fmla="*/ 0 h 3"/>
                  <a:gd name="T8" fmla="*/ 20 w 2"/>
                  <a:gd name="T9" fmla="*/ 8 h 3"/>
                  <a:gd name="T10" fmla="*/ 20 w 2"/>
                  <a:gd name="T11" fmla="*/ 8 h 3"/>
                  <a:gd name="T12" fmla="*/ 33 w 2"/>
                  <a:gd name="T13" fmla="*/ 8 h 3"/>
                  <a:gd name="T14" fmla="*/ 33 w 2"/>
                  <a:gd name="T15" fmla="*/ 16 h 3"/>
                  <a:gd name="T16" fmla="*/ 20 w 2"/>
                  <a:gd name="T17" fmla="*/ 24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7" name="Freeform 280"/>
              <p:cNvSpPr>
                <a:spLocks/>
              </p:cNvSpPr>
              <p:nvPr/>
            </p:nvSpPr>
            <p:spPr bwMode="auto">
              <a:xfrm>
                <a:off x="6242" y="10046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20 w 2"/>
                  <a:gd name="T3" fmla="*/ 8 h 3"/>
                  <a:gd name="T4" fmla="*/ 20 w 2"/>
                  <a:gd name="T5" fmla="*/ 8 h 3"/>
                  <a:gd name="T6" fmla="*/ 20 w 2"/>
                  <a:gd name="T7" fmla="*/ 0 h 3"/>
                  <a:gd name="T8" fmla="*/ 20 w 2"/>
                  <a:gd name="T9" fmla="*/ 8 h 3"/>
                  <a:gd name="T10" fmla="*/ 20 w 2"/>
                  <a:gd name="T11" fmla="*/ 8 h 3"/>
                  <a:gd name="T12" fmla="*/ 20 w 2"/>
                  <a:gd name="T13" fmla="*/ 8 h 3"/>
                  <a:gd name="T14" fmla="*/ 20 w 2"/>
                  <a:gd name="T15" fmla="*/ 16 h 3"/>
                  <a:gd name="T16" fmla="*/ 20 w 2"/>
                  <a:gd name="T17" fmla="*/ 24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8" name="Freeform 281"/>
              <p:cNvSpPr>
                <a:spLocks/>
              </p:cNvSpPr>
              <p:nvPr/>
            </p:nvSpPr>
            <p:spPr bwMode="auto">
              <a:xfrm>
                <a:off x="6245" y="10049"/>
                <a:ext cx="5" cy="1"/>
              </a:xfrm>
              <a:custGeom>
                <a:avLst/>
                <a:gdLst>
                  <a:gd name="T0" fmla="*/ 0 w 2"/>
                  <a:gd name="T1" fmla="*/ 1 h 1"/>
                  <a:gd name="T2" fmla="*/ 33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2" y="0"/>
                    </a:cubicBezTo>
                    <a:cubicBezTo>
                      <a:pt x="2" y="0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99" name="Freeform 282"/>
              <p:cNvSpPr>
                <a:spLocks/>
              </p:cNvSpPr>
              <p:nvPr/>
            </p:nvSpPr>
            <p:spPr bwMode="auto">
              <a:xfrm>
                <a:off x="6245" y="10049"/>
                <a:ext cx="5" cy="1"/>
              </a:xfrm>
              <a:custGeom>
                <a:avLst/>
                <a:gdLst>
                  <a:gd name="T0" fmla="*/ 0 w 2"/>
                  <a:gd name="T1" fmla="*/ 1 h 1"/>
                  <a:gd name="T2" fmla="*/ 33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2" y="0"/>
                    </a:cubicBezTo>
                    <a:cubicBezTo>
                      <a:pt x="2" y="0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0" name="Freeform 283"/>
              <p:cNvSpPr>
                <a:spLocks/>
              </p:cNvSpPr>
              <p:nvPr/>
            </p:nvSpPr>
            <p:spPr bwMode="auto">
              <a:xfrm>
                <a:off x="6259" y="10046"/>
                <a:ext cx="8" cy="6"/>
              </a:xfrm>
              <a:custGeom>
                <a:avLst/>
                <a:gdLst>
                  <a:gd name="T0" fmla="*/ 21 w 3"/>
                  <a:gd name="T1" fmla="*/ 24 h 3"/>
                  <a:gd name="T2" fmla="*/ 21 w 3"/>
                  <a:gd name="T3" fmla="*/ 8 h 3"/>
                  <a:gd name="T4" fmla="*/ 21 w 3"/>
                  <a:gd name="T5" fmla="*/ 0 h 3"/>
                  <a:gd name="T6" fmla="*/ 0 w 3"/>
                  <a:gd name="T7" fmla="*/ 0 h 3"/>
                  <a:gd name="T8" fmla="*/ 0 w 3"/>
                  <a:gd name="T9" fmla="*/ 16 h 3"/>
                  <a:gd name="T10" fmla="*/ 21 w 3"/>
                  <a:gd name="T11" fmla="*/ 2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3"/>
                    </a:moveTo>
                    <a:cubicBezTo>
                      <a:pt x="3" y="2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1" name="Freeform 284"/>
              <p:cNvSpPr>
                <a:spLocks/>
              </p:cNvSpPr>
              <p:nvPr/>
            </p:nvSpPr>
            <p:spPr bwMode="auto">
              <a:xfrm>
                <a:off x="6259" y="10046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0 w 2"/>
                  <a:gd name="T3" fmla="*/ 0 h 3"/>
                  <a:gd name="T4" fmla="*/ 20 w 2"/>
                  <a:gd name="T5" fmla="*/ 0 h 3"/>
                  <a:gd name="T6" fmla="*/ 20 w 2"/>
                  <a:gd name="T7" fmla="*/ 0 h 3"/>
                  <a:gd name="T8" fmla="*/ 20 w 2"/>
                  <a:gd name="T9" fmla="*/ 0 h 3"/>
                  <a:gd name="T10" fmla="*/ 20 w 2"/>
                  <a:gd name="T11" fmla="*/ 8 h 3"/>
                  <a:gd name="T12" fmla="*/ 33 w 2"/>
                  <a:gd name="T13" fmla="*/ 8 h 3"/>
                  <a:gd name="T14" fmla="*/ 20 w 2"/>
                  <a:gd name="T15" fmla="*/ 24 h 3"/>
                  <a:gd name="T16" fmla="*/ 20 w 2"/>
                  <a:gd name="T17" fmla="*/ 24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2" name="Freeform 285"/>
              <p:cNvSpPr>
                <a:spLocks/>
              </p:cNvSpPr>
              <p:nvPr/>
            </p:nvSpPr>
            <p:spPr bwMode="auto">
              <a:xfrm>
                <a:off x="6259" y="10046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0 w 2"/>
                  <a:gd name="T3" fmla="*/ 0 h 3"/>
                  <a:gd name="T4" fmla="*/ 20 w 2"/>
                  <a:gd name="T5" fmla="*/ 0 h 3"/>
                  <a:gd name="T6" fmla="*/ 20 w 2"/>
                  <a:gd name="T7" fmla="*/ 0 h 3"/>
                  <a:gd name="T8" fmla="*/ 20 w 2"/>
                  <a:gd name="T9" fmla="*/ 8 h 3"/>
                  <a:gd name="T10" fmla="*/ 20 w 2"/>
                  <a:gd name="T11" fmla="*/ 8 h 3"/>
                  <a:gd name="T12" fmla="*/ 20 w 2"/>
                  <a:gd name="T13" fmla="*/ 8 h 3"/>
                  <a:gd name="T14" fmla="*/ 20 w 2"/>
                  <a:gd name="T15" fmla="*/ 16 h 3"/>
                  <a:gd name="T16" fmla="*/ 20 w 2"/>
                  <a:gd name="T17" fmla="*/ 24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3" name="Freeform 286"/>
              <p:cNvSpPr>
                <a:spLocks/>
              </p:cNvSpPr>
              <p:nvPr/>
            </p:nvSpPr>
            <p:spPr bwMode="auto">
              <a:xfrm>
                <a:off x="6259" y="10046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0 w 2"/>
                  <a:gd name="T3" fmla="*/ 8 h 3"/>
                  <a:gd name="T4" fmla="*/ 0 w 2"/>
                  <a:gd name="T5" fmla="*/ 0 h 3"/>
                  <a:gd name="T6" fmla="*/ 20 w 2"/>
                  <a:gd name="T7" fmla="*/ 0 h 3"/>
                  <a:gd name="T8" fmla="*/ 20 w 2"/>
                  <a:gd name="T9" fmla="*/ 8 h 3"/>
                  <a:gd name="T10" fmla="*/ 20 w 2"/>
                  <a:gd name="T11" fmla="*/ 8 h 3"/>
                  <a:gd name="T12" fmla="*/ 20 w 2"/>
                  <a:gd name="T13" fmla="*/ 8 h 3"/>
                  <a:gd name="T14" fmla="*/ 20 w 2"/>
                  <a:gd name="T15" fmla="*/ 16 h 3"/>
                  <a:gd name="T16" fmla="*/ 20 w 2"/>
                  <a:gd name="T17" fmla="*/ 16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2"/>
                      <a:pt x="0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4" name="Freeform 287"/>
              <p:cNvSpPr>
                <a:spLocks/>
              </p:cNvSpPr>
              <p:nvPr/>
            </p:nvSpPr>
            <p:spPr bwMode="auto">
              <a:xfrm>
                <a:off x="6259" y="10049"/>
                <a:ext cx="8" cy="1"/>
              </a:xfrm>
              <a:custGeom>
                <a:avLst/>
                <a:gdLst>
                  <a:gd name="T0" fmla="*/ 21 w 3"/>
                  <a:gd name="T1" fmla="*/ 1 h 1"/>
                  <a:gd name="T2" fmla="*/ 56 w 3"/>
                  <a:gd name="T3" fmla="*/ 0 h 1"/>
                  <a:gd name="T4" fmla="*/ 21 w 3"/>
                  <a:gd name="T5" fmla="*/ 0 h 1"/>
                  <a:gd name="T6" fmla="*/ 2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5" name="Freeform 288"/>
              <p:cNvSpPr>
                <a:spLocks/>
              </p:cNvSpPr>
              <p:nvPr/>
            </p:nvSpPr>
            <p:spPr bwMode="auto">
              <a:xfrm>
                <a:off x="6259" y="10049"/>
                <a:ext cx="8" cy="1"/>
              </a:xfrm>
              <a:custGeom>
                <a:avLst/>
                <a:gdLst>
                  <a:gd name="T0" fmla="*/ 21 w 3"/>
                  <a:gd name="T1" fmla="*/ 1 h 1"/>
                  <a:gd name="T2" fmla="*/ 56 w 3"/>
                  <a:gd name="T3" fmla="*/ 0 h 1"/>
                  <a:gd name="T4" fmla="*/ 21 w 3"/>
                  <a:gd name="T5" fmla="*/ 0 h 1"/>
                  <a:gd name="T6" fmla="*/ 2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6" name="Freeform 289"/>
              <p:cNvSpPr>
                <a:spLocks/>
              </p:cNvSpPr>
              <p:nvPr/>
            </p:nvSpPr>
            <p:spPr bwMode="auto">
              <a:xfrm>
                <a:off x="6272" y="10046"/>
                <a:ext cx="9" cy="8"/>
              </a:xfrm>
              <a:custGeom>
                <a:avLst/>
                <a:gdLst>
                  <a:gd name="T0" fmla="*/ 25 w 4"/>
                  <a:gd name="T1" fmla="*/ 24 h 4"/>
                  <a:gd name="T2" fmla="*/ 25 w 4"/>
                  <a:gd name="T3" fmla="*/ 8 h 4"/>
                  <a:gd name="T4" fmla="*/ 11 w 4"/>
                  <a:gd name="T5" fmla="*/ 0 h 4"/>
                  <a:gd name="T6" fmla="*/ 0 w 4"/>
                  <a:gd name="T7" fmla="*/ 8 h 4"/>
                  <a:gd name="T8" fmla="*/ 0 w 4"/>
                  <a:gd name="T9" fmla="*/ 16 h 4"/>
                  <a:gd name="T10" fmla="*/ 25 w 4"/>
                  <a:gd name="T11" fmla="*/ 2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2" y="3"/>
                    </a:moveTo>
                    <a:cubicBezTo>
                      <a:pt x="4" y="2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1" y="4"/>
                      <a:pt x="2" y="3"/>
                      <a:pt x="2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7" name="Freeform 290"/>
              <p:cNvSpPr>
                <a:spLocks/>
              </p:cNvSpPr>
              <p:nvPr/>
            </p:nvSpPr>
            <p:spPr bwMode="auto">
              <a:xfrm>
                <a:off x="6272" y="10046"/>
                <a:ext cx="7" cy="6"/>
              </a:xfrm>
              <a:custGeom>
                <a:avLst/>
                <a:gdLst>
                  <a:gd name="T0" fmla="*/ 0 w 3"/>
                  <a:gd name="T1" fmla="*/ 16 h 3"/>
                  <a:gd name="T2" fmla="*/ 0 w 3"/>
                  <a:gd name="T3" fmla="*/ 8 h 3"/>
                  <a:gd name="T4" fmla="*/ 12 w 3"/>
                  <a:gd name="T5" fmla="*/ 0 h 3"/>
                  <a:gd name="T6" fmla="*/ 12 w 3"/>
                  <a:gd name="T7" fmla="*/ 0 h 3"/>
                  <a:gd name="T8" fmla="*/ 28 w 3"/>
                  <a:gd name="T9" fmla="*/ 8 h 3"/>
                  <a:gd name="T10" fmla="*/ 12 w 3"/>
                  <a:gd name="T11" fmla="*/ 8 h 3"/>
                  <a:gd name="T12" fmla="*/ 28 w 3"/>
                  <a:gd name="T13" fmla="*/ 8 h 3"/>
                  <a:gd name="T14" fmla="*/ 28 w 3"/>
                  <a:gd name="T15" fmla="*/ 24 h 3"/>
                  <a:gd name="T16" fmla="*/ 28 w 3"/>
                  <a:gd name="T17" fmla="*/ 24 h 3"/>
                  <a:gd name="T18" fmla="*/ 0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8" name="Freeform 291"/>
              <p:cNvSpPr>
                <a:spLocks/>
              </p:cNvSpPr>
              <p:nvPr/>
            </p:nvSpPr>
            <p:spPr bwMode="auto">
              <a:xfrm>
                <a:off x="6272" y="10049"/>
                <a:ext cx="7" cy="3"/>
              </a:xfrm>
              <a:custGeom>
                <a:avLst/>
                <a:gdLst>
                  <a:gd name="T0" fmla="*/ 12 w 3"/>
                  <a:gd name="T1" fmla="*/ 5 h 2"/>
                  <a:gd name="T2" fmla="*/ 12 w 3"/>
                  <a:gd name="T3" fmla="*/ 0 h 2"/>
                  <a:gd name="T4" fmla="*/ 12 w 3"/>
                  <a:gd name="T5" fmla="*/ 0 h 2"/>
                  <a:gd name="T6" fmla="*/ 12 w 3"/>
                  <a:gd name="T7" fmla="*/ 0 h 2"/>
                  <a:gd name="T8" fmla="*/ 12 w 3"/>
                  <a:gd name="T9" fmla="*/ 0 h 2"/>
                  <a:gd name="T10" fmla="*/ 12 w 3"/>
                  <a:gd name="T11" fmla="*/ 0 h 2"/>
                  <a:gd name="T12" fmla="*/ 28 w 3"/>
                  <a:gd name="T13" fmla="*/ 0 h 2"/>
                  <a:gd name="T14" fmla="*/ 28 w 3"/>
                  <a:gd name="T15" fmla="*/ 5 h 2"/>
                  <a:gd name="T16" fmla="*/ 28 w 3"/>
                  <a:gd name="T17" fmla="*/ 8 h 2"/>
                  <a:gd name="T18" fmla="*/ 12 w 3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09" name="Freeform 292"/>
              <p:cNvSpPr>
                <a:spLocks/>
              </p:cNvSpPr>
              <p:nvPr/>
            </p:nvSpPr>
            <p:spPr bwMode="auto">
              <a:xfrm>
                <a:off x="6274" y="10049"/>
                <a:ext cx="5" cy="3"/>
              </a:xfrm>
              <a:custGeom>
                <a:avLst/>
                <a:gdLst>
                  <a:gd name="T0" fmla="*/ 0 w 2"/>
                  <a:gd name="T1" fmla="*/ 5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0 w 2"/>
                  <a:gd name="T13" fmla="*/ 0 h 2"/>
                  <a:gd name="T14" fmla="*/ 20 w 2"/>
                  <a:gd name="T15" fmla="*/ 5 h 2"/>
                  <a:gd name="T16" fmla="*/ 20 w 2"/>
                  <a:gd name="T17" fmla="*/ 8 h 2"/>
                  <a:gd name="T18" fmla="*/ 0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0" name="Freeform 293"/>
              <p:cNvSpPr>
                <a:spLocks/>
              </p:cNvSpPr>
              <p:nvPr/>
            </p:nvSpPr>
            <p:spPr bwMode="auto">
              <a:xfrm>
                <a:off x="6274" y="10049"/>
                <a:ext cx="5" cy="1"/>
              </a:xfrm>
              <a:custGeom>
                <a:avLst/>
                <a:gdLst>
                  <a:gd name="T0" fmla="*/ 0 w 2"/>
                  <a:gd name="T1" fmla="*/ 1 h 1"/>
                  <a:gd name="T2" fmla="*/ 33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1" name="Freeform 294"/>
              <p:cNvSpPr>
                <a:spLocks/>
              </p:cNvSpPr>
              <p:nvPr/>
            </p:nvSpPr>
            <p:spPr bwMode="auto">
              <a:xfrm>
                <a:off x="6274" y="10049"/>
                <a:ext cx="5" cy="1"/>
              </a:xfrm>
              <a:custGeom>
                <a:avLst/>
                <a:gdLst>
                  <a:gd name="T0" fmla="*/ 0 w 2"/>
                  <a:gd name="T1" fmla="*/ 1 h 1"/>
                  <a:gd name="T2" fmla="*/ 33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2" name="Freeform 295"/>
              <p:cNvSpPr>
                <a:spLocks/>
              </p:cNvSpPr>
              <p:nvPr/>
            </p:nvSpPr>
            <p:spPr bwMode="auto">
              <a:xfrm>
                <a:off x="6272" y="10039"/>
                <a:ext cx="7" cy="6"/>
              </a:xfrm>
              <a:custGeom>
                <a:avLst/>
                <a:gdLst>
                  <a:gd name="T0" fmla="*/ 0 w 3"/>
                  <a:gd name="T1" fmla="*/ 16 h 3"/>
                  <a:gd name="T2" fmla="*/ 0 w 3"/>
                  <a:gd name="T3" fmla="*/ 0 h 3"/>
                  <a:gd name="T4" fmla="*/ 12 w 3"/>
                  <a:gd name="T5" fmla="*/ 0 h 3"/>
                  <a:gd name="T6" fmla="*/ 12 w 3"/>
                  <a:gd name="T7" fmla="*/ 0 h 3"/>
                  <a:gd name="T8" fmla="*/ 12 w 3"/>
                  <a:gd name="T9" fmla="*/ 0 h 3"/>
                  <a:gd name="T10" fmla="*/ 12 w 3"/>
                  <a:gd name="T11" fmla="*/ 8 h 3"/>
                  <a:gd name="T12" fmla="*/ 28 w 3"/>
                  <a:gd name="T13" fmla="*/ 8 h 3"/>
                  <a:gd name="T14" fmla="*/ 28 w 3"/>
                  <a:gd name="T15" fmla="*/ 16 h 3"/>
                  <a:gd name="T16" fmla="*/ 28 w 3"/>
                  <a:gd name="T17" fmla="*/ 24 h 3"/>
                  <a:gd name="T18" fmla="*/ 0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3" name="Freeform 296"/>
              <p:cNvSpPr>
                <a:spLocks/>
              </p:cNvSpPr>
              <p:nvPr/>
            </p:nvSpPr>
            <p:spPr bwMode="auto">
              <a:xfrm>
                <a:off x="6272" y="10039"/>
                <a:ext cx="7" cy="6"/>
              </a:xfrm>
              <a:custGeom>
                <a:avLst/>
                <a:gdLst>
                  <a:gd name="T0" fmla="*/ 12 w 3"/>
                  <a:gd name="T1" fmla="*/ 16 h 3"/>
                  <a:gd name="T2" fmla="*/ 12 w 3"/>
                  <a:gd name="T3" fmla="*/ 8 h 3"/>
                  <a:gd name="T4" fmla="*/ 12 w 3"/>
                  <a:gd name="T5" fmla="*/ 0 h 3"/>
                  <a:gd name="T6" fmla="*/ 12 w 3"/>
                  <a:gd name="T7" fmla="*/ 0 h 3"/>
                  <a:gd name="T8" fmla="*/ 12 w 3"/>
                  <a:gd name="T9" fmla="*/ 8 h 3"/>
                  <a:gd name="T10" fmla="*/ 12 w 3"/>
                  <a:gd name="T11" fmla="*/ 8 h 3"/>
                  <a:gd name="T12" fmla="*/ 28 w 3"/>
                  <a:gd name="T13" fmla="*/ 8 h 3"/>
                  <a:gd name="T14" fmla="*/ 28 w 3"/>
                  <a:gd name="T15" fmla="*/ 16 h 3"/>
                  <a:gd name="T16" fmla="*/ 28 w 3"/>
                  <a:gd name="T17" fmla="*/ 24 h 3"/>
                  <a:gd name="T18" fmla="*/ 12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4" name="Freeform 297"/>
              <p:cNvSpPr>
                <a:spLocks/>
              </p:cNvSpPr>
              <p:nvPr/>
            </p:nvSpPr>
            <p:spPr bwMode="auto">
              <a:xfrm>
                <a:off x="6272" y="10041"/>
                <a:ext cx="7" cy="4"/>
              </a:xfrm>
              <a:custGeom>
                <a:avLst/>
                <a:gdLst>
                  <a:gd name="T0" fmla="*/ 12 w 3"/>
                  <a:gd name="T1" fmla="*/ 8 h 2"/>
                  <a:gd name="T2" fmla="*/ 12 w 3"/>
                  <a:gd name="T3" fmla="*/ 0 h 2"/>
                  <a:gd name="T4" fmla="*/ 12 w 3"/>
                  <a:gd name="T5" fmla="*/ 0 h 2"/>
                  <a:gd name="T6" fmla="*/ 12 w 3"/>
                  <a:gd name="T7" fmla="*/ 0 h 2"/>
                  <a:gd name="T8" fmla="*/ 12 w 3"/>
                  <a:gd name="T9" fmla="*/ 0 h 2"/>
                  <a:gd name="T10" fmla="*/ 12 w 3"/>
                  <a:gd name="T11" fmla="*/ 0 h 2"/>
                  <a:gd name="T12" fmla="*/ 28 w 3"/>
                  <a:gd name="T13" fmla="*/ 0 h 2"/>
                  <a:gd name="T14" fmla="*/ 28 w 3"/>
                  <a:gd name="T15" fmla="*/ 8 h 2"/>
                  <a:gd name="T16" fmla="*/ 28 w 3"/>
                  <a:gd name="T17" fmla="*/ 8 h 2"/>
                  <a:gd name="T18" fmla="*/ 12 w 3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5" name="Freeform 298"/>
              <p:cNvSpPr>
                <a:spLocks/>
              </p:cNvSpPr>
              <p:nvPr/>
            </p:nvSpPr>
            <p:spPr bwMode="auto">
              <a:xfrm>
                <a:off x="6274" y="10039"/>
                <a:ext cx="5" cy="4"/>
              </a:xfrm>
              <a:custGeom>
                <a:avLst/>
                <a:gdLst>
                  <a:gd name="T0" fmla="*/ 0 w 2"/>
                  <a:gd name="T1" fmla="*/ 16 h 2"/>
                  <a:gd name="T2" fmla="*/ 33 w 2"/>
                  <a:gd name="T3" fmla="*/ 0 h 2"/>
                  <a:gd name="T4" fmla="*/ 0 w 2"/>
                  <a:gd name="T5" fmla="*/ 8 h 2"/>
                  <a:gd name="T6" fmla="*/ 0 w 2"/>
                  <a:gd name="T7" fmla="*/ 1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6" name="Freeform 299"/>
              <p:cNvSpPr>
                <a:spLocks/>
              </p:cNvSpPr>
              <p:nvPr/>
            </p:nvSpPr>
            <p:spPr bwMode="auto">
              <a:xfrm>
                <a:off x="6274" y="10039"/>
                <a:ext cx="5" cy="4"/>
              </a:xfrm>
              <a:custGeom>
                <a:avLst/>
                <a:gdLst>
                  <a:gd name="T0" fmla="*/ 0 w 2"/>
                  <a:gd name="T1" fmla="*/ 16 h 2"/>
                  <a:gd name="T2" fmla="*/ 33 w 2"/>
                  <a:gd name="T3" fmla="*/ 0 h 2"/>
                  <a:gd name="T4" fmla="*/ 0 w 2"/>
                  <a:gd name="T5" fmla="*/ 8 h 2"/>
                  <a:gd name="T6" fmla="*/ 0 w 2"/>
                  <a:gd name="T7" fmla="*/ 1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7" name="Freeform 300"/>
              <p:cNvSpPr>
                <a:spLocks/>
              </p:cNvSpPr>
              <p:nvPr/>
            </p:nvSpPr>
            <p:spPr bwMode="auto">
              <a:xfrm>
                <a:off x="6262" y="10033"/>
                <a:ext cx="10" cy="8"/>
              </a:xfrm>
              <a:custGeom>
                <a:avLst/>
                <a:gdLst>
                  <a:gd name="T0" fmla="*/ 50 w 4"/>
                  <a:gd name="T1" fmla="*/ 16 h 4"/>
                  <a:gd name="T2" fmla="*/ 20 w 4"/>
                  <a:gd name="T3" fmla="*/ 8 h 4"/>
                  <a:gd name="T4" fmla="*/ 20 w 4"/>
                  <a:gd name="T5" fmla="*/ 0 h 4"/>
                  <a:gd name="T6" fmla="*/ 0 w 4"/>
                  <a:gd name="T7" fmla="*/ 8 h 4"/>
                  <a:gd name="T8" fmla="*/ 20 w 4"/>
                  <a:gd name="T9" fmla="*/ 16 h 4"/>
                  <a:gd name="T10" fmla="*/ 50 w 4"/>
                  <a:gd name="T11" fmla="*/ 16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3" y="2"/>
                    </a:moveTo>
                    <a:cubicBezTo>
                      <a:pt x="4" y="1"/>
                      <a:pt x="3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4"/>
                      <a:pt x="2" y="3"/>
                      <a:pt x="3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8" name="Freeform 301"/>
              <p:cNvSpPr>
                <a:spLocks/>
              </p:cNvSpPr>
              <p:nvPr/>
            </p:nvSpPr>
            <p:spPr bwMode="auto">
              <a:xfrm>
                <a:off x="6262" y="10033"/>
                <a:ext cx="7" cy="6"/>
              </a:xfrm>
              <a:custGeom>
                <a:avLst/>
                <a:gdLst>
                  <a:gd name="T0" fmla="*/ 12 w 3"/>
                  <a:gd name="T1" fmla="*/ 16 h 3"/>
                  <a:gd name="T2" fmla="*/ 0 w 3"/>
                  <a:gd name="T3" fmla="*/ 8 h 3"/>
                  <a:gd name="T4" fmla="*/ 0 w 3"/>
                  <a:gd name="T5" fmla="*/ 0 h 3"/>
                  <a:gd name="T6" fmla="*/ 12 w 3"/>
                  <a:gd name="T7" fmla="*/ 0 h 3"/>
                  <a:gd name="T8" fmla="*/ 12 w 3"/>
                  <a:gd name="T9" fmla="*/ 0 h 3"/>
                  <a:gd name="T10" fmla="*/ 12 w 3"/>
                  <a:gd name="T11" fmla="*/ 8 h 3"/>
                  <a:gd name="T12" fmla="*/ 28 w 3"/>
                  <a:gd name="T13" fmla="*/ 8 h 3"/>
                  <a:gd name="T14" fmla="*/ 37 w 3"/>
                  <a:gd name="T15" fmla="*/ 16 h 3"/>
                  <a:gd name="T16" fmla="*/ 28 w 3"/>
                  <a:gd name="T17" fmla="*/ 24 h 3"/>
                  <a:gd name="T18" fmla="*/ 12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19" name="Freeform 302"/>
              <p:cNvSpPr>
                <a:spLocks/>
              </p:cNvSpPr>
              <p:nvPr/>
            </p:nvSpPr>
            <p:spPr bwMode="auto">
              <a:xfrm>
                <a:off x="6262" y="10033"/>
                <a:ext cx="7" cy="6"/>
              </a:xfrm>
              <a:custGeom>
                <a:avLst/>
                <a:gdLst>
                  <a:gd name="T0" fmla="*/ 12 w 3"/>
                  <a:gd name="T1" fmla="*/ 16 h 3"/>
                  <a:gd name="T2" fmla="*/ 0 w 3"/>
                  <a:gd name="T3" fmla="*/ 8 h 3"/>
                  <a:gd name="T4" fmla="*/ 12 w 3"/>
                  <a:gd name="T5" fmla="*/ 8 h 3"/>
                  <a:gd name="T6" fmla="*/ 12 w 3"/>
                  <a:gd name="T7" fmla="*/ 0 h 3"/>
                  <a:gd name="T8" fmla="*/ 12 w 3"/>
                  <a:gd name="T9" fmla="*/ 8 h 3"/>
                  <a:gd name="T10" fmla="*/ 12 w 3"/>
                  <a:gd name="T11" fmla="*/ 8 h 3"/>
                  <a:gd name="T12" fmla="*/ 28 w 3"/>
                  <a:gd name="T13" fmla="*/ 8 h 3"/>
                  <a:gd name="T14" fmla="*/ 28 w 3"/>
                  <a:gd name="T15" fmla="*/ 16 h 3"/>
                  <a:gd name="T16" fmla="*/ 28 w 3"/>
                  <a:gd name="T17" fmla="*/ 24 h 3"/>
                  <a:gd name="T18" fmla="*/ 12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2"/>
                    </a:moveTo>
                    <a:cubicBezTo>
                      <a:pt x="0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0" name="Freeform 303"/>
              <p:cNvSpPr>
                <a:spLocks/>
              </p:cNvSpPr>
              <p:nvPr/>
            </p:nvSpPr>
            <p:spPr bwMode="auto">
              <a:xfrm>
                <a:off x="6264" y="10035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0 w 2"/>
                  <a:gd name="T13" fmla="*/ 0 h 2"/>
                  <a:gd name="T14" fmla="*/ 20 w 2"/>
                  <a:gd name="T15" fmla="*/ 8 h 2"/>
                  <a:gd name="T16" fmla="*/ 20 w 2"/>
                  <a:gd name="T17" fmla="*/ 8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1" name="Freeform 304"/>
              <p:cNvSpPr>
                <a:spLocks/>
              </p:cNvSpPr>
              <p:nvPr/>
            </p:nvSpPr>
            <p:spPr bwMode="auto">
              <a:xfrm>
                <a:off x="6264" y="10033"/>
                <a:ext cx="5" cy="4"/>
              </a:xfrm>
              <a:custGeom>
                <a:avLst/>
                <a:gdLst>
                  <a:gd name="T0" fmla="*/ 20 w 2"/>
                  <a:gd name="T1" fmla="*/ 16 h 2"/>
                  <a:gd name="T2" fmla="*/ 33 w 2"/>
                  <a:gd name="T3" fmla="*/ 0 h 2"/>
                  <a:gd name="T4" fmla="*/ 0 w 2"/>
                  <a:gd name="T5" fmla="*/ 8 h 2"/>
                  <a:gd name="T6" fmla="*/ 20 w 2"/>
                  <a:gd name="T7" fmla="*/ 1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2" name="Freeform 305"/>
              <p:cNvSpPr>
                <a:spLocks/>
              </p:cNvSpPr>
              <p:nvPr/>
            </p:nvSpPr>
            <p:spPr bwMode="auto">
              <a:xfrm>
                <a:off x="6264" y="10033"/>
                <a:ext cx="5" cy="4"/>
              </a:xfrm>
              <a:custGeom>
                <a:avLst/>
                <a:gdLst>
                  <a:gd name="T0" fmla="*/ 20 w 2"/>
                  <a:gd name="T1" fmla="*/ 16 h 2"/>
                  <a:gd name="T2" fmla="*/ 33 w 2"/>
                  <a:gd name="T3" fmla="*/ 0 h 2"/>
                  <a:gd name="T4" fmla="*/ 0 w 2"/>
                  <a:gd name="T5" fmla="*/ 8 h 2"/>
                  <a:gd name="T6" fmla="*/ 20 w 2"/>
                  <a:gd name="T7" fmla="*/ 1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3" name="Freeform 306"/>
              <p:cNvSpPr>
                <a:spLocks/>
              </p:cNvSpPr>
              <p:nvPr/>
            </p:nvSpPr>
            <p:spPr bwMode="auto">
              <a:xfrm>
                <a:off x="6052" y="9998"/>
                <a:ext cx="2" cy="6"/>
              </a:xfrm>
              <a:custGeom>
                <a:avLst/>
                <a:gdLst>
                  <a:gd name="T0" fmla="*/ 0 w 1"/>
                  <a:gd name="T1" fmla="*/ 24 h 3"/>
                  <a:gd name="T2" fmla="*/ 8 w 1"/>
                  <a:gd name="T3" fmla="*/ 0 h 3"/>
                  <a:gd name="T4" fmla="*/ 0 w 1"/>
                  <a:gd name="T5" fmla="*/ 24 h 3"/>
                  <a:gd name="T6" fmla="*/ 0 w 1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4" name="Freeform 307"/>
              <p:cNvSpPr>
                <a:spLocks/>
              </p:cNvSpPr>
              <p:nvPr/>
            </p:nvSpPr>
            <p:spPr bwMode="auto">
              <a:xfrm>
                <a:off x="6052" y="9998"/>
                <a:ext cx="2" cy="6"/>
              </a:xfrm>
              <a:custGeom>
                <a:avLst/>
                <a:gdLst>
                  <a:gd name="T0" fmla="*/ 0 w 1"/>
                  <a:gd name="T1" fmla="*/ 24 h 3"/>
                  <a:gd name="T2" fmla="*/ 8 w 1"/>
                  <a:gd name="T3" fmla="*/ 0 h 3"/>
                  <a:gd name="T4" fmla="*/ 0 w 1"/>
                  <a:gd name="T5" fmla="*/ 24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5" name="Freeform 308"/>
              <p:cNvSpPr>
                <a:spLocks/>
              </p:cNvSpPr>
              <p:nvPr/>
            </p:nvSpPr>
            <p:spPr bwMode="auto">
              <a:xfrm>
                <a:off x="6032" y="9980"/>
                <a:ext cx="5" cy="6"/>
              </a:xfrm>
              <a:custGeom>
                <a:avLst/>
                <a:gdLst>
                  <a:gd name="T0" fmla="*/ 0 w 2"/>
                  <a:gd name="T1" fmla="*/ 24 h 3"/>
                  <a:gd name="T2" fmla="*/ 20 w 2"/>
                  <a:gd name="T3" fmla="*/ 0 h 3"/>
                  <a:gd name="T4" fmla="*/ 20 w 2"/>
                  <a:gd name="T5" fmla="*/ 24 h 3"/>
                  <a:gd name="T6" fmla="*/ 0 w 2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2" y="1"/>
                      <a:pt x="1" y="0"/>
                    </a:cubicBezTo>
                    <a:cubicBezTo>
                      <a:pt x="1" y="0"/>
                      <a:pt x="2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6" name="Freeform 309"/>
              <p:cNvSpPr>
                <a:spLocks/>
              </p:cNvSpPr>
              <p:nvPr/>
            </p:nvSpPr>
            <p:spPr bwMode="auto">
              <a:xfrm>
                <a:off x="6032" y="9980"/>
                <a:ext cx="5" cy="6"/>
              </a:xfrm>
              <a:custGeom>
                <a:avLst/>
                <a:gdLst>
                  <a:gd name="T0" fmla="*/ 0 w 2"/>
                  <a:gd name="T1" fmla="*/ 24 h 3"/>
                  <a:gd name="T2" fmla="*/ 20 w 2"/>
                  <a:gd name="T3" fmla="*/ 0 h 3"/>
                  <a:gd name="T4" fmla="*/ 20 w 2"/>
                  <a:gd name="T5" fmla="*/ 24 h 3"/>
                  <a:gd name="T6" fmla="*/ 0 w 2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2" y="1"/>
                      <a:pt x="1" y="0"/>
                    </a:cubicBezTo>
                    <a:cubicBezTo>
                      <a:pt x="1" y="0"/>
                      <a:pt x="2" y="1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7" name="Freeform 310"/>
              <p:cNvSpPr>
                <a:spLocks/>
              </p:cNvSpPr>
              <p:nvPr/>
            </p:nvSpPr>
            <p:spPr bwMode="auto">
              <a:xfrm>
                <a:off x="6035" y="10019"/>
                <a:ext cx="5" cy="4"/>
              </a:xfrm>
              <a:custGeom>
                <a:avLst/>
                <a:gdLst>
                  <a:gd name="T0" fmla="*/ 33 w 2"/>
                  <a:gd name="T1" fmla="*/ 0 h 2"/>
                  <a:gd name="T2" fmla="*/ 0 w 2"/>
                  <a:gd name="T3" fmla="*/ 8 h 2"/>
                  <a:gd name="T4" fmla="*/ 33 w 2"/>
                  <a:gd name="T5" fmla="*/ 8 h 2"/>
                  <a:gd name="T6" fmla="*/ 33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0" y="2"/>
                      <a:pt x="0" y="1"/>
                    </a:cubicBezTo>
                    <a:cubicBezTo>
                      <a:pt x="0" y="1"/>
                      <a:pt x="0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8" name="Freeform 311"/>
              <p:cNvSpPr>
                <a:spLocks/>
              </p:cNvSpPr>
              <p:nvPr/>
            </p:nvSpPr>
            <p:spPr bwMode="auto">
              <a:xfrm>
                <a:off x="6035" y="10019"/>
                <a:ext cx="5" cy="4"/>
              </a:xfrm>
              <a:custGeom>
                <a:avLst/>
                <a:gdLst>
                  <a:gd name="T0" fmla="*/ 33 w 2"/>
                  <a:gd name="T1" fmla="*/ 0 h 2"/>
                  <a:gd name="T2" fmla="*/ 0 w 2"/>
                  <a:gd name="T3" fmla="*/ 8 h 2"/>
                  <a:gd name="T4" fmla="*/ 33 w 2"/>
                  <a:gd name="T5" fmla="*/ 8 h 2"/>
                  <a:gd name="T6" fmla="*/ 33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0" y="2"/>
                      <a:pt x="0" y="1"/>
                    </a:cubicBezTo>
                    <a:cubicBezTo>
                      <a:pt x="0" y="1"/>
                      <a:pt x="0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29" name="Freeform 312"/>
              <p:cNvSpPr>
                <a:spLocks/>
              </p:cNvSpPr>
              <p:nvPr/>
            </p:nvSpPr>
            <p:spPr bwMode="auto">
              <a:xfrm>
                <a:off x="6018" y="10012"/>
                <a:ext cx="7" cy="1"/>
              </a:xfrm>
              <a:custGeom>
                <a:avLst/>
                <a:gdLst>
                  <a:gd name="T0" fmla="*/ 37 w 3"/>
                  <a:gd name="T1" fmla="*/ 0 h 1"/>
                  <a:gd name="T2" fmla="*/ 0 w 3"/>
                  <a:gd name="T3" fmla="*/ 0 h 1"/>
                  <a:gd name="T4" fmla="*/ 37 w 3"/>
                  <a:gd name="T5" fmla="*/ 1 h 1"/>
                  <a:gd name="T6" fmla="*/ 37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1" y="1"/>
                      <a:pt x="0" y="0"/>
                    </a:cubicBezTo>
                    <a:cubicBezTo>
                      <a:pt x="0" y="0"/>
                      <a:pt x="1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0" name="Freeform 313"/>
              <p:cNvSpPr>
                <a:spLocks/>
              </p:cNvSpPr>
              <p:nvPr/>
            </p:nvSpPr>
            <p:spPr bwMode="auto">
              <a:xfrm>
                <a:off x="6018" y="10012"/>
                <a:ext cx="7" cy="1"/>
              </a:xfrm>
              <a:custGeom>
                <a:avLst/>
                <a:gdLst>
                  <a:gd name="T0" fmla="*/ 37 w 3"/>
                  <a:gd name="T1" fmla="*/ 0 h 1"/>
                  <a:gd name="T2" fmla="*/ 0 w 3"/>
                  <a:gd name="T3" fmla="*/ 0 h 1"/>
                  <a:gd name="T4" fmla="*/ 37 w 3"/>
                  <a:gd name="T5" fmla="*/ 1 h 1"/>
                  <a:gd name="T6" fmla="*/ 37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1" y="1"/>
                      <a:pt x="0" y="0"/>
                    </a:cubicBezTo>
                    <a:cubicBezTo>
                      <a:pt x="0" y="0"/>
                      <a:pt x="1" y="1"/>
                      <a:pt x="3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1" name="Freeform 314"/>
              <p:cNvSpPr>
                <a:spLocks/>
              </p:cNvSpPr>
              <p:nvPr/>
            </p:nvSpPr>
            <p:spPr bwMode="auto">
              <a:xfrm>
                <a:off x="6008" y="10000"/>
                <a:ext cx="7" cy="2"/>
              </a:xfrm>
              <a:custGeom>
                <a:avLst/>
                <a:gdLst>
                  <a:gd name="T0" fmla="*/ 28 w 3"/>
                  <a:gd name="T1" fmla="*/ 0 h 1"/>
                  <a:gd name="T2" fmla="*/ 0 w 3"/>
                  <a:gd name="T3" fmla="*/ 0 h 1"/>
                  <a:gd name="T4" fmla="*/ 37 w 3"/>
                  <a:gd name="T5" fmla="*/ 0 h 1"/>
                  <a:gd name="T6" fmla="*/ 28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2" name="Freeform 315"/>
              <p:cNvSpPr>
                <a:spLocks/>
              </p:cNvSpPr>
              <p:nvPr/>
            </p:nvSpPr>
            <p:spPr bwMode="auto">
              <a:xfrm>
                <a:off x="6008" y="10000"/>
                <a:ext cx="7" cy="2"/>
              </a:xfrm>
              <a:custGeom>
                <a:avLst/>
                <a:gdLst>
                  <a:gd name="T0" fmla="*/ 28 w 3"/>
                  <a:gd name="T1" fmla="*/ 0 h 1"/>
                  <a:gd name="T2" fmla="*/ 0 w 3"/>
                  <a:gd name="T3" fmla="*/ 0 h 1"/>
                  <a:gd name="T4" fmla="*/ 37 w 3"/>
                  <a:gd name="T5" fmla="*/ 0 h 1"/>
                  <a:gd name="T6" fmla="*/ 28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3" name="Freeform 316"/>
              <p:cNvSpPr>
                <a:spLocks/>
              </p:cNvSpPr>
              <p:nvPr/>
            </p:nvSpPr>
            <p:spPr bwMode="auto">
              <a:xfrm>
                <a:off x="6001" y="9976"/>
                <a:ext cx="61" cy="47"/>
              </a:xfrm>
              <a:custGeom>
                <a:avLst/>
                <a:gdLst>
                  <a:gd name="T0" fmla="*/ 120 w 25"/>
                  <a:gd name="T1" fmla="*/ 39 h 24"/>
                  <a:gd name="T2" fmla="*/ 120 w 25"/>
                  <a:gd name="T3" fmla="*/ 135 h 24"/>
                  <a:gd name="T4" fmla="*/ 293 w 25"/>
                  <a:gd name="T5" fmla="*/ 172 h 24"/>
                  <a:gd name="T6" fmla="*/ 351 w 25"/>
                  <a:gd name="T7" fmla="*/ 180 h 24"/>
                  <a:gd name="T8" fmla="*/ 364 w 25"/>
                  <a:gd name="T9" fmla="*/ 157 h 24"/>
                  <a:gd name="T10" fmla="*/ 303 w 25"/>
                  <a:gd name="T11" fmla="*/ 92 h 24"/>
                  <a:gd name="T12" fmla="*/ 120 w 25"/>
                  <a:gd name="T13" fmla="*/ 39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4"/>
                  <a:gd name="T23" fmla="*/ 25 w 25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4">
                    <a:moveTo>
                      <a:pt x="8" y="5"/>
                    </a:moveTo>
                    <a:cubicBezTo>
                      <a:pt x="8" y="5"/>
                      <a:pt x="0" y="9"/>
                      <a:pt x="8" y="18"/>
                    </a:cubicBezTo>
                    <a:cubicBezTo>
                      <a:pt x="8" y="18"/>
                      <a:pt x="12" y="23"/>
                      <a:pt x="20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1" y="15"/>
                      <a:pt x="21" y="12"/>
                    </a:cubicBezTo>
                    <a:cubicBezTo>
                      <a:pt x="21" y="12"/>
                      <a:pt x="16" y="0"/>
                      <a:pt x="8" y="5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4" name="Freeform 317"/>
              <p:cNvSpPr>
                <a:spLocks/>
              </p:cNvSpPr>
              <p:nvPr/>
            </p:nvSpPr>
            <p:spPr bwMode="auto">
              <a:xfrm>
                <a:off x="6023" y="9984"/>
                <a:ext cx="39" cy="33"/>
              </a:xfrm>
              <a:custGeom>
                <a:avLst/>
                <a:gdLst>
                  <a:gd name="T0" fmla="*/ 12 w 16"/>
                  <a:gd name="T1" fmla="*/ 16 h 17"/>
                  <a:gd name="T2" fmla="*/ 0 w 16"/>
                  <a:gd name="T3" fmla="*/ 16 h 17"/>
                  <a:gd name="T4" fmla="*/ 29 w 16"/>
                  <a:gd name="T5" fmla="*/ 0 h 17"/>
                  <a:gd name="T6" fmla="*/ 100 w 16"/>
                  <a:gd name="T7" fmla="*/ 8 h 17"/>
                  <a:gd name="T8" fmla="*/ 161 w 16"/>
                  <a:gd name="T9" fmla="*/ 52 h 17"/>
                  <a:gd name="T10" fmla="*/ 173 w 16"/>
                  <a:gd name="T11" fmla="*/ 64 h 17"/>
                  <a:gd name="T12" fmla="*/ 219 w 16"/>
                  <a:gd name="T13" fmla="*/ 109 h 17"/>
                  <a:gd name="T14" fmla="*/ 232 w 16"/>
                  <a:gd name="T15" fmla="*/ 116 h 17"/>
                  <a:gd name="T16" fmla="*/ 190 w 16"/>
                  <a:gd name="T17" fmla="*/ 109 h 17"/>
                  <a:gd name="T18" fmla="*/ 161 w 16"/>
                  <a:gd name="T19" fmla="*/ 87 h 17"/>
                  <a:gd name="T20" fmla="*/ 132 w 16"/>
                  <a:gd name="T21" fmla="*/ 64 h 17"/>
                  <a:gd name="T22" fmla="*/ 100 w 16"/>
                  <a:gd name="T23" fmla="*/ 37 h 17"/>
                  <a:gd name="T24" fmla="*/ 41 w 16"/>
                  <a:gd name="T25" fmla="*/ 16 h 17"/>
                  <a:gd name="T26" fmla="*/ 12 w 16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7"/>
                  <a:gd name="T44" fmla="*/ 16 w 1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7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4" y="0"/>
                      <a:pt x="5" y="0"/>
                      <a:pt x="7" y="1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3" y="11"/>
                      <a:pt x="14" y="13"/>
                      <a:pt x="15" y="15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5" y="17"/>
                      <a:pt x="14" y="16"/>
                      <a:pt x="13" y="15"/>
                    </a:cubicBezTo>
                    <a:cubicBezTo>
                      <a:pt x="13" y="14"/>
                      <a:pt x="12" y="13"/>
                      <a:pt x="11" y="12"/>
                    </a:cubicBezTo>
                    <a:cubicBezTo>
                      <a:pt x="10" y="11"/>
                      <a:pt x="10" y="10"/>
                      <a:pt x="9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6" y="4"/>
                      <a:pt x="4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5" name="Freeform 318"/>
              <p:cNvSpPr>
                <a:spLocks/>
              </p:cNvSpPr>
              <p:nvPr/>
            </p:nvSpPr>
            <p:spPr bwMode="auto">
              <a:xfrm>
                <a:off x="6025" y="9984"/>
                <a:ext cx="34" cy="33"/>
              </a:xfrm>
              <a:custGeom>
                <a:avLst/>
                <a:gdLst>
                  <a:gd name="T0" fmla="*/ 12 w 14"/>
                  <a:gd name="T1" fmla="*/ 8 h 17"/>
                  <a:gd name="T2" fmla="*/ 58 w 14"/>
                  <a:gd name="T3" fmla="*/ 8 h 17"/>
                  <a:gd name="T4" fmla="*/ 87 w 14"/>
                  <a:gd name="T5" fmla="*/ 16 h 17"/>
                  <a:gd name="T6" fmla="*/ 112 w 14"/>
                  <a:gd name="T7" fmla="*/ 31 h 17"/>
                  <a:gd name="T8" fmla="*/ 129 w 14"/>
                  <a:gd name="T9" fmla="*/ 37 h 17"/>
                  <a:gd name="T10" fmla="*/ 141 w 14"/>
                  <a:gd name="T11" fmla="*/ 52 h 17"/>
                  <a:gd name="T12" fmla="*/ 160 w 14"/>
                  <a:gd name="T13" fmla="*/ 64 h 17"/>
                  <a:gd name="T14" fmla="*/ 202 w 14"/>
                  <a:gd name="T15" fmla="*/ 109 h 17"/>
                  <a:gd name="T16" fmla="*/ 202 w 14"/>
                  <a:gd name="T17" fmla="*/ 109 h 17"/>
                  <a:gd name="T18" fmla="*/ 202 w 14"/>
                  <a:gd name="T19" fmla="*/ 116 h 17"/>
                  <a:gd name="T20" fmla="*/ 170 w 14"/>
                  <a:gd name="T21" fmla="*/ 109 h 17"/>
                  <a:gd name="T22" fmla="*/ 141 w 14"/>
                  <a:gd name="T23" fmla="*/ 87 h 17"/>
                  <a:gd name="T24" fmla="*/ 141 w 14"/>
                  <a:gd name="T25" fmla="*/ 80 h 17"/>
                  <a:gd name="T26" fmla="*/ 112 w 14"/>
                  <a:gd name="T27" fmla="*/ 64 h 17"/>
                  <a:gd name="T28" fmla="*/ 100 w 14"/>
                  <a:gd name="T29" fmla="*/ 45 h 17"/>
                  <a:gd name="T30" fmla="*/ 87 w 14"/>
                  <a:gd name="T31" fmla="*/ 37 h 17"/>
                  <a:gd name="T32" fmla="*/ 70 w 14"/>
                  <a:gd name="T33" fmla="*/ 31 h 17"/>
                  <a:gd name="T34" fmla="*/ 29 w 14"/>
                  <a:gd name="T35" fmla="*/ 16 h 17"/>
                  <a:gd name="T36" fmla="*/ 0 w 14"/>
                  <a:gd name="T37" fmla="*/ 16 h 17"/>
                  <a:gd name="T38" fmla="*/ 0 w 14"/>
                  <a:gd name="T39" fmla="*/ 16 h 17"/>
                  <a:gd name="T40" fmla="*/ 0 w 14"/>
                  <a:gd name="T41" fmla="*/ 8 h 17"/>
                  <a:gd name="T42" fmla="*/ 0 w 14"/>
                  <a:gd name="T43" fmla="*/ 8 h 17"/>
                  <a:gd name="T44" fmla="*/ 12 w 14"/>
                  <a:gd name="T45" fmla="*/ 8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17"/>
                  <a:gd name="T71" fmla="*/ 14 w 14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17">
                    <a:moveTo>
                      <a:pt x="1" y="1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10" y="8"/>
                      <a:pt x="11" y="9"/>
                      <a:pt x="11" y="9"/>
                    </a:cubicBezTo>
                    <a:cubicBezTo>
                      <a:pt x="12" y="11"/>
                      <a:pt x="13" y="13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1" y="14"/>
                      <a:pt x="11" y="13"/>
                      <a:pt x="10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8" y="8"/>
                      <a:pt x="7" y="7"/>
                      <a:pt x="7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3F7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6" name="Freeform 319"/>
              <p:cNvSpPr>
                <a:spLocks/>
              </p:cNvSpPr>
              <p:nvPr/>
            </p:nvSpPr>
            <p:spPr bwMode="auto">
              <a:xfrm>
                <a:off x="6025" y="9984"/>
                <a:ext cx="34" cy="32"/>
              </a:xfrm>
              <a:custGeom>
                <a:avLst/>
                <a:gdLst>
                  <a:gd name="T0" fmla="*/ 12 w 14"/>
                  <a:gd name="T1" fmla="*/ 8 h 16"/>
                  <a:gd name="T2" fmla="*/ 58 w 14"/>
                  <a:gd name="T3" fmla="*/ 8 h 16"/>
                  <a:gd name="T4" fmla="*/ 87 w 14"/>
                  <a:gd name="T5" fmla="*/ 16 h 16"/>
                  <a:gd name="T6" fmla="*/ 112 w 14"/>
                  <a:gd name="T7" fmla="*/ 32 h 16"/>
                  <a:gd name="T8" fmla="*/ 129 w 14"/>
                  <a:gd name="T9" fmla="*/ 40 h 16"/>
                  <a:gd name="T10" fmla="*/ 141 w 14"/>
                  <a:gd name="T11" fmla="*/ 64 h 16"/>
                  <a:gd name="T12" fmla="*/ 160 w 14"/>
                  <a:gd name="T13" fmla="*/ 72 h 16"/>
                  <a:gd name="T14" fmla="*/ 202 w 14"/>
                  <a:gd name="T15" fmla="*/ 120 h 16"/>
                  <a:gd name="T16" fmla="*/ 202 w 14"/>
                  <a:gd name="T17" fmla="*/ 120 h 16"/>
                  <a:gd name="T18" fmla="*/ 202 w 14"/>
                  <a:gd name="T19" fmla="*/ 128 h 16"/>
                  <a:gd name="T20" fmla="*/ 170 w 14"/>
                  <a:gd name="T21" fmla="*/ 120 h 16"/>
                  <a:gd name="T22" fmla="*/ 141 w 14"/>
                  <a:gd name="T23" fmla="*/ 88 h 16"/>
                  <a:gd name="T24" fmla="*/ 141 w 14"/>
                  <a:gd name="T25" fmla="*/ 88 h 16"/>
                  <a:gd name="T26" fmla="*/ 112 w 14"/>
                  <a:gd name="T27" fmla="*/ 64 h 16"/>
                  <a:gd name="T28" fmla="*/ 100 w 14"/>
                  <a:gd name="T29" fmla="*/ 48 h 16"/>
                  <a:gd name="T30" fmla="*/ 87 w 14"/>
                  <a:gd name="T31" fmla="*/ 40 h 16"/>
                  <a:gd name="T32" fmla="*/ 70 w 14"/>
                  <a:gd name="T33" fmla="*/ 32 h 16"/>
                  <a:gd name="T34" fmla="*/ 41 w 14"/>
                  <a:gd name="T35" fmla="*/ 16 h 16"/>
                  <a:gd name="T36" fmla="*/ 0 w 14"/>
                  <a:gd name="T37" fmla="*/ 16 h 16"/>
                  <a:gd name="T38" fmla="*/ 0 w 14"/>
                  <a:gd name="T39" fmla="*/ 16 h 16"/>
                  <a:gd name="T40" fmla="*/ 0 w 14"/>
                  <a:gd name="T41" fmla="*/ 16 h 16"/>
                  <a:gd name="T42" fmla="*/ 0 w 14"/>
                  <a:gd name="T43" fmla="*/ 8 h 16"/>
                  <a:gd name="T44" fmla="*/ 12 w 14"/>
                  <a:gd name="T45" fmla="*/ 8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16"/>
                  <a:gd name="T71" fmla="*/ 14 w 14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16">
                    <a:moveTo>
                      <a:pt x="1" y="1"/>
                    </a:moveTo>
                    <a:cubicBezTo>
                      <a:pt x="2" y="0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7" y="3"/>
                      <a:pt x="7" y="3"/>
                      <a:pt x="8" y="4"/>
                    </a:cubicBezTo>
                    <a:cubicBezTo>
                      <a:pt x="8" y="4"/>
                      <a:pt x="8" y="5"/>
                      <a:pt x="9" y="5"/>
                    </a:cubicBezTo>
                    <a:cubicBezTo>
                      <a:pt x="9" y="6"/>
                      <a:pt x="10" y="7"/>
                      <a:pt x="10" y="8"/>
                    </a:cubicBezTo>
                    <a:cubicBezTo>
                      <a:pt x="10" y="8"/>
                      <a:pt x="11" y="9"/>
                      <a:pt x="11" y="9"/>
                    </a:cubicBezTo>
                    <a:cubicBezTo>
                      <a:pt x="11" y="11"/>
                      <a:pt x="13" y="14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1" y="14"/>
                      <a:pt x="11" y="12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0"/>
                      <a:pt x="9" y="9"/>
                      <a:pt x="8" y="8"/>
                    </a:cubicBezTo>
                    <a:cubicBezTo>
                      <a:pt x="8" y="8"/>
                      <a:pt x="8" y="7"/>
                      <a:pt x="7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609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7" name="Freeform 320"/>
              <p:cNvSpPr>
                <a:spLocks/>
              </p:cNvSpPr>
              <p:nvPr/>
            </p:nvSpPr>
            <p:spPr bwMode="auto">
              <a:xfrm>
                <a:off x="6025" y="9986"/>
                <a:ext cx="34" cy="30"/>
              </a:xfrm>
              <a:custGeom>
                <a:avLst/>
                <a:gdLst>
                  <a:gd name="T0" fmla="*/ 29 w 14"/>
                  <a:gd name="T1" fmla="*/ 0 h 15"/>
                  <a:gd name="T2" fmla="*/ 58 w 14"/>
                  <a:gd name="T3" fmla="*/ 0 h 15"/>
                  <a:gd name="T4" fmla="*/ 87 w 14"/>
                  <a:gd name="T5" fmla="*/ 8 h 15"/>
                  <a:gd name="T6" fmla="*/ 112 w 14"/>
                  <a:gd name="T7" fmla="*/ 24 h 15"/>
                  <a:gd name="T8" fmla="*/ 129 w 14"/>
                  <a:gd name="T9" fmla="*/ 32 h 15"/>
                  <a:gd name="T10" fmla="*/ 141 w 14"/>
                  <a:gd name="T11" fmla="*/ 56 h 15"/>
                  <a:gd name="T12" fmla="*/ 160 w 14"/>
                  <a:gd name="T13" fmla="*/ 72 h 15"/>
                  <a:gd name="T14" fmla="*/ 202 w 14"/>
                  <a:gd name="T15" fmla="*/ 112 h 15"/>
                  <a:gd name="T16" fmla="*/ 202 w 14"/>
                  <a:gd name="T17" fmla="*/ 112 h 15"/>
                  <a:gd name="T18" fmla="*/ 202 w 14"/>
                  <a:gd name="T19" fmla="*/ 120 h 15"/>
                  <a:gd name="T20" fmla="*/ 170 w 14"/>
                  <a:gd name="T21" fmla="*/ 104 h 15"/>
                  <a:gd name="T22" fmla="*/ 141 w 14"/>
                  <a:gd name="T23" fmla="*/ 80 h 15"/>
                  <a:gd name="T24" fmla="*/ 141 w 14"/>
                  <a:gd name="T25" fmla="*/ 80 h 15"/>
                  <a:gd name="T26" fmla="*/ 112 w 14"/>
                  <a:gd name="T27" fmla="*/ 56 h 15"/>
                  <a:gd name="T28" fmla="*/ 100 w 14"/>
                  <a:gd name="T29" fmla="*/ 40 h 15"/>
                  <a:gd name="T30" fmla="*/ 87 w 14"/>
                  <a:gd name="T31" fmla="*/ 32 h 15"/>
                  <a:gd name="T32" fmla="*/ 70 w 14"/>
                  <a:gd name="T33" fmla="*/ 24 h 15"/>
                  <a:gd name="T34" fmla="*/ 41 w 14"/>
                  <a:gd name="T35" fmla="*/ 8 h 15"/>
                  <a:gd name="T36" fmla="*/ 12 w 14"/>
                  <a:gd name="T37" fmla="*/ 8 h 15"/>
                  <a:gd name="T38" fmla="*/ 0 w 14"/>
                  <a:gd name="T39" fmla="*/ 8 h 15"/>
                  <a:gd name="T40" fmla="*/ 0 w 14"/>
                  <a:gd name="T41" fmla="*/ 0 h 15"/>
                  <a:gd name="T42" fmla="*/ 29 w 14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5"/>
                  <a:gd name="T68" fmla="*/ 14 w 14"/>
                  <a:gd name="T69" fmla="*/ 15 h 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5"/>
                      <a:pt x="10" y="6"/>
                      <a:pt x="10" y="7"/>
                    </a:cubicBezTo>
                    <a:cubicBezTo>
                      <a:pt x="10" y="7"/>
                      <a:pt x="10" y="8"/>
                      <a:pt x="11" y="9"/>
                    </a:cubicBezTo>
                    <a:cubicBezTo>
                      <a:pt x="11" y="10"/>
                      <a:pt x="13" y="13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2"/>
                      <a:pt x="11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9" y="8"/>
                      <a:pt x="8" y="7"/>
                    </a:cubicBezTo>
                    <a:cubicBezTo>
                      <a:pt x="8" y="6"/>
                      <a:pt x="8" y="6"/>
                      <a:pt x="7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82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8" name="Freeform 321"/>
              <p:cNvSpPr>
                <a:spLocks/>
              </p:cNvSpPr>
              <p:nvPr/>
            </p:nvSpPr>
            <p:spPr bwMode="auto">
              <a:xfrm>
                <a:off x="6027" y="9986"/>
                <a:ext cx="32" cy="30"/>
              </a:xfrm>
              <a:custGeom>
                <a:avLst/>
                <a:gdLst>
                  <a:gd name="T0" fmla="*/ 12 w 13"/>
                  <a:gd name="T1" fmla="*/ 0 h 15"/>
                  <a:gd name="T2" fmla="*/ 62 w 13"/>
                  <a:gd name="T3" fmla="*/ 8 h 15"/>
                  <a:gd name="T4" fmla="*/ 74 w 13"/>
                  <a:gd name="T5" fmla="*/ 16 h 15"/>
                  <a:gd name="T6" fmla="*/ 103 w 13"/>
                  <a:gd name="T7" fmla="*/ 32 h 15"/>
                  <a:gd name="T8" fmla="*/ 103 w 13"/>
                  <a:gd name="T9" fmla="*/ 40 h 15"/>
                  <a:gd name="T10" fmla="*/ 133 w 13"/>
                  <a:gd name="T11" fmla="*/ 56 h 15"/>
                  <a:gd name="T12" fmla="*/ 133 w 13"/>
                  <a:gd name="T13" fmla="*/ 72 h 15"/>
                  <a:gd name="T14" fmla="*/ 182 w 13"/>
                  <a:gd name="T15" fmla="*/ 112 h 15"/>
                  <a:gd name="T16" fmla="*/ 194 w 13"/>
                  <a:gd name="T17" fmla="*/ 112 h 15"/>
                  <a:gd name="T18" fmla="*/ 182 w 13"/>
                  <a:gd name="T19" fmla="*/ 120 h 15"/>
                  <a:gd name="T20" fmla="*/ 162 w 13"/>
                  <a:gd name="T21" fmla="*/ 104 h 15"/>
                  <a:gd name="T22" fmla="*/ 133 w 13"/>
                  <a:gd name="T23" fmla="*/ 80 h 15"/>
                  <a:gd name="T24" fmla="*/ 133 w 13"/>
                  <a:gd name="T25" fmla="*/ 72 h 15"/>
                  <a:gd name="T26" fmla="*/ 103 w 13"/>
                  <a:gd name="T27" fmla="*/ 56 h 15"/>
                  <a:gd name="T28" fmla="*/ 91 w 13"/>
                  <a:gd name="T29" fmla="*/ 40 h 15"/>
                  <a:gd name="T30" fmla="*/ 74 w 13"/>
                  <a:gd name="T31" fmla="*/ 32 h 15"/>
                  <a:gd name="T32" fmla="*/ 62 w 13"/>
                  <a:gd name="T33" fmla="*/ 24 h 15"/>
                  <a:gd name="T34" fmla="*/ 30 w 13"/>
                  <a:gd name="T35" fmla="*/ 8 h 15"/>
                  <a:gd name="T36" fmla="*/ 0 w 13"/>
                  <a:gd name="T37" fmla="*/ 8 h 15"/>
                  <a:gd name="T38" fmla="*/ 0 w 13"/>
                  <a:gd name="T39" fmla="*/ 8 h 15"/>
                  <a:gd name="T40" fmla="*/ 0 w 13"/>
                  <a:gd name="T41" fmla="*/ 8 h 15"/>
                  <a:gd name="T42" fmla="*/ 0 w 13"/>
                  <a:gd name="T43" fmla="*/ 0 h 15"/>
                  <a:gd name="T44" fmla="*/ 12 w 13"/>
                  <a:gd name="T45" fmla="*/ 0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"/>
                  <a:gd name="T70" fmla="*/ 0 h 15"/>
                  <a:gd name="T71" fmla="*/ 13 w 13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" h="15">
                    <a:moveTo>
                      <a:pt x="1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0" y="10"/>
                      <a:pt x="12" y="13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12" y="15"/>
                      <a:pt x="11" y="14"/>
                      <a:pt x="11" y="13"/>
                    </a:cubicBezTo>
                    <a:cubicBezTo>
                      <a:pt x="10" y="12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A8B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39" name="Freeform 322"/>
              <p:cNvSpPr>
                <a:spLocks/>
              </p:cNvSpPr>
              <p:nvPr/>
            </p:nvSpPr>
            <p:spPr bwMode="auto">
              <a:xfrm>
                <a:off x="6027" y="9986"/>
                <a:ext cx="30" cy="30"/>
              </a:xfrm>
              <a:custGeom>
                <a:avLst/>
                <a:gdLst>
                  <a:gd name="T0" fmla="*/ 20 w 12"/>
                  <a:gd name="T1" fmla="*/ 0 h 15"/>
                  <a:gd name="T2" fmla="*/ 63 w 12"/>
                  <a:gd name="T3" fmla="*/ 8 h 15"/>
                  <a:gd name="T4" fmla="*/ 83 w 12"/>
                  <a:gd name="T5" fmla="*/ 16 h 15"/>
                  <a:gd name="T6" fmla="*/ 113 w 12"/>
                  <a:gd name="T7" fmla="*/ 32 h 15"/>
                  <a:gd name="T8" fmla="*/ 113 w 12"/>
                  <a:gd name="T9" fmla="*/ 40 h 15"/>
                  <a:gd name="T10" fmla="*/ 145 w 12"/>
                  <a:gd name="T11" fmla="*/ 56 h 15"/>
                  <a:gd name="T12" fmla="*/ 145 w 12"/>
                  <a:gd name="T13" fmla="*/ 72 h 15"/>
                  <a:gd name="T14" fmla="*/ 188 w 12"/>
                  <a:gd name="T15" fmla="*/ 112 h 15"/>
                  <a:gd name="T16" fmla="*/ 188 w 12"/>
                  <a:gd name="T17" fmla="*/ 120 h 15"/>
                  <a:gd name="T18" fmla="*/ 188 w 12"/>
                  <a:gd name="T19" fmla="*/ 120 h 15"/>
                  <a:gd name="T20" fmla="*/ 175 w 12"/>
                  <a:gd name="T21" fmla="*/ 104 h 15"/>
                  <a:gd name="T22" fmla="*/ 145 w 12"/>
                  <a:gd name="T23" fmla="*/ 80 h 15"/>
                  <a:gd name="T24" fmla="*/ 145 w 12"/>
                  <a:gd name="T25" fmla="*/ 72 h 15"/>
                  <a:gd name="T26" fmla="*/ 113 w 12"/>
                  <a:gd name="T27" fmla="*/ 56 h 15"/>
                  <a:gd name="T28" fmla="*/ 95 w 12"/>
                  <a:gd name="T29" fmla="*/ 40 h 15"/>
                  <a:gd name="T30" fmla="*/ 83 w 12"/>
                  <a:gd name="T31" fmla="*/ 32 h 15"/>
                  <a:gd name="T32" fmla="*/ 63 w 12"/>
                  <a:gd name="T33" fmla="*/ 16 h 15"/>
                  <a:gd name="T34" fmla="*/ 33 w 12"/>
                  <a:gd name="T35" fmla="*/ 8 h 15"/>
                  <a:gd name="T36" fmla="*/ 0 w 12"/>
                  <a:gd name="T37" fmla="*/ 8 h 15"/>
                  <a:gd name="T38" fmla="*/ 0 w 12"/>
                  <a:gd name="T39" fmla="*/ 8 h 15"/>
                  <a:gd name="T40" fmla="*/ 0 w 12"/>
                  <a:gd name="T41" fmla="*/ 0 h 15"/>
                  <a:gd name="T42" fmla="*/ 2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15"/>
                  <a:gd name="T68" fmla="*/ 12 w 12"/>
                  <a:gd name="T69" fmla="*/ 15 h 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15">
                    <a:moveTo>
                      <a:pt x="1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0" y="10"/>
                      <a:pt x="12" y="13"/>
                      <a:pt x="12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0" y="12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D3D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0" name="Freeform 323"/>
              <p:cNvSpPr>
                <a:spLocks/>
              </p:cNvSpPr>
              <p:nvPr/>
            </p:nvSpPr>
            <p:spPr bwMode="auto">
              <a:xfrm>
                <a:off x="6030" y="10000"/>
                <a:ext cx="7" cy="5"/>
              </a:xfrm>
              <a:custGeom>
                <a:avLst/>
                <a:gdLst>
                  <a:gd name="T0" fmla="*/ 28 w 3"/>
                  <a:gd name="T1" fmla="*/ 5 h 3"/>
                  <a:gd name="T2" fmla="*/ 12 w 3"/>
                  <a:gd name="T3" fmla="*/ 8 h 3"/>
                  <a:gd name="T4" fmla="*/ 0 w 3"/>
                  <a:gd name="T5" fmla="*/ 13 h 3"/>
                  <a:gd name="T6" fmla="*/ 12 w 3"/>
                  <a:gd name="T7" fmla="*/ 13 h 3"/>
                  <a:gd name="T8" fmla="*/ 28 w 3"/>
                  <a:gd name="T9" fmla="*/ 8 h 3"/>
                  <a:gd name="T10" fmla="*/ 28 w 3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1" name="Freeform 324"/>
              <p:cNvSpPr>
                <a:spLocks/>
              </p:cNvSpPr>
              <p:nvPr/>
            </p:nvSpPr>
            <p:spPr bwMode="auto">
              <a:xfrm>
                <a:off x="6032" y="10002"/>
                <a:ext cx="5" cy="3"/>
              </a:xfrm>
              <a:custGeom>
                <a:avLst/>
                <a:gdLst>
                  <a:gd name="T0" fmla="*/ 20 w 2"/>
                  <a:gd name="T1" fmla="*/ 5 h 2"/>
                  <a:gd name="T2" fmla="*/ 0 w 2"/>
                  <a:gd name="T3" fmla="*/ 8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5 h 2"/>
                  <a:gd name="T10" fmla="*/ 0 w 2"/>
                  <a:gd name="T11" fmla="*/ 5 h 2"/>
                  <a:gd name="T12" fmla="*/ 0 w 2"/>
                  <a:gd name="T13" fmla="*/ 5 h 2"/>
                  <a:gd name="T14" fmla="*/ 20 w 2"/>
                  <a:gd name="T15" fmla="*/ 0 h 2"/>
                  <a:gd name="T16" fmla="*/ 20 w 2"/>
                  <a:gd name="T17" fmla="*/ 0 h 2"/>
                  <a:gd name="T18" fmla="*/ 20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2" name="Freeform 325"/>
              <p:cNvSpPr>
                <a:spLocks/>
              </p:cNvSpPr>
              <p:nvPr/>
            </p:nvSpPr>
            <p:spPr bwMode="auto">
              <a:xfrm>
                <a:off x="6032" y="10002"/>
                <a:ext cx="5" cy="3"/>
              </a:xfrm>
              <a:custGeom>
                <a:avLst/>
                <a:gdLst>
                  <a:gd name="T0" fmla="*/ 20 w 2"/>
                  <a:gd name="T1" fmla="*/ 5 h 2"/>
                  <a:gd name="T2" fmla="*/ 0 w 2"/>
                  <a:gd name="T3" fmla="*/ 8 h 2"/>
                  <a:gd name="T4" fmla="*/ 0 w 2"/>
                  <a:gd name="T5" fmla="*/ 8 h 2"/>
                  <a:gd name="T6" fmla="*/ 0 w 2"/>
                  <a:gd name="T7" fmla="*/ 5 h 2"/>
                  <a:gd name="T8" fmla="*/ 0 w 2"/>
                  <a:gd name="T9" fmla="*/ 5 h 2"/>
                  <a:gd name="T10" fmla="*/ 0 w 2"/>
                  <a:gd name="T11" fmla="*/ 5 h 2"/>
                  <a:gd name="T12" fmla="*/ 0 w 2"/>
                  <a:gd name="T13" fmla="*/ 5 h 2"/>
                  <a:gd name="T14" fmla="*/ 20 w 2"/>
                  <a:gd name="T15" fmla="*/ 0 h 2"/>
                  <a:gd name="T16" fmla="*/ 20 w 2"/>
                  <a:gd name="T17" fmla="*/ 0 h 2"/>
                  <a:gd name="T18" fmla="*/ 20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3" name="Freeform 326"/>
              <p:cNvSpPr>
                <a:spLocks/>
              </p:cNvSpPr>
              <p:nvPr/>
            </p:nvSpPr>
            <p:spPr bwMode="auto">
              <a:xfrm>
                <a:off x="6032" y="10002"/>
                <a:ext cx="5" cy="3"/>
              </a:xfrm>
              <a:custGeom>
                <a:avLst/>
                <a:gdLst>
                  <a:gd name="T0" fmla="*/ 20 w 2"/>
                  <a:gd name="T1" fmla="*/ 5 h 2"/>
                  <a:gd name="T2" fmla="*/ 0 w 2"/>
                  <a:gd name="T3" fmla="*/ 8 h 2"/>
                  <a:gd name="T4" fmla="*/ 0 w 2"/>
                  <a:gd name="T5" fmla="*/ 8 h 2"/>
                  <a:gd name="T6" fmla="*/ 0 w 2"/>
                  <a:gd name="T7" fmla="*/ 5 h 2"/>
                  <a:gd name="T8" fmla="*/ 0 w 2"/>
                  <a:gd name="T9" fmla="*/ 5 h 2"/>
                  <a:gd name="T10" fmla="*/ 0 w 2"/>
                  <a:gd name="T11" fmla="*/ 5 h 2"/>
                  <a:gd name="T12" fmla="*/ 0 w 2"/>
                  <a:gd name="T13" fmla="*/ 5 h 2"/>
                  <a:gd name="T14" fmla="*/ 20 w 2"/>
                  <a:gd name="T15" fmla="*/ 0 h 2"/>
                  <a:gd name="T16" fmla="*/ 20 w 2"/>
                  <a:gd name="T17" fmla="*/ 0 h 2"/>
                  <a:gd name="T18" fmla="*/ 20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4" name="Freeform 327"/>
              <p:cNvSpPr>
                <a:spLocks/>
              </p:cNvSpPr>
              <p:nvPr/>
            </p:nvSpPr>
            <p:spPr bwMode="auto">
              <a:xfrm>
                <a:off x="6032" y="10002"/>
                <a:ext cx="3" cy="2"/>
              </a:xfrm>
              <a:custGeom>
                <a:avLst/>
                <a:gdLst>
                  <a:gd name="T0" fmla="*/ 27 w 1"/>
                  <a:gd name="T1" fmla="*/ 8 h 1"/>
                  <a:gd name="T2" fmla="*/ 0 w 1"/>
                  <a:gd name="T3" fmla="*/ 8 h 1"/>
                  <a:gd name="T4" fmla="*/ 0 w 1"/>
                  <a:gd name="T5" fmla="*/ 8 h 1"/>
                  <a:gd name="T6" fmla="*/ 0 w 1"/>
                  <a:gd name="T7" fmla="*/ 8 h 1"/>
                  <a:gd name="T8" fmla="*/ 0 w 1"/>
                  <a:gd name="T9" fmla="*/ 8 h 1"/>
                  <a:gd name="T10" fmla="*/ 0 w 1"/>
                  <a:gd name="T11" fmla="*/ 8 h 1"/>
                  <a:gd name="T12" fmla="*/ 0 w 1"/>
                  <a:gd name="T13" fmla="*/ 8 h 1"/>
                  <a:gd name="T14" fmla="*/ 27 w 1"/>
                  <a:gd name="T15" fmla="*/ 0 h 1"/>
                  <a:gd name="T16" fmla="*/ 27 w 1"/>
                  <a:gd name="T17" fmla="*/ 0 h 1"/>
                  <a:gd name="T18" fmla="*/ 27 w 1"/>
                  <a:gd name="T19" fmla="*/ 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5" name="Freeform 328"/>
              <p:cNvSpPr>
                <a:spLocks/>
              </p:cNvSpPr>
              <p:nvPr/>
            </p:nvSpPr>
            <p:spPr bwMode="auto">
              <a:xfrm>
                <a:off x="6030" y="10002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0 h 1"/>
                  <a:gd name="T4" fmla="*/ 20 w 2"/>
                  <a:gd name="T5" fmla="*/ 8 h 1"/>
                  <a:gd name="T6" fmla="*/ 33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6" name="Freeform 329"/>
              <p:cNvSpPr>
                <a:spLocks/>
              </p:cNvSpPr>
              <p:nvPr/>
            </p:nvSpPr>
            <p:spPr bwMode="auto">
              <a:xfrm>
                <a:off x="6030" y="10002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0 h 1"/>
                  <a:gd name="T4" fmla="*/ 20 w 2"/>
                  <a:gd name="T5" fmla="*/ 8 h 1"/>
                  <a:gd name="T6" fmla="*/ 33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7" name="Freeform 330"/>
              <p:cNvSpPr>
                <a:spLocks/>
              </p:cNvSpPr>
              <p:nvPr/>
            </p:nvSpPr>
            <p:spPr bwMode="auto">
              <a:xfrm>
                <a:off x="6006" y="9988"/>
                <a:ext cx="51" cy="33"/>
              </a:xfrm>
              <a:custGeom>
                <a:avLst/>
                <a:gdLst>
                  <a:gd name="T0" fmla="*/ 70 w 21"/>
                  <a:gd name="T1" fmla="*/ 0 h 17"/>
                  <a:gd name="T2" fmla="*/ 70 w 21"/>
                  <a:gd name="T3" fmla="*/ 72 h 17"/>
                  <a:gd name="T4" fmla="*/ 231 w 21"/>
                  <a:gd name="T5" fmla="*/ 124 h 17"/>
                  <a:gd name="T6" fmla="*/ 301 w 21"/>
                  <a:gd name="T7" fmla="*/ 124 h 17"/>
                  <a:gd name="T8" fmla="*/ 301 w 21"/>
                  <a:gd name="T9" fmla="*/ 124 h 17"/>
                  <a:gd name="T10" fmla="*/ 160 w 21"/>
                  <a:gd name="T11" fmla="*/ 109 h 17"/>
                  <a:gd name="T12" fmla="*/ 70 w 21"/>
                  <a:gd name="T13" fmla="*/ 64 h 17"/>
                  <a:gd name="T14" fmla="*/ 87 w 21"/>
                  <a:gd name="T15" fmla="*/ 8 h 17"/>
                  <a:gd name="T16" fmla="*/ 70 w 21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7"/>
                  <a:gd name="T29" fmla="*/ 21 w 2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7">
                    <a:moveTo>
                      <a:pt x="5" y="0"/>
                    </a:moveTo>
                    <a:cubicBezTo>
                      <a:pt x="5" y="0"/>
                      <a:pt x="0" y="3"/>
                      <a:pt x="5" y="10"/>
                    </a:cubicBezTo>
                    <a:cubicBezTo>
                      <a:pt x="5" y="10"/>
                      <a:pt x="10" y="17"/>
                      <a:pt x="16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7"/>
                      <a:pt x="14" y="16"/>
                      <a:pt x="11" y="15"/>
                    </a:cubicBezTo>
                    <a:cubicBezTo>
                      <a:pt x="11" y="15"/>
                      <a:pt x="6" y="12"/>
                      <a:pt x="5" y="9"/>
                    </a:cubicBezTo>
                    <a:cubicBezTo>
                      <a:pt x="5" y="9"/>
                      <a:pt x="1" y="4"/>
                      <a:pt x="6" y="1"/>
                    </a:cubicBezTo>
                    <a:cubicBezTo>
                      <a:pt x="6" y="1"/>
                      <a:pt x="7" y="0"/>
                      <a:pt x="5" y="0"/>
                    </a:cubicBezTo>
                  </a:path>
                </a:pathLst>
              </a:custGeom>
              <a:solidFill>
                <a:srgbClr val="1F4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8" name="Freeform 331"/>
              <p:cNvSpPr>
                <a:spLocks/>
              </p:cNvSpPr>
              <p:nvPr/>
            </p:nvSpPr>
            <p:spPr bwMode="auto">
              <a:xfrm>
                <a:off x="6020" y="10000"/>
                <a:ext cx="7" cy="4"/>
              </a:xfrm>
              <a:custGeom>
                <a:avLst/>
                <a:gdLst>
                  <a:gd name="T0" fmla="*/ 28 w 3"/>
                  <a:gd name="T1" fmla="*/ 16 h 2"/>
                  <a:gd name="T2" fmla="*/ 12 w 3"/>
                  <a:gd name="T3" fmla="*/ 16 h 2"/>
                  <a:gd name="T4" fmla="*/ 12 w 3"/>
                  <a:gd name="T5" fmla="*/ 16 h 2"/>
                  <a:gd name="T6" fmla="*/ 0 w 3"/>
                  <a:gd name="T7" fmla="*/ 16 h 2"/>
                  <a:gd name="T8" fmla="*/ 0 w 3"/>
                  <a:gd name="T9" fmla="*/ 16 h 2"/>
                  <a:gd name="T10" fmla="*/ 12 w 3"/>
                  <a:gd name="T11" fmla="*/ 8 h 2"/>
                  <a:gd name="T12" fmla="*/ 12 w 3"/>
                  <a:gd name="T13" fmla="*/ 8 h 2"/>
                  <a:gd name="T14" fmla="*/ 28 w 3"/>
                  <a:gd name="T15" fmla="*/ 0 h 2"/>
                  <a:gd name="T16" fmla="*/ 28 w 3"/>
                  <a:gd name="T17" fmla="*/ 8 h 2"/>
                  <a:gd name="T18" fmla="*/ 28 w 3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49" name="Freeform 332"/>
              <p:cNvSpPr>
                <a:spLocks/>
              </p:cNvSpPr>
              <p:nvPr/>
            </p:nvSpPr>
            <p:spPr bwMode="auto">
              <a:xfrm>
                <a:off x="6023" y="10000"/>
                <a:ext cx="2" cy="4"/>
              </a:xfrm>
              <a:custGeom>
                <a:avLst/>
                <a:gdLst>
                  <a:gd name="T0" fmla="*/ 8 w 1"/>
                  <a:gd name="T1" fmla="*/ 16 h 2"/>
                  <a:gd name="T2" fmla="*/ 0 w 1"/>
                  <a:gd name="T3" fmla="*/ 16 h 2"/>
                  <a:gd name="T4" fmla="*/ 0 w 1"/>
                  <a:gd name="T5" fmla="*/ 16 h 2"/>
                  <a:gd name="T6" fmla="*/ 0 w 1"/>
                  <a:gd name="T7" fmla="*/ 16 h 2"/>
                  <a:gd name="T8" fmla="*/ 0 w 1"/>
                  <a:gd name="T9" fmla="*/ 16 h 2"/>
                  <a:gd name="T10" fmla="*/ 0 w 1"/>
                  <a:gd name="T11" fmla="*/ 8 h 2"/>
                  <a:gd name="T12" fmla="*/ 0 w 1"/>
                  <a:gd name="T13" fmla="*/ 8 h 2"/>
                  <a:gd name="T14" fmla="*/ 8 w 1"/>
                  <a:gd name="T15" fmla="*/ 8 h 2"/>
                  <a:gd name="T16" fmla="*/ 8 w 1"/>
                  <a:gd name="T17" fmla="*/ 8 h 2"/>
                  <a:gd name="T18" fmla="*/ 8 w 1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0" name="Freeform 333"/>
              <p:cNvSpPr>
                <a:spLocks/>
              </p:cNvSpPr>
              <p:nvPr/>
            </p:nvSpPr>
            <p:spPr bwMode="auto">
              <a:xfrm>
                <a:off x="6023" y="10000"/>
                <a:ext cx="2" cy="4"/>
              </a:xfrm>
              <a:custGeom>
                <a:avLst/>
                <a:gdLst>
                  <a:gd name="T0" fmla="*/ 8 w 1"/>
                  <a:gd name="T1" fmla="*/ 16 h 2"/>
                  <a:gd name="T2" fmla="*/ 0 w 1"/>
                  <a:gd name="T3" fmla="*/ 16 h 2"/>
                  <a:gd name="T4" fmla="*/ 0 w 1"/>
                  <a:gd name="T5" fmla="*/ 16 h 2"/>
                  <a:gd name="T6" fmla="*/ 0 w 1"/>
                  <a:gd name="T7" fmla="*/ 16 h 2"/>
                  <a:gd name="T8" fmla="*/ 0 w 1"/>
                  <a:gd name="T9" fmla="*/ 16 h 2"/>
                  <a:gd name="T10" fmla="*/ 0 w 1"/>
                  <a:gd name="T11" fmla="*/ 8 h 2"/>
                  <a:gd name="T12" fmla="*/ 0 w 1"/>
                  <a:gd name="T13" fmla="*/ 8 h 2"/>
                  <a:gd name="T14" fmla="*/ 8 w 1"/>
                  <a:gd name="T15" fmla="*/ 8 h 2"/>
                  <a:gd name="T16" fmla="*/ 8 w 1"/>
                  <a:gd name="T17" fmla="*/ 8 h 2"/>
                  <a:gd name="T18" fmla="*/ 8 w 1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1" name="Freeform 334"/>
              <p:cNvSpPr>
                <a:spLocks/>
              </p:cNvSpPr>
              <p:nvPr/>
            </p:nvSpPr>
            <p:spPr bwMode="auto">
              <a:xfrm>
                <a:off x="6023" y="10002"/>
                <a:ext cx="2" cy="2"/>
              </a:xfrm>
              <a:custGeom>
                <a:avLst/>
                <a:gdLst>
                  <a:gd name="T0" fmla="*/ 8 w 1"/>
                  <a:gd name="T1" fmla="*/ 8 h 1"/>
                  <a:gd name="T2" fmla="*/ 0 w 1"/>
                  <a:gd name="T3" fmla="*/ 8 h 1"/>
                  <a:gd name="T4" fmla="*/ 0 w 1"/>
                  <a:gd name="T5" fmla="*/ 8 h 1"/>
                  <a:gd name="T6" fmla="*/ 0 w 1"/>
                  <a:gd name="T7" fmla="*/ 8 h 1"/>
                  <a:gd name="T8" fmla="*/ 0 w 1"/>
                  <a:gd name="T9" fmla="*/ 8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8 w 1"/>
                  <a:gd name="T17" fmla="*/ 0 h 1"/>
                  <a:gd name="T18" fmla="*/ 8 w 1"/>
                  <a:gd name="T19" fmla="*/ 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2" name="Freeform 335"/>
              <p:cNvSpPr>
                <a:spLocks/>
              </p:cNvSpPr>
              <p:nvPr/>
            </p:nvSpPr>
            <p:spPr bwMode="auto">
              <a:xfrm>
                <a:off x="6020" y="10000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0 h 1"/>
                  <a:gd name="T4" fmla="*/ 20 w 2"/>
                  <a:gd name="T5" fmla="*/ 8 h 1"/>
                  <a:gd name="T6" fmla="*/ 33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3" name="Freeform 336"/>
              <p:cNvSpPr>
                <a:spLocks/>
              </p:cNvSpPr>
              <p:nvPr/>
            </p:nvSpPr>
            <p:spPr bwMode="auto">
              <a:xfrm>
                <a:off x="6020" y="10000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0 h 1"/>
                  <a:gd name="T4" fmla="*/ 20 w 2"/>
                  <a:gd name="T5" fmla="*/ 8 h 1"/>
                  <a:gd name="T6" fmla="*/ 33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4" name="Freeform 337"/>
              <p:cNvSpPr>
                <a:spLocks/>
              </p:cNvSpPr>
              <p:nvPr/>
            </p:nvSpPr>
            <p:spPr bwMode="auto">
              <a:xfrm>
                <a:off x="6023" y="9992"/>
                <a:ext cx="4" cy="4"/>
              </a:xfrm>
              <a:custGeom>
                <a:avLst/>
                <a:gdLst>
                  <a:gd name="T0" fmla="*/ 16 w 2"/>
                  <a:gd name="T1" fmla="*/ 8 h 2"/>
                  <a:gd name="T2" fmla="*/ 0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8 w 2"/>
                  <a:gd name="T15" fmla="*/ 0 h 2"/>
                  <a:gd name="T16" fmla="*/ 16 w 2"/>
                  <a:gd name="T17" fmla="*/ 0 h 2"/>
                  <a:gd name="T18" fmla="*/ 16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5" name="Freeform 338"/>
              <p:cNvSpPr>
                <a:spLocks/>
              </p:cNvSpPr>
              <p:nvPr/>
            </p:nvSpPr>
            <p:spPr bwMode="auto">
              <a:xfrm>
                <a:off x="6023" y="9992"/>
                <a:ext cx="4" cy="4"/>
              </a:xfrm>
              <a:custGeom>
                <a:avLst/>
                <a:gdLst>
                  <a:gd name="T0" fmla="*/ 16 w 2"/>
                  <a:gd name="T1" fmla="*/ 8 h 2"/>
                  <a:gd name="T2" fmla="*/ 8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8 w 2"/>
                  <a:gd name="T13" fmla="*/ 8 h 2"/>
                  <a:gd name="T14" fmla="*/ 8 w 2"/>
                  <a:gd name="T15" fmla="*/ 0 h 2"/>
                  <a:gd name="T16" fmla="*/ 16 w 2"/>
                  <a:gd name="T17" fmla="*/ 0 h 2"/>
                  <a:gd name="T18" fmla="*/ 16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6" name="Freeform 339"/>
              <p:cNvSpPr>
                <a:spLocks/>
              </p:cNvSpPr>
              <p:nvPr/>
            </p:nvSpPr>
            <p:spPr bwMode="auto">
              <a:xfrm>
                <a:off x="6023" y="9992"/>
                <a:ext cx="4" cy="4"/>
              </a:xfrm>
              <a:custGeom>
                <a:avLst/>
                <a:gdLst>
                  <a:gd name="T0" fmla="*/ 8 w 2"/>
                  <a:gd name="T1" fmla="*/ 8 h 2"/>
                  <a:gd name="T2" fmla="*/ 8 w 2"/>
                  <a:gd name="T3" fmla="*/ 16 h 2"/>
                  <a:gd name="T4" fmla="*/ 8 w 2"/>
                  <a:gd name="T5" fmla="*/ 16 h 2"/>
                  <a:gd name="T6" fmla="*/ 0 w 2"/>
                  <a:gd name="T7" fmla="*/ 8 h 2"/>
                  <a:gd name="T8" fmla="*/ 0 w 2"/>
                  <a:gd name="T9" fmla="*/ 8 h 2"/>
                  <a:gd name="T10" fmla="*/ 8 w 2"/>
                  <a:gd name="T11" fmla="*/ 8 h 2"/>
                  <a:gd name="T12" fmla="*/ 8 w 2"/>
                  <a:gd name="T13" fmla="*/ 8 h 2"/>
                  <a:gd name="T14" fmla="*/ 8 w 2"/>
                  <a:gd name="T15" fmla="*/ 0 h 2"/>
                  <a:gd name="T16" fmla="*/ 16 w 2"/>
                  <a:gd name="T17" fmla="*/ 0 h 2"/>
                  <a:gd name="T18" fmla="*/ 8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7" name="Freeform 340"/>
              <p:cNvSpPr>
                <a:spLocks/>
              </p:cNvSpPr>
              <p:nvPr/>
            </p:nvSpPr>
            <p:spPr bwMode="auto">
              <a:xfrm>
                <a:off x="6023" y="9992"/>
                <a:ext cx="4" cy="4"/>
              </a:xfrm>
              <a:custGeom>
                <a:avLst/>
                <a:gdLst>
                  <a:gd name="T0" fmla="*/ 8 w 2"/>
                  <a:gd name="T1" fmla="*/ 8 h 2"/>
                  <a:gd name="T2" fmla="*/ 8 w 2"/>
                  <a:gd name="T3" fmla="*/ 16 h 2"/>
                  <a:gd name="T4" fmla="*/ 8 w 2"/>
                  <a:gd name="T5" fmla="*/ 16 h 2"/>
                  <a:gd name="T6" fmla="*/ 8 w 2"/>
                  <a:gd name="T7" fmla="*/ 8 h 2"/>
                  <a:gd name="T8" fmla="*/ 0 w 2"/>
                  <a:gd name="T9" fmla="*/ 8 h 2"/>
                  <a:gd name="T10" fmla="*/ 8 w 2"/>
                  <a:gd name="T11" fmla="*/ 8 h 2"/>
                  <a:gd name="T12" fmla="*/ 8 w 2"/>
                  <a:gd name="T13" fmla="*/ 8 h 2"/>
                  <a:gd name="T14" fmla="*/ 8 w 2"/>
                  <a:gd name="T15" fmla="*/ 0 h 2"/>
                  <a:gd name="T16" fmla="*/ 8 w 2"/>
                  <a:gd name="T17" fmla="*/ 8 h 2"/>
                  <a:gd name="T18" fmla="*/ 8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8" name="Freeform 341"/>
              <p:cNvSpPr>
                <a:spLocks/>
              </p:cNvSpPr>
              <p:nvPr/>
            </p:nvSpPr>
            <p:spPr bwMode="auto">
              <a:xfrm>
                <a:off x="6023" y="9992"/>
                <a:ext cx="2" cy="2"/>
              </a:xfrm>
              <a:custGeom>
                <a:avLst/>
                <a:gdLst>
                  <a:gd name="T0" fmla="*/ 8 w 1"/>
                  <a:gd name="T1" fmla="*/ 8 h 1"/>
                  <a:gd name="T2" fmla="*/ 0 w 1"/>
                  <a:gd name="T3" fmla="*/ 0 h 1"/>
                  <a:gd name="T4" fmla="*/ 8 w 1"/>
                  <a:gd name="T5" fmla="*/ 8 h 1"/>
                  <a:gd name="T6" fmla="*/ 8 w 1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59" name="Freeform 342"/>
              <p:cNvSpPr>
                <a:spLocks/>
              </p:cNvSpPr>
              <p:nvPr/>
            </p:nvSpPr>
            <p:spPr bwMode="auto">
              <a:xfrm>
                <a:off x="6023" y="9992"/>
                <a:ext cx="2" cy="2"/>
              </a:xfrm>
              <a:custGeom>
                <a:avLst/>
                <a:gdLst>
                  <a:gd name="T0" fmla="*/ 8 w 1"/>
                  <a:gd name="T1" fmla="*/ 8 h 1"/>
                  <a:gd name="T2" fmla="*/ 0 w 1"/>
                  <a:gd name="T3" fmla="*/ 0 h 1"/>
                  <a:gd name="T4" fmla="*/ 8 w 1"/>
                  <a:gd name="T5" fmla="*/ 8 h 1"/>
                  <a:gd name="T6" fmla="*/ 8 w 1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0" name="Freeform 343"/>
              <p:cNvSpPr>
                <a:spLocks/>
              </p:cNvSpPr>
              <p:nvPr/>
            </p:nvSpPr>
            <p:spPr bwMode="auto">
              <a:xfrm>
                <a:off x="6035" y="9992"/>
                <a:ext cx="7" cy="4"/>
              </a:xfrm>
              <a:custGeom>
                <a:avLst/>
                <a:gdLst>
                  <a:gd name="T0" fmla="*/ 28 w 3"/>
                  <a:gd name="T1" fmla="*/ 8 h 2"/>
                  <a:gd name="T2" fmla="*/ 12 w 3"/>
                  <a:gd name="T3" fmla="*/ 8 h 2"/>
                  <a:gd name="T4" fmla="*/ 0 w 3"/>
                  <a:gd name="T5" fmla="*/ 8 h 2"/>
                  <a:gd name="T6" fmla="*/ 0 w 3"/>
                  <a:gd name="T7" fmla="*/ 16 h 2"/>
                  <a:gd name="T8" fmla="*/ 28 w 3"/>
                  <a:gd name="T9" fmla="*/ 16 h 2"/>
                  <a:gd name="T10" fmla="*/ 28 w 3"/>
                  <a:gd name="T11" fmla="*/ 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1" name="Freeform 344"/>
              <p:cNvSpPr>
                <a:spLocks/>
              </p:cNvSpPr>
              <p:nvPr/>
            </p:nvSpPr>
            <p:spPr bwMode="auto">
              <a:xfrm>
                <a:off x="6035" y="9992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0 w 2"/>
                  <a:gd name="T3" fmla="*/ 16 h 2"/>
                  <a:gd name="T4" fmla="*/ 0 w 2"/>
                  <a:gd name="T5" fmla="*/ 16 h 2"/>
                  <a:gd name="T6" fmla="*/ 0 w 2"/>
                  <a:gd name="T7" fmla="*/ 8 h 2"/>
                  <a:gd name="T8" fmla="*/ 0 w 2"/>
                  <a:gd name="T9" fmla="*/ 8 h 2"/>
                  <a:gd name="T10" fmla="*/ 20 w 2"/>
                  <a:gd name="T11" fmla="*/ 8 h 2"/>
                  <a:gd name="T12" fmla="*/ 20 w 2"/>
                  <a:gd name="T13" fmla="*/ 8 h 2"/>
                  <a:gd name="T14" fmla="*/ 33 w 2"/>
                  <a:gd name="T15" fmla="*/ 8 h 2"/>
                  <a:gd name="T16" fmla="*/ 33 w 2"/>
                  <a:gd name="T17" fmla="*/ 8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2" name="Freeform 345"/>
              <p:cNvSpPr>
                <a:spLocks/>
              </p:cNvSpPr>
              <p:nvPr/>
            </p:nvSpPr>
            <p:spPr bwMode="auto">
              <a:xfrm>
                <a:off x="6035" y="9992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20 w 2"/>
                  <a:gd name="T3" fmla="*/ 16 h 2"/>
                  <a:gd name="T4" fmla="*/ 0 w 2"/>
                  <a:gd name="T5" fmla="*/ 16 h 2"/>
                  <a:gd name="T6" fmla="*/ 0 w 2"/>
                  <a:gd name="T7" fmla="*/ 8 h 2"/>
                  <a:gd name="T8" fmla="*/ 20 w 2"/>
                  <a:gd name="T9" fmla="*/ 8 h 2"/>
                  <a:gd name="T10" fmla="*/ 20 w 2"/>
                  <a:gd name="T11" fmla="*/ 8 h 2"/>
                  <a:gd name="T12" fmla="*/ 20 w 2"/>
                  <a:gd name="T13" fmla="*/ 8 h 2"/>
                  <a:gd name="T14" fmla="*/ 33 w 2"/>
                  <a:gd name="T15" fmla="*/ 8 h 2"/>
                  <a:gd name="T16" fmla="*/ 33 w 2"/>
                  <a:gd name="T17" fmla="*/ 8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3" name="Freeform 346"/>
              <p:cNvSpPr>
                <a:spLocks/>
              </p:cNvSpPr>
              <p:nvPr/>
            </p:nvSpPr>
            <p:spPr bwMode="auto">
              <a:xfrm>
                <a:off x="6035" y="9992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8 h 2"/>
                  <a:gd name="T8" fmla="*/ 20 w 2"/>
                  <a:gd name="T9" fmla="*/ 8 h 2"/>
                  <a:gd name="T10" fmla="*/ 20 w 2"/>
                  <a:gd name="T11" fmla="*/ 8 h 2"/>
                  <a:gd name="T12" fmla="*/ 20 w 2"/>
                  <a:gd name="T13" fmla="*/ 8 h 2"/>
                  <a:gd name="T14" fmla="*/ 33 w 2"/>
                  <a:gd name="T15" fmla="*/ 8 h 2"/>
                  <a:gd name="T16" fmla="*/ 33 w 2"/>
                  <a:gd name="T17" fmla="*/ 8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4" name="Freeform 347"/>
              <p:cNvSpPr>
                <a:spLocks/>
              </p:cNvSpPr>
              <p:nvPr/>
            </p:nvSpPr>
            <p:spPr bwMode="auto">
              <a:xfrm>
                <a:off x="6037" y="9994"/>
                <a:ext cx="3" cy="2"/>
              </a:xfrm>
              <a:custGeom>
                <a:avLst/>
                <a:gdLst>
                  <a:gd name="T0" fmla="*/ 27 w 1"/>
                  <a:gd name="T1" fmla="*/ 8 h 1"/>
                  <a:gd name="T2" fmla="*/ 0 w 1"/>
                  <a:gd name="T3" fmla="*/ 8 h 1"/>
                  <a:gd name="T4" fmla="*/ 0 w 1"/>
                  <a:gd name="T5" fmla="*/ 8 h 1"/>
                  <a:gd name="T6" fmla="*/ 0 w 1"/>
                  <a:gd name="T7" fmla="*/ 8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27 w 1"/>
                  <a:gd name="T15" fmla="*/ 0 h 1"/>
                  <a:gd name="T16" fmla="*/ 27 w 1"/>
                  <a:gd name="T17" fmla="*/ 0 h 1"/>
                  <a:gd name="T18" fmla="*/ 27 w 1"/>
                  <a:gd name="T19" fmla="*/ 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5" name="Freeform 348"/>
              <p:cNvSpPr>
                <a:spLocks/>
              </p:cNvSpPr>
              <p:nvPr/>
            </p:nvSpPr>
            <p:spPr bwMode="auto">
              <a:xfrm>
                <a:off x="6037" y="9994"/>
                <a:ext cx="3" cy="2"/>
              </a:xfrm>
              <a:custGeom>
                <a:avLst/>
                <a:gdLst>
                  <a:gd name="T0" fmla="*/ 27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8 h 1"/>
                  <a:gd name="T8" fmla="*/ 0 w 1"/>
                  <a:gd name="T9" fmla="*/ 8 h 1"/>
                  <a:gd name="T10" fmla="*/ 27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6" name="Freeform 349"/>
              <p:cNvSpPr>
                <a:spLocks/>
              </p:cNvSpPr>
              <p:nvPr/>
            </p:nvSpPr>
            <p:spPr bwMode="auto">
              <a:xfrm>
                <a:off x="6037" y="9992"/>
                <a:ext cx="3" cy="4"/>
              </a:xfrm>
              <a:custGeom>
                <a:avLst/>
                <a:gdLst>
                  <a:gd name="T0" fmla="*/ 27 w 1"/>
                  <a:gd name="T1" fmla="*/ 8 h 2"/>
                  <a:gd name="T2" fmla="*/ 0 w 1"/>
                  <a:gd name="T3" fmla="*/ 0 h 2"/>
                  <a:gd name="T4" fmla="*/ 0 w 1"/>
                  <a:gd name="T5" fmla="*/ 8 h 2"/>
                  <a:gd name="T6" fmla="*/ 27 w 1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7" name="Freeform 350"/>
              <p:cNvSpPr>
                <a:spLocks/>
              </p:cNvSpPr>
              <p:nvPr/>
            </p:nvSpPr>
            <p:spPr bwMode="auto">
              <a:xfrm>
                <a:off x="6037" y="9992"/>
                <a:ext cx="3" cy="4"/>
              </a:xfrm>
              <a:custGeom>
                <a:avLst/>
                <a:gdLst>
                  <a:gd name="T0" fmla="*/ 27 w 1"/>
                  <a:gd name="T1" fmla="*/ 8 h 2"/>
                  <a:gd name="T2" fmla="*/ 0 w 1"/>
                  <a:gd name="T3" fmla="*/ 0 h 2"/>
                  <a:gd name="T4" fmla="*/ 0 w 1"/>
                  <a:gd name="T5" fmla="*/ 8 h 2"/>
                  <a:gd name="T6" fmla="*/ 27 w 1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8" name="Freeform 351"/>
              <p:cNvSpPr>
                <a:spLocks/>
              </p:cNvSpPr>
              <p:nvPr/>
            </p:nvSpPr>
            <p:spPr bwMode="auto">
              <a:xfrm>
                <a:off x="6042" y="9996"/>
                <a:ext cx="7" cy="6"/>
              </a:xfrm>
              <a:custGeom>
                <a:avLst/>
                <a:gdLst>
                  <a:gd name="T0" fmla="*/ 37 w 3"/>
                  <a:gd name="T1" fmla="*/ 8 h 3"/>
                  <a:gd name="T2" fmla="*/ 12 w 3"/>
                  <a:gd name="T3" fmla="*/ 16 h 3"/>
                  <a:gd name="T4" fmla="*/ 12 w 3"/>
                  <a:gd name="T5" fmla="*/ 16 h 3"/>
                  <a:gd name="T6" fmla="*/ 12 w 3"/>
                  <a:gd name="T7" fmla="*/ 24 h 3"/>
                  <a:gd name="T8" fmla="*/ 28 w 3"/>
                  <a:gd name="T9" fmla="*/ 24 h 3"/>
                  <a:gd name="T10" fmla="*/ 37 w 3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69" name="Freeform 352"/>
              <p:cNvSpPr>
                <a:spLocks/>
              </p:cNvSpPr>
              <p:nvPr/>
            </p:nvSpPr>
            <p:spPr bwMode="auto">
              <a:xfrm>
                <a:off x="6045" y="9998"/>
                <a:ext cx="4" cy="4"/>
              </a:xfrm>
              <a:custGeom>
                <a:avLst/>
                <a:gdLst>
                  <a:gd name="T0" fmla="*/ 8 w 2"/>
                  <a:gd name="T1" fmla="*/ 16 h 2"/>
                  <a:gd name="T2" fmla="*/ 0 w 2"/>
                  <a:gd name="T3" fmla="*/ 16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16 w 2"/>
                  <a:gd name="T15" fmla="*/ 8 h 2"/>
                  <a:gd name="T16" fmla="*/ 16 w 2"/>
                  <a:gd name="T17" fmla="*/ 8 h 2"/>
                  <a:gd name="T18" fmla="*/ 8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0" name="Freeform 353"/>
              <p:cNvSpPr>
                <a:spLocks/>
              </p:cNvSpPr>
              <p:nvPr/>
            </p:nvSpPr>
            <p:spPr bwMode="auto">
              <a:xfrm>
                <a:off x="6045" y="9998"/>
                <a:ext cx="4" cy="4"/>
              </a:xfrm>
              <a:custGeom>
                <a:avLst/>
                <a:gdLst>
                  <a:gd name="T0" fmla="*/ 8 w 2"/>
                  <a:gd name="T1" fmla="*/ 16 h 2"/>
                  <a:gd name="T2" fmla="*/ 0 w 2"/>
                  <a:gd name="T3" fmla="*/ 16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8 h 2"/>
                  <a:gd name="T12" fmla="*/ 8 w 2"/>
                  <a:gd name="T13" fmla="*/ 8 h 2"/>
                  <a:gd name="T14" fmla="*/ 16 w 2"/>
                  <a:gd name="T15" fmla="*/ 8 h 2"/>
                  <a:gd name="T16" fmla="*/ 16 w 2"/>
                  <a:gd name="T17" fmla="*/ 8 h 2"/>
                  <a:gd name="T18" fmla="*/ 8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1" name="Freeform 354"/>
              <p:cNvSpPr>
                <a:spLocks/>
              </p:cNvSpPr>
              <p:nvPr/>
            </p:nvSpPr>
            <p:spPr bwMode="auto">
              <a:xfrm>
                <a:off x="6045" y="9998"/>
                <a:ext cx="4" cy="4"/>
              </a:xfrm>
              <a:custGeom>
                <a:avLst/>
                <a:gdLst>
                  <a:gd name="T0" fmla="*/ 8 w 2"/>
                  <a:gd name="T1" fmla="*/ 16 h 2"/>
                  <a:gd name="T2" fmla="*/ 0 w 2"/>
                  <a:gd name="T3" fmla="*/ 16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8 h 2"/>
                  <a:gd name="T12" fmla="*/ 8 w 2"/>
                  <a:gd name="T13" fmla="*/ 8 h 2"/>
                  <a:gd name="T14" fmla="*/ 8 w 2"/>
                  <a:gd name="T15" fmla="*/ 8 h 2"/>
                  <a:gd name="T16" fmla="*/ 16 w 2"/>
                  <a:gd name="T17" fmla="*/ 8 h 2"/>
                  <a:gd name="T18" fmla="*/ 8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2" name="Freeform 355"/>
              <p:cNvSpPr>
                <a:spLocks/>
              </p:cNvSpPr>
              <p:nvPr/>
            </p:nvSpPr>
            <p:spPr bwMode="auto">
              <a:xfrm>
                <a:off x="6045" y="9998"/>
                <a:ext cx="4" cy="4"/>
              </a:xfrm>
              <a:custGeom>
                <a:avLst/>
                <a:gdLst>
                  <a:gd name="T0" fmla="*/ 8 w 2"/>
                  <a:gd name="T1" fmla="*/ 16 h 2"/>
                  <a:gd name="T2" fmla="*/ 0 w 2"/>
                  <a:gd name="T3" fmla="*/ 8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8 h 2"/>
                  <a:gd name="T12" fmla="*/ 8 w 2"/>
                  <a:gd name="T13" fmla="*/ 8 h 2"/>
                  <a:gd name="T14" fmla="*/ 8 w 2"/>
                  <a:gd name="T15" fmla="*/ 8 h 2"/>
                  <a:gd name="T16" fmla="*/ 8 w 2"/>
                  <a:gd name="T17" fmla="*/ 8 h 2"/>
                  <a:gd name="T18" fmla="*/ 8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2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3" name="Freeform 356"/>
              <p:cNvSpPr>
                <a:spLocks/>
              </p:cNvSpPr>
              <p:nvPr/>
            </p:nvSpPr>
            <p:spPr bwMode="auto">
              <a:xfrm>
                <a:off x="6045" y="9998"/>
                <a:ext cx="2" cy="2"/>
              </a:xfrm>
              <a:custGeom>
                <a:avLst/>
                <a:gdLst>
                  <a:gd name="T0" fmla="*/ 8 w 1"/>
                  <a:gd name="T1" fmla="*/ 8 h 1"/>
                  <a:gd name="T2" fmla="*/ 0 w 1"/>
                  <a:gd name="T3" fmla="*/ 0 h 1"/>
                  <a:gd name="T4" fmla="*/ 8 w 1"/>
                  <a:gd name="T5" fmla="*/ 8 h 1"/>
                  <a:gd name="T6" fmla="*/ 8 w 1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4" name="Freeform 357"/>
              <p:cNvSpPr>
                <a:spLocks/>
              </p:cNvSpPr>
              <p:nvPr/>
            </p:nvSpPr>
            <p:spPr bwMode="auto">
              <a:xfrm>
                <a:off x="6045" y="9998"/>
                <a:ext cx="2" cy="2"/>
              </a:xfrm>
              <a:custGeom>
                <a:avLst/>
                <a:gdLst>
                  <a:gd name="T0" fmla="*/ 8 w 1"/>
                  <a:gd name="T1" fmla="*/ 8 h 1"/>
                  <a:gd name="T2" fmla="*/ 0 w 1"/>
                  <a:gd name="T3" fmla="*/ 0 h 1"/>
                  <a:gd name="T4" fmla="*/ 8 w 1"/>
                  <a:gd name="T5" fmla="*/ 8 h 1"/>
                  <a:gd name="T6" fmla="*/ 8 w 1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5" name="Freeform 358"/>
              <p:cNvSpPr>
                <a:spLocks/>
              </p:cNvSpPr>
              <p:nvPr/>
            </p:nvSpPr>
            <p:spPr bwMode="auto">
              <a:xfrm>
                <a:off x="6032" y="10009"/>
                <a:ext cx="5" cy="7"/>
              </a:xfrm>
              <a:custGeom>
                <a:avLst/>
                <a:gdLst>
                  <a:gd name="T0" fmla="*/ 20 w 2"/>
                  <a:gd name="T1" fmla="*/ 12 h 3"/>
                  <a:gd name="T2" fmla="*/ 0 w 2"/>
                  <a:gd name="T3" fmla="*/ 28 h 3"/>
                  <a:gd name="T4" fmla="*/ 0 w 2"/>
                  <a:gd name="T5" fmla="*/ 37 h 3"/>
                  <a:gd name="T6" fmla="*/ 0 w 2"/>
                  <a:gd name="T7" fmla="*/ 37 h 3"/>
                  <a:gd name="T8" fmla="*/ 33 w 2"/>
                  <a:gd name="T9" fmla="*/ 37 h 3"/>
                  <a:gd name="T10" fmla="*/ 20 w 2"/>
                  <a:gd name="T11" fmla="*/ 1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6" name="Freeform 359"/>
              <p:cNvSpPr>
                <a:spLocks/>
              </p:cNvSpPr>
              <p:nvPr/>
            </p:nvSpPr>
            <p:spPr bwMode="auto">
              <a:xfrm>
                <a:off x="6032" y="10012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0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7" name="Freeform 360"/>
              <p:cNvSpPr>
                <a:spLocks/>
              </p:cNvSpPr>
              <p:nvPr/>
            </p:nvSpPr>
            <p:spPr bwMode="auto">
              <a:xfrm>
                <a:off x="6032" y="10012"/>
                <a:ext cx="5" cy="4"/>
              </a:xfrm>
              <a:custGeom>
                <a:avLst/>
                <a:gdLst>
                  <a:gd name="T0" fmla="*/ 20 w 2"/>
                  <a:gd name="T1" fmla="*/ 16 h 2"/>
                  <a:gd name="T2" fmla="*/ 20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20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8" name="Freeform 361"/>
              <p:cNvSpPr>
                <a:spLocks/>
              </p:cNvSpPr>
              <p:nvPr/>
            </p:nvSpPr>
            <p:spPr bwMode="auto">
              <a:xfrm>
                <a:off x="6032" y="10012"/>
                <a:ext cx="5" cy="4"/>
              </a:xfrm>
              <a:custGeom>
                <a:avLst/>
                <a:gdLst>
                  <a:gd name="T0" fmla="*/ 20 w 2"/>
                  <a:gd name="T1" fmla="*/ 8 h 2"/>
                  <a:gd name="T2" fmla="*/ 20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20 w 2"/>
                  <a:gd name="T13" fmla="*/ 8 h 2"/>
                  <a:gd name="T14" fmla="*/ 20 w 2"/>
                  <a:gd name="T15" fmla="*/ 0 h 2"/>
                  <a:gd name="T16" fmla="*/ 20 w 2"/>
                  <a:gd name="T17" fmla="*/ 8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79" name="Freeform 362"/>
              <p:cNvSpPr>
                <a:spLocks/>
              </p:cNvSpPr>
              <p:nvPr/>
            </p:nvSpPr>
            <p:spPr bwMode="auto">
              <a:xfrm>
                <a:off x="6032" y="10012"/>
                <a:ext cx="5" cy="4"/>
              </a:xfrm>
              <a:custGeom>
                <a:avLst/>
                <a:gdLst>
                  <a:gd name="T0" fmla="*/ 20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20 w 2"/>
                  <a:gd name="T13" fmla="*/ 8 h 2"/>
                  <a:gd name="T14" fmla="*/ 20 w 2"/>
                  <a:gd name="T15" fmla="*/ 0 h 2"/>
                  <a:gd name="T16" fmla="*/ 20 w 2"/>
                  <a:gd name="T17" fmla="*/ 8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0" name="Freeform 363"/>
              <p:cNvSpPr>
                <a:spLocks/>
              </p:cNvSpPr>
              <p:nvPr/>
            </p:nvSpPr>
            <p:spPr bwMode="auto">
              <a:xfrm>
                <a:off x="6032" y="10012"/>
                <a:ext cx="3" cy="1"/>
              </a:xfrm>
              <a:custGeom>
                <a:avLst/>
                <a:gdLst>
                  <a:gd name="T0" fmla="*/ 27 w 1"/>
                  <a:gd name="T1" fmla="*/ 1 h 1"/>
                  <a:gd name="T2" fmla="*/ 0 w 1"/>
                  <a:gd name="T3" fmla="*/ 0 h 1"/>
                  <a:gd name="T4" fmla="*/ 27 w 1"/>
                  <a:gd name="T5" fmla="*/ 1 h 1"/>
                  <a:gd name="T6" fmla="*/ 27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1" name="Freeform 364"/>
              <p:cNvSpPr>
                <a:spLocks/>
              </p:cNvSpPr>
              <p:nvPr/>
            </p:nvSpPr>
            <p:spPr bwMode="auto">
              <a:xfrm>
                <a:off x="6032" y="10012"/>
                <a:ext cx="3" cy="1"/>
              </a:xfrm>
              <a:custGeom>
                <a:avLst/>
                <a:gdLst>
                  <a:gd name="T0" fmla="*/ 27 w 1"/>
                  <a:gd name="T1" fmla="*/ 1 h 1"/>
                  <a:gd name="T2" fmla="*/ 0 w 1"/>
                  <a:gd name="T3" fmla="*/ 0 h 1"/>
                  <a:gd name="T4" fmla="*/ 27 w 1"/>
                  <a:gd name="T5" fmla="*/ 1 h 1"/>
                  <a:gd name="T6" fmla="*/ 27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2" name="Freeform 365"/>
              <p:cNvSpPr>
                <a:spLocks/>
              </p:cNvSpPr>
              <p:nvPr/>
            </p:nvSpPr>
            <p:spPr bwMode="auto">
              <a:xfrm>
                <a:off x="6042" y="10009"/>
                <a:ext cx="7" cy="4"/>
              </a:xfrm>
              <a:custGeom>
                <a:avLst/>
                <a:gdLst>
                  <a:gd name="T0" fmla="*/ 28 w 3"/>
                  <a:gd name="T1" fmla="*/ 0 h 2"/>
                  <a:gd name="T2" fmla="*/ 12 w 3"/>
                  <a:gd name="T3" fmla="*/ 8 h 2"/>
                  <a:gd name="T4" fmla="*/ 0 w 3"/>
                  <a:gd name="T5" fmla="*/ 16 h 2"/>
                  <a:gd name="T6" fmla="*/ 12 w 3"/>
                  <a:gd name="T7" fmla="*/ 16 h 2"/>
                  <a:gd name="T8" fmla="*/ 28 w 3"/>
                  <a:gd name="T9" fmla="*/ 16 h 2"/>
                  <a:gd name="T10" fmla="*/ 2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3" name="Freeform 366"/>
              <p:cNvSpPr>
                <a:spLocks/>
              </p:cNvSpPr>
              <p:nvPr/>
            </p:nvSpPr>
            <p:spPr bwMode="auto">
              <a:xfrm>
                <a:off x="6042" y="10009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20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16 h 2"/>
                  <a:gd name="T10" fmla="*/ 20 w 2"/>
                  <a:gd name="T11" fmla="*/ 8 h 2"/>
                  <a:gd name="T12" fmla="*/ 20 w 2"/>
                  <a:gd name="T13" fmla="*/ 8 h 2"/>
                  <a:gd name="T14" fmla="*/ 33 w 2"/>
                  <a:gd name="T15" fmla="*/ 8 h 2"/>
                  <a:gd name="T16" fmla="*/ 33 w 2"/>
                  <a:gd name="T17" fmla="*/ 8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4" name="Freeform 367"/>
              <p:cNvSpPr>
                <a:spLocks/>
              </p:cNvSpPr>
              <p:nvPr/>
            </p:nvSpPr>
            <p:spPr bwMode="auto">
              <a:xfrm>
                <a:off x="6042" y="10009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20 w 2"/>
                  <a:gd name="T9" fmla="*/ 16 h 2"/>
                  <a:gd name="T10" fmla="*/ 20 w 2"/>
                  <a:gd name="T11" fmla="*/ 8 h 2"/>
                  <a:gd name="T12" fmla="*/ 20 w 2"/>
                  <a:gd name="T13" fmla="*/ 8 h 2"/>
                  <a:gd name="T14" fmla="*/ 33 w 2"/>
                  <a:gd name="T15" fmla="*/ 8 h 2"/>
                  <a:gd name="T16" fmla="*/ 33 w 2"/>
                  <a:gd name="T17" fmla="*/ 8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5" name="Freeform 368"/>
              <p:cNvSpPr>
                <a:spLocks/>
              </p:cNvSpPr>
              <p:nvPr/>
            </p:nvSpPr>
            <p:spPr bwMode="auto">
              <a:xfrm>
                <a:off x="6045" y="10012"/>
                <a:ext cx="2" cy="1"/>
              </a:xfrm>
              <a:custGeom>
                <a:avLst/>
                <a:gdLst>
                  <a:gd name="T0" fmla="*/ 8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8 w 1"/>
                  <a:gd name="T17" fmla="*/ 0 h 1"/>
                  <a:gd name="T18" fmla="*/ 8 w 1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6" name="Freeform 369"/>
              <p:cNvSpPr>
                <a:spLocks/>
              </p:cNvSpPr>
              <p:nvPr/>
            </p:nvSpPr>
            <p:spPr bwMode="auto">
              <a:xfrm>
                <a:off x="6045" y="10012"/>
                <a:ext cx="2" cy="1"/>
              </a:xfrm>
              <a:custGeom>
                <a:avLst/>
                <a:gdLst>
                  <a:gd name="T0" fmla="*/ 8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8 w 1"/>
                  <a:gd name="T17" fmla="*/ 0 h 1"/>
                  <a:gd name="T18" fmla="*/ 8 w 1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7" name="Freeform 370"/>
              <p:cNvSpPr>
                <a:spLocks/>
              </p:cNvSpPr>
              <p:nvPr/>
            </p:nvSpPr>
            <p:spPr bwMode="auto">
              <a:xfrm>
                <a:off x="6042" y="10009"/>
                <a:ext cx="5" cy="3"/>
              </a:xfrm>
              <a:custGeom>
                <a:avLst/>
                <a:gdLst>
                  <a:gd name="T0" fmla="*/ 20 w 2"/>
                  <a:gd name="T1" fmla="*/ 27 h 1"/>
                  <a:gd name="T2" fmla="*/ 0 w 2"/>
                  <a:gd name="T3" fmla="*/ 0 h 1"/>
                  <a:gd name="T4" fmla="*/ 20 w 2"/>
                  <a:gd name="T5" fmla="*/ 27 h 1"/>
                  <a:gd name="T6" fmla="*/ 20 w 2"/>
                  <a:gd name="T7" fmla="*/ 2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8" name="Freeform 371"/>
              <p:cNvSpPr>
                <a:spLocks/>
              </p:cNvSpPr>
              <p:nvPr/>
            </p:nvSpPr>
            <p:spPr bwMode="auto">
              <a:xfrm>
                <a:off x="6042" y="10009"/>
                <a:ext cx="5" cy="3"/>
              </a:xfrm>
              <a:custGeom>
                <a:avLst/>
                <a:gdLst>
                  <a:gd name="T0" fmla="*/ 20 w 2"/>
                  <a:gd name="T1" fmla="*/ 27 h 1"/>
                  <a:gd name="T2" fmla="*/ 0 w 2"/>
                  <a:gd name="T3" fmla="*/ 0 h 1"/>
                  <a:gd name="T4" fmla="*/ 20 w 2"/>
                  <a:gd name="T5" fmla="*/ 27 h 1"/>
                  <a:gd name="T6" fmla="*/ 20 w 2"/>
                  <a:gd name="T7" fmla="*/ 2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89" name="Freeform 372"/>
              <p:cNvSpPr>
                <a:spLocks/>
              </p:cNvSpPr>
              <p:nvPr/>
            </p:nvSpPr>
            <p:spPr bwMode="auto">
              <a:xfrm>
                <a:off x="6064" y="10000"/>
                <a:ext cx="5" cy="5"/>
              </a:xfrm>
              <a:custGeom>
                <a:avLst/>
                <a:gdLst>
                  <a:gd name="T0" fmla="*/ 20 w 2"/>
                  <a:gd name="T1" fmla="*/ 13 h 3"/>
                  <a:gd name="T2" fmla="*/ 0 w 2"/>
                  <a:gd name="T3" fmla="*/ 0 h 3"/>
                  <a:gd name="T4" fmla="*/ 33 w 2"/>
                  <a:gd name="T5" fmla="*/ 13 h 3"/>
                  <a:gd name="T6" fmla="*/ 20 w 2"/>
                  <a:gd name="T7" fmla="*/ 1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0"/>
                      <a:pt x="0" y="0"/>
                    </a:cubicBezTo>
                    <a:cubicBezTo>
                      <a:pt x="0" y="0"/>
                      <a:pt x="1" y="0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0" name="Freeform 373"/>
              <p:cNvSpPr>
                <a:spLocks/>
              </p:cNvSpPr>
              <p:nvPr/>
            </p:nvSpPr>
            <p:spPr bwMode="auto">
              <a:xfrm>
                <a:off x="6064" y="10000"/>
                <a:ext cx="5" cy="5"/>
              </a:xfrm>
              <a:custGeom>
                <a:avLst/>
                <a:gdLst>
                  <a:gd name="T0" fmla="*/ 20 w 2"/>
                  <a:gd name="T1" fmla="*/ 13 h 3"/>
                  <a:gd name="T2" fmla="*/ 0 w 2"/>
                  <a:gd name="T3" fmla="*/ 0 h 3"/>
                  <a:gd name="T4" fmla="*/ 33 w 2"/>
                  <a:gd name="T5" fmla="*/ 13 h 3"/>
                  <a:gd name="T6" fmla="*/ 20 w 2"/>
                  <a:gd name="T7" fmla="*/ 1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0"/>
                      <a:pt x="0" y="0"/>
                    </a:cubicBezTo>
                    <a:cubicBezTo>
                      <a:pt x="0" y="0"/>
                      <a:pt x="1" y="0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1" name="Freeform 374"/>
              <p:cNvSpPr>
                <a:spLocks/>
              </p:cNvSpPr>
              <p:nvPr/>
            </p:nvSpPr>
            <p:spPr bwMode="auto">
              <a:xfrm>
                <a:off x="6091" y="10037"/>
                <a:ext cx="8" cy="6"/>
              </a:xfrm>
              <a:custGeom>
                <a:avLst/>
                <a:gdLst>
                  <a:gd name="T0" fmla="*/ 35 w 3"/>
                  <a:gd name="T1" fmla="*/ 0 h 3"/>
                  <a:gd name="T2" fmla="*/ 0 w 3"/>
                  <a:gd name="T3" fmla="*/ 24 h 3"/>
                  <a:gd name="T4" fmla="*/ 56 w 3"/>
                  <a:gd name="T5" fmla="*/ 8 h 3"/>
                  <a:gd name="T6" fmla="*/ 3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3"/>
                      <a:pt x="0" y="3"/>
                    </a:cubicBezTo>
                    <a:cubicBezTo>
                      <a:pt x="0" y="3"/>
                      <a:pt x="1" y="3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2" name="Freeform 375"/>
              <p:cNvSpPr>
                <a:spLocks/>
              </p:cNvSpPr>
              <p:nvPr/>
            </p:nvSpPr>
            <p:spPr bwMode="auto">
              <a:xfrm>
                <a:off x="6091" y="10037"/>
                <a:ext cx="8" cy="6"/>
              </a:xfrm>
              <a:custGeom>
                <a:avLst/>
                <a:gdLst>
                  <a:gd name="T0" fmla="*/ 35 w 3"/>
                  <a:gd name="T1" fmla="*/ 0 h 3"/>
                  <a:gd name="T2" fmla="*/ 0 w 3"/>
                  <a:gd name="T3" fmla="*/ 24 h 3"/>
                  <a:gd name="T4" fmla="*/ 56 w 3"/>
                  <a:gd name="T5" fmla="*/ 8 h 3"/>
                  <a:gd name="T6" fmla="*/ 3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3"/>
                      <a:pt x="0" y="3"/>
                    </a:cubicBezTo>
                    <a:cubicBezTo>
                      <a:pt x="0" y="3"/>
                      <a:pt x="1" y="3"/>
                      <a:pt x="3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3" name="Freeform 376"/>
              <p:cNvSpPr>
                <a:spLocks/>
              </p:cNvSpPr>
              <p:nvPr/>
            </p:nvSpPr>
            <p:spPr bwMode="auto">
              <a:xfrm>
                <a:off x="6069" y="10037"/>
                <a:ext cx="7" cy="4"/>
              </a:xfrm>
              <a:custGeom>
                <a:avLst/>
                <a:gdLst>
                  <a:gd name="T0" fmla="*/ 37 w 3"/>
                  <a:gd name="T1" fmla="*/ 0 h 2"/>
                  <a:gd name="T2" fmla="*/ 0 w 3"/>
                  <a:gd name="T3" fmla="*/ 8 h 2"/>
                  <a:gd name="T4" fmla="*/ 37 w 3"/>
                  <a:gd name="T5" fmla="*/ 8 h 2"/>
                  <a:gd name="T6" fmla="*/ 3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4" name="Freeform 377"/>
              <p:cNvSpPr>
                <a:spLocks/>
              </p:cNvSpPr>
              <p:nvPr/>
            </p:nvSpPr>
            <p:spPr bwMode="auto">
              <a:xfrm>
                <a:off x="6069" y="10037"/>
                <a:ext cx="7" cy="4"/>
              </a:xfrm>
              <a:custGeom>
                <a:avLst/>
                <a:gdLst>
                  <a:gd name="T0" fmla="*/ 37 w 3"/>
                  <a:gd name="T1" fmla="*/ 0 h 2"/>
                  <a:gd name="T2" fmla="*/ 0 w 3"/>
                  <a:gd name="T3" fmla="*/ 8 h 2"/>
                  <a:gd name="T4" fmla="*/ 37 w 3"/>
                  <a:gd name="T5" fmla="*/ 8 h 2"/>
                  <a:gd name="T6" fmla="*/ 3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1" y="2"/>
                      <a:pt x="0" y="1"/>
                    </a:cubicBezTo>
                    <a:cubicBezTo>
                      <a:pt x="0" y="1"/>
                      <a:pt x="1" y="2"/>
                      <a:pt x="3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5" name="Freeform 378"/>
              <p:cNvSpPr>
                <a:spLocks/>
              </p:cNvSpPr>
              <p:nvPr/>
            </p:nvSpPr>
            <p:spPr bwMode="auto">
              <a:xfrm>
                <a:off x="6049" y="10027"/>
                <a:ext cx="8" cy="6"/>
              </a:xfrm>
              <a:custGeom>
                <a:avLst/>
                <a:gdLst>
                  <a:gd name="T0" fmla="*/ 35 w 3"/>
                  <a:gd name="T1" fmla="*/ 0 h 3"/>
                  <a:gd name="T2" fmla="*/ 0 w 3"/>
                  <a:gd name="T3" fmla="*/ 16 h 3"/>
                  <a:gd name="T4" fmla="*/ 56 w 3"/>
                  <a:gd name="T5" fmla="*/ 8 h 3"/>
                  <a:gd name="T6" fmla="*/ 3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6" name="Freeform 379"/>
              <p:cNvSpPr>
                <a:spLocks/>
              </p:cNvSpPr>
              <p:nvPr/>
            </p:nvSpPr>
            <p:spPr bwMode="auto">
              <a:xfrm>
                <a:off x="6049" y="10027"/>
                <a:ext cx="8" cy="6"/>
              </a:xfrm>
              <a:custGeom>
                <a:avLst/>
                <a:gdLst>
                  <a:gd name="T0" fmla="*/ 35 w 3"/>
                  <a:gd name="T1" fmla="*/ 0 h 3"/>
                  <a:gd name="T2" fmla="*/ 0 w 3"/>
                  <a:gd name="T3" fmla="*/ 16 h 3"/>
                  <a:gd name="T4" fmla="*/ 56 w 3"/>
                  <a:gd name="T5" fmla="*/ 8 h 3"/>
                  <a:gd name="T6" fmla="*/ 3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3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7" name="Freeform 380"/>
              <p:cNvSpPr>
                <a:spLocks/>
              </p:cNvSpPr>
              <p:nvPr/>
            </p:nvSpPr>
            <p:spPr bwMode="auto">
              <a:xfrm>
                <a:off x="6037" y="9992"/>
                <a:ext cx="83" cy="53"/>
              </a:xfrm>
              <a:custGeom>
                <a:avLst/>
                <a:gdLst>
                  <a:gd name="T0" fmla="*/ 103 w 34"/>
                  <a:gd name="T1" fmla="*/ 77 h 27"/>
                  <a:gd name="T2" fmla="*/ 190 w 34"/>
                  <a:gd name="T3" fmla="*/ 173 h 27"/>
                  <a:gd name="T4" fmla="*/ 422 w 34"/>
                  <a:gd name="T5" fmla="*/ 173 h 27"/>
                  <a:gd name="T6" fmla="*/ 483 w 34"/>
                  <a:gd name="T7" fmla="*/ 157 h 27"/>
                  <a:gd name="T8" fmla="*/ 496 w 34"/>
                  <a:gd name="T9" fmla="*/ 128 h 27"/>
                  <a:gd name="T10" fmla="*/ 334 w 34"/>
                  <a:gd name="T11" fmla="*/ 77 h 27"/>
                  <a:gd name="T12" fmla="*/ 103 w 34"/>
                  <a:gd name="T13" fmla="*/ 7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7"/>
                  <a:gd name="T23" fmla="*/ 34 w 3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7">
                    <a:moveTo>
                      <a:pt x="7" y="10"/>
                    </a:moveTo>
                    <a:cubicBezTo>
                      <a:pt x="7" y="10"/>
                      <a:pt x="0" y="18"/>
                      <a:pt x="13" y="23"/>
                    </a:cubicBezTo>
                    <a:cubicBezTo>
                      <a:pt x="13" y="23"/>
                      <a:pt x="20" y="27"/>
                      <a:pt x="29" y="23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26" y="13"/>
                      <a:pt x="23" y="10"/>
                    </a:cubicBezTo>
                    <a:cubicBezTo>
                      <a:pt x="23" y="10"/>
                      <a:pt x="12" y="0"/>
                      <a:pt x="7" y="1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8" name="Freeform 381"/>
              <p:cNvSpPr>
                <a:spLocks/>
              </p:cNvSpPr>
              <p:nvPr/>
            </p:nvSpPr>
            <p:spPr bwMode="auto">
              <a:xfrm>
                <a:off x="6057" y="10004"/>
                <a:ext cx="59" cy="23"/>
              </a:xfrm>
              <a:custGeom>
                <a:avLst/>
                <a:gdLst>
                  <a:gd name="T0" fmla="*/ 0 w 24"/>
                  <a:gd name="T1" fmla="*/ 29 h 12"/>
                  <a:gd name="T2" fmla="*/ 0 w 24"/>
                  <a:gd name="T3" fmla="*/ 29 h 12"/>
                  <a:gd name="T4" fmla="*/ 12 w 24"/>
                  <a:gd name="T5" fmla="*/ 15 h 12"/>
                  <a:gd name="T6" fmla="*/ 91 w 24"/>
                  <a:gd name="T7" fmla="*/ 0 h 12"/>
                  <a:gd name="T8" fmla="*/ 224 w 24"/>
                  <a:gd name="T9" fmla="*/ 29 h 12"/>
                  <a:gd name="T10" fmla="*/ 236 w 24"/>
                  <a:gd name="T11" fmla="*/ 36 h 12"/>
                  <a:gd name="T12" fmla="*/ 344 w 24"/>
                  <a:gd name="T13" fmla="*/ 69 h 12"/>
                  <a:gd name="T14" fmla="*/ 356 w 24"/>
                  <a:gd name="T15" fmla="*/ 77 h 12"/>
                  <a:gd name="T16" fmla="*/ 315 w 24"/>
                  <a:gd name="T17" fmla="*/ 77 h 12"/>
                  <a:gd name="T18" fmla="*/ 253 w 24"/>
                  <a:gd name="T19" fmla="*/ 63 h 12"/>
                  <a:gd name="T20" fmla="*/ 194 w 24"/>
                  <a:gd name="T21" fmla="*/ 44 h 12"/>
                  <a:gd name="T22" fmla="*/ 120 w 24"/>
                  <a:gd name="T23" fmla="*/ 23 h 12"/>
                  <a:gd name="T24" fmla="*/ 42 w 24"/>
                  <a:gd name="T25" fmla="*/ 23 h 12"/>
                  <a:gd name="T26" fmla="*/ 0 w 24"/>
                  <a:gd name="T27" fmla="*/ 29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2"/>
                  <a:gd name="T44" fmla="*/ 24 w 24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2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9" y="0"/>
                      <a:pt x="12" y="1"/>
                      <a:pt x="15" y="4"/>
                    </a:cubicBezTo>
                    <a:cubicBezTo>
                      <a:pt x="15" y="4"/>
                      <a:pt x="16" y="5"/>
                      <a:pt x="16" y="5"/>
                    </a:cubicBezTo>
                    <a:cubicBezTo>
                      <a:pt x="18" y="7"/>
                      <a:pt x="20" y="9"/>
                      <a:pt x="23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3" y="12"/>
                      <a:pt x="22" y="11"/>
                      <a:pt x="21" y="11"/>
                    </a:cubicBezTo>
                    <a:cubicBezTo>
                      <a:pt x="20" y="10"/>
                      <a:pt x="18" y="10"/>
                      <a:pt x="17" y="9"/>
                    </a:cubicBezTo>
                    <a:cubicBezTo>
                      <a:pt x="16" y="8"/>
                      <a:pt x="15" y="7"/>
                      <a:pt x="13" y="6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7" y="3"/>
                      <a:pt x="4" y="2"/>
                      <a:pt x="3" y="3"/>
                    </a:cubicBezTo>
                    <a:cubicBezTo>
                      <a:pt x="2" y="3"/>
                      <a:pt x="1" y="4"/>
                      <a:pt x="0" y="4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99" name="Freeform 382"/>
              <p:cNvSpPr>
                <a:spLocks/>
              </p:cNvSpPr>
              <p:nvPr/>
            </p:nvSpPr>
            <p:spPr bwMode="auto">
              <a:xfrm>
                <a:off x="6057" y="10004"/>
                <a:ext cx="59" cy="23"/>
              </a:xfrm>
              <a:custGeom>
                <a:avLst/>
                <a:gdLst>
                  <a:gd name="T0" fmla="*/ 12 w 24"/>
                  <a:gd name="T1" fmla="*/ 15 h 12"/>
                  <a:gd name="T2" fmla="*/ 61 w 24"/>
                  <a:gd name="T3" fmla="*/ 0 h 12"/>
                  <a:gd name="T4" fmla="*/ 103 w 24"/>
                  <a:gd name="T5" fmla="*/ 0 h 12"/>
                  <a:gd name="T6" fmla="*/ 150 w 24"/>
                  <a:gd name="T7" fmla="*/ 8 h 12"/>
                  <a:gd name="T8" fmla="*/ 182 w 24"/>
                  <a:gd name="T9" fmla="*/ 15 h 12"/>
                  <a:gd name="T10" fmla="*/ 224 w 24"/>
                  <a:gd name="T11" fmla="*/ 29 h 12"/>
                  <a:gd name="T12" fmla="*/ 236 w 24"/>
                  <a:gd name="T13" fmla="*/ 36 h 12"/>
                  <a:gd name="T14" fmla="*/ 344 w 24"/>
                  <a:gd name="T15" fmla="*/ 69 h 12"/>
                  <a:gd name="T16" fmla="*/ 344 w 24"/>
                  <a:gd name="T17" fmla="*/ 69 h 12"/>
                  <a:gd name="T18" fmla="*/ 356 w 24"/>
                  <a:gd name="T19" fmla="*/ 77 h 12"/>
                  <a:gd name="T20" fmla="*/ 315 w 24"/>
                  <a:gd name="T21" fmla="*/ 77 h 12"/>
                  <a:gd name="T22" fmla="*/ 253 w 24"/>
                  <a:gd name="T23" fmla="*/ 63 h 12"/>
                  <a:gd name="T24" fmla="*/ 236 w 24"/>
                  <a:gd name="T25" fmla="*/ 56 h 12"/>
                  <a:gd name="T26" fmla="*/ 194 w 24"/>
                  <a:gd name="T27" fmla="*/ 44 h 12"/>
                  <a:gd name="T28" fmla="*/ 162 w 24"/>
                  <a:gd name="T29" fmla="*/ 29 h 12"/>
                  <a:gd name="T30" fmla="*/ 133 w 24"/>
                  <a:gd name="T31" fmla="*/ 23 h 12"/>
                  <a:gd name="T32" fmla="*/ 103 w 24"/>
                  <a:gd name="T33" fmla="*/ 23 h 12"/>
                  <a:gd name="T34" fmla="*/ 42 w 24"/>
                  <a:gd name="T35" fmla="*/ 23 h 12"/>
                  <a:gd name="T36" fmla="*/ 12 w 24"/>
                  <a:gd name="T37" fmla="*/ 29 h 12"/>
                  <a:gd name="T38" fmla="*/ 0 w 24"/>
                  <a:gd name="T39" fmla="*/ 23 h 12"/>
                  <a:gd name="T40" fmla="*/ 0 w 24"/>
                  <a:gd name="T41" fmla="*/ 23 h 12"/>
                  <a:gd name="T42" fmla="*/ 0 w 24"/>
                  <a:gd name="T43" fmla="*/ 23 h 12"/>
                  <a:gd name="T44" fmla="*/ 12 w 24"/>
                  <a:gd name="T45" fmla="*/ 15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12"/>
                  <a:gd name="T71" fmla="*/ 24 w 24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12">
                    <a:moveTo>
                      <a:pt x="1" y="2"/>
                    </a:move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3" y="2"/>
                      <a:pt x="14" y="3"/>
                      <a:pt x="15" y="4"/>
                    </a:cubicBezTo>
                    <a:cubicBezTo>
                      <a:pt x="15" y="4"/>
                      <a:pt x="16" y="5"/>
                      <a:pt x="16" y="5"/>
                    </a:cubicBezTo>
                    <a:cubicBezTo>
                      <a:pt x="18" y="7"/>
                      <a:pt x="21" y="9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1"/>
                      <a:pt x="24" y="11"/>
                    </a:cubicBezTo>
                    <a:cubicBezTo>
                      <a:pt x="23" y="12"/>
                      <a:pt x="22" y="11"/>
                      <a:pt x="21" y="11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7" y="8"/>
                      <a:pt x="16" y="8"/>
                      <a:pt x="16" y="8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1" y="5"/>
                      <a:pt x="11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3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</a:path>
                </a:pathLst>
              </a:custGeom>
              <a:solidFill>
                <a:srgbClr val="3F7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0" name="Freeform 383"/>
              <p:cNvSpPr>
                <a:spLocks/>
              </p:cNvSpPr>
              <p:nvPr/>
            </p:nvSpPr>
            <p:spPr bwMode="auto">
              <a:xfrm>
                <a:off x="6059" y="10004"/>
                <a:ext cx="54" cy="21"/>
              </a:xfrm>
              <a:custGeom>
                <a:avLst/>
                <a:gdLst>
                  <a:gd name="T0" fmla="*/ 12 w 22"/>
                  <a:gd name="T1" fmla="*/ 15 h 11"/>
                  <a:gd name="T2" fmla="*/ 61 w 22"/>
                  <a:gd name="T3" fmla="*/ 0 h 11"/>
                  <a:gd name="T4" fmla="*/ 91 w 22"/>
                  <a:gd name="T5" fmla="*/ 8 h 11"/>
                  <a:gd name="T6" fmla="*/ 133 w 22"/>
                  <a:gd name="T7" fmla="*/ 15 h 11"/>
                  <a:gd name="T8" fmla="*/ 162 w 22"/>
                  <a:gd name="T9" fmla="*/ 15 h 11"/>
                  <a:gd name="T10" fmla="*/ 204 w 22"/>
                  <a:gd name="T11" fmla="*/ 29 h 11"/>
                  <a:gd name="T12" fmla="*/ 223 w 22"/>
                  <a:gd name="T13" fmla="*/ 40 h 11"/>
                  <a:gd name="T14" fmla="*/ 326 w 22"/>
                  <a:gd name="T15" fmla="*/ 69 h 11"/>
                  <a:gd name="T16" fmla="*/ 326 w 22"/>
                  <a:gd name="T17" fmla="*/ 69 h 11"/>
                  <a:gd name="T18" fmla="*/ 326 w 22"/>
                  <a:gd name="T19" fmla="*/ 76 h 11"/>
                  <a:gd name="T20" fmla="*/ 295 w 22"/>
                  <a:gd name="T21" fmla="*/ 76 h 11"/>
                  <a:gd name="T22" fmla="*/ 236 w 22"/>
                  <a:gd name="T23" fmla="*/ 55 h 11"/>
                  <a:gd name="T24" fmla="*/ 223 w 22"/>
                  <a:gd name="T25" fmla="*/ 55 h 11"/>
                  <a:gd name="T26" fmla="*/ 174 w 22"/>
                  <a:gd name="T27" fmla="*/ 40 h 11"/>
                  <a:gd name="T28" fmla="*/ 150 w 22"/>
                  <a:gd name="T29" fmla="*/ 29 h 11"/>
                  <a:gd name="T30" fmla="*/ 120 w 22"/>
                  <a:gd name="T31" fmla="*/ 21 h 11"/>
                  <a:gd name="T32" fmla="*/ 91 w 22"/>
                  <a:gd name="T33" fmla="*/ 21 h 11"/>
                  <a:gd name="T34" fmla="*/ 42 w 22"/>
                  <a:gd name="T35" fmla="*/ 15 h 11"/>
                  <a:gd name="T36" fmla="*/ 0 w 22"/>
                  <a:gd name="T37" fmla="*/ 21 h 11"/>
                  <a:gd name="T38" fmla="*/ 0 w 22"/>
                  <a:gd name="T39" fmla="*/ 21 h 11"/>
                  <a:gd name="T40" fmla="*/ 0 w 22"/>
                  <a:gd name="T41" fmla="*/ 21 h 11"/>
                  <a:gd name="T42" fmla="*/ 0 w 22"/>
                  <a:gd name="T43" fmla="*/ 21 h 11"/>
                  <a:gd name="T44" fmla="*/ 12 w 22"/>
                  <a:gd name="T45" fmla="*/ 15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1"/>
                  <a:gd name="T71" fmla="*/ 22 w 22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1">
                    <a:moveTo>
                      <a:pt x="1" y="2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4" y="5"/>
                      <a:pt x="15" y="5"/>
                      <a:pt x="15" y="6"/>
                    </a:cubicBezTo>
                    <a:cubicBezTo>
                      <a:pt x="17" y="7"/>
                      <a:pt x="20" y="9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2" y="11"/>
                      <a:pt x="21" y="11"/>
                      <a:pt x="20" y="11"/>
                    </a:cubicBezTo>
                    <a:cubicBezTo>
                      <a:pt x="18" y="10"/>
                      <a:pt x="17" y="9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7"/>
                      <a:pt x="13" y="7"/>
                      <a:pt x="12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609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1" name="Freeform 384"/>
              <p:cNvSpPr>
                <a:spLocks/>
              </p:cNvSpPr>
              <p:nvPr/>
            </p:nvSpPr>
            <p:spPr bwMode="auto">
              <a:xfrm>
                <a:off x="6059" y="10005"/>
                <a:ext cx="54" cy="20"/>
              </a:xfrm>
              <a:custGeom>
                <a:avLst/>
                <a:gdLst>
                  <a:gd name="T0" fmla="*/ 12 w 22"/>
                  <a:gd name="T1" fmla="*/ 8 h 10"/>
                  <a:gd name="T2" fmla="*/ 61 w 22"/>
                  <a:gd name="T3" fmla="*/ 0 h 10"/>
                  <a:gd name="T4" fmla="*/ 91 w 22"/>
                  <a:gd name="T5" fmla="*/ 0 h 10"/>
                  <a:gd name="T6" fmla="*/ 133 w 22"/>
                  <a:gd name="T7" fmla="*/ 8 h 10"/>
                  <a:gd name="T8" fmla="*/ 162 w 22"/>
                  <a:gd name="T9" fmla="*/ 16 h 10"/>
                  <a:gd name="T10" fmla="*/ 204 w 22"/>
                  <a:gd name="T11" fmla="*/ 32 h 10"/>
                  <a:gd name="T12" fmla="*/ 223 w 22"/>
                  <a:gd name="T13" fmla="*/ 40 h 10"/>
                  <a:gd name="T14" fmla="*/ 326 w 22"/>
                  <a:gd name="T15" fmla="*/ 72 h 10"/>
                  <a:gd name="T16" fmla="*/ 326 w 22"/>
                  <a:gd name="T17" fmla="*/ 72 h 10"/>
                  <a:gd name="T18" fmla="*/ 326 w 22"/>
                  <a:gd name="T19" fmla="*/ 80 h 10"/>
                  <a:gd name="T20" fmla="*/ 282 w 22"/>
                  <a:gd name="T21" fmla="*/ 72 h 10"/>
                  <a:gd name="T22" fmla="*/ 223 w 22"/>
                  <a:gd name="T23" fmla="*/ 56 h 10"/>
                  <a:gd name="T24" fmla="*/ 223 w 22"/>
                  <a:gd name="T25" fmla="*/ 56 h 10"/>
                  <a:gd name="T26" fmla="*/ 174 w 22"/>
                  <a:gd name="T27" fmla="*/ 40 h 10"/>
                  <a:gd name="T28" fmla="*/ 150 w 22"/>
                  <a:gd name="T29" fmla="*/ 24 h 10"/>
                  <a:gd name="T30" fmla="*/ 120 w 22"/>
                  <a:gd name="T31" fmla="*/ 16 h 10"/>
                  <a:gd name="T32" fmla="*/ 91 w 22"/>
                  <a:gd name="T33" fmla="*/ 16 h 10"/>
                  <a:gd name="T34" fmla="*/ 42 w 22"/>
                  <a:gd name="T35" fmla="*/ 8 h 10"/>
                  <a:gd name="T36" fmla="*/ 0 w 22"/>
                  <a:gd name="T37" fmla="*/ 16 h 10"/>
                  <a:gd name="T38" fmla="*/ 0 w 22"/>
                  <a:gd name="T39" fmla="*/ 16 h 10"/>
                  <a:gd name="T40" fmla="*/ 0 w 22"/>
                  <a:gd name="T41" fmla="*/ 16 h 10"/>
                  <a:gd name="T42" fmla="*/ 0 w 22"/>
                  <a:gd name="T43" fmla="*/ 16 h 10"/>
                  <a:gd name="T44" fmla="*/ 12 w 22"/>
                  <a:gd name="T45" fmla="*/ 8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0"/>
                  <a:gd name="T71" fmla="*/ 22 w 2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0">
                    <a:moveTo>
                      <a:pt x="1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1"/>
                      <a:pt x="10" y="1"/>
                      <a:pt x="11" y="2"/>
                    </a:cubicBezTo>
                    <a:cubicBezTo>
                      <a:pt x="12" y="2"/>
                      <a:pt x="13" y="3"/>
                      <a:pt x="14" y="4"/>
                    </a:cubicBezTo>
                    <a:cubicBezTo>
                      <a:pt x="14" y="4"/>
                      <a:pt x="15" y="4"/>
                      <a:pt x="15" y="5"/>
                    </a:cubicBezTo>
                    <a:cubicBezTo>
                      <a:pt x="17" y="6"/>
                      <a:pt x="20" y="8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10"/>
                      <a:pt x="22" y="10"/>
                    </a:cubicBezTo>
                    <a:cubicBezTo>
                      <a:pt x="21" y="10"/>
                      <a:pt x="20" y="10"/>
                      <a:pt x="19" y="9"/>
                    </a:cubicBezTo>
                    <a:cubicBezTo>
                      <a:pt x="18" y="8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6"/>
                      <a:pt x="13" y="5"/>
                      <a:pt x="12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3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82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2" name="Freeform 385"/>
              <p:cNvSpPr>
                <a:spLocks/>
              </p:cNvSpPr>
              <p:nvPr/>
            </p:nvSpPr>
            <p:spPr bwMode="auto">
              <a:xfrm>
                <a:off x="6059" y="10005"/>
                <a:ext cx="54" cy="20"/>
              </a:xfrm>
              <a:custGeom>
                <a:avLst/>
                <a:gdLst>
                  <a:gd name="T0" fmla="*/ 12 w 22"/>
                  <a:gd name="T1" fmla="*/ 8 h 10"/>
                  <a:gd name="T2" fmla="*/ 61 w 22"/>
                  <a:gd name="T3" fmla="*/ 0 h 10"/>
                  <a:gd name="T4" fmla="*/ 91 w 22"/>
                  <a:gd name="T5" fmla="*/ 0 h 10"/>
                  <a:gd name="T6" fmla="*/ 150 w 22"/>
                  <a:gd name="T7" fmla="*/ 8 h 10"/>
                  <a:gd name="T8" fmla="*/ 162 w 22"/>
                  <a:gd name="T9" fmla="*/ 16 h 10"/>
                  <a:gd name="T10" fmla="*/ 204 w 22"/>
                  <a:gd name="T11" fmla="*/ 32 h 10"/>
                  <a:gd name="T12" fmla="*/ 223 w 22"/>
                  <a:gd name="T13" fmla="*/ 40 h 10"/>
                  <a:gd name="T14" fmla="*/ 314 w 22"/>
                  <a:gd name="T15" fmla="*/ 72 h 10"/>
                  <a:gd name="T16" fmla="*/ 326 w 22"/>
                  <a:gd name="T17" fmla="*/ 72 h 10"/>
                  <a:gd name="T18" fmla="*/ 326 w 22"/>
                  <a:gd name="T19" fmla="*/ 80 h 10"/>
                  <a:gd name="T20" fmla="*/ 282 w 22"/>
                  <a:gd name="T21" fmla="*/ 72 h 10"/>
                  <a:gd name="T22" fmla="*/ 223 w 22"/>
                  <a:gd name="T23" fmla="*/ 56 h 10"/>
                  <a:gd name="T24" fmla="*/ 223 w 22"/>
                  <a:gd name="T25" fmla="*/ 48 h 10"/>
                  <a:gd name="T26" fmla="*/ 174 w 22"/>
                  <a:gd name="T27" fmla="*/ 40 h 10"/>
                  <a:gd name="T28" fmla="*/ 150 w 22"/>
                  <a:gd name="T29" fmla="*/ 24 h 10"/>
                  <a:gd name="T30" fmla="*/ 120 w 22"/>
                  <a:gd name="T31" fmla="*/ 16 h 10"/>
                  <a:gd name="T32" fmla="*/ 91 w 22"/>
                  <a:gd name="T33" fmla="*/ 16 h 10"/>
                  <a:gd name="T34" fmla="*/ 42 w 22"/>
                  <a:gd name="T35" fmla="*/ 8 h 10"/>
                  <a:gd name="T36" fmla="*/ 12 w 22"/>
                  <a:gd name="T37" fmla="*/ 16 h 10"/>
                  <a:gd name="T38" fmla="*/ 0 w 22"/>
                  <a:gd name="T39" fmla="*/ 16 h 10"/>
                  <a:gd name="T40" fmla="*/ 0 w 22"/>
                  <a:gd name="T41" fmla="*/ 16 h 10"/>
                  <a:gd name="T42" fmla="*/ 0 w 22"/>
                  <a:gd name="T43" fmla="*/ 16 h 10"/>
                  <a:gd name="T44" fmla="*/ 12 w 22"/>
                  <a:gd name="T45" fmla="*/ 8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0"/>
                  <a:gd name="T71" fmla="*/ 22 w 2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0">
                    <a:moveTo>
                      <a:pt x="1" y="1"/>
                    </a:moveTo>
                    <a:cubicBezTo>
                      <a:pt x="2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4" y="4"/>
                      <a:pt x="15" y="5"/>
                      <a:pt x="15" y="5"/>
                    </a:cubicBezTo>
                    <a:cubicBezTo>
                      <a:pt x="17" y="6"/>
                      <a:pt x="20" y="9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0" y="10"/>
                      <a:pt x="19" y="9"/>
                    </a:cubicBezTo>
                    <a:cubicBezTo>
                      <a:pt x="18" y="8"/>
                      <a:pt x="16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6"/>
                      <a:pt x="13" y="5"/>
                      <a:pt x="12" y="5"/>
                    </a:cubicBezTo>
                    <a:cubicBezTo>
                      <a:pt x="11" y="4"/>
                      <a:pt x="10" y="3"/>
                      <a:pt x="10" y="3"/>
                    </a:cubicBezTo>
                    <a:cubicBezTo>
                      <a:pt x="9" y="3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A8B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3" name="Freeform 386"/>
              <p:cNvSpPr>
                <a:spLocks/>
              </p:cNvSpPr>
              <p:nvPr/>
            </p:nvSpPr>
            <p:spPr bwMode="auto">
              <a:xfrm>
                <a:off x="6059" y="10005"/>
                <a:ext cx="54" cy="20"/>
              </a:xfrm>
              <a:custGeom>
                <a:avLst/>
                <a:gdLst>
                  <a:gd name="T0" fmla="*/ 29 w 22"/>
                  <a:gd name="T1" fmla="*/ 8 h 10"/>
                  <a:gd name="T2" fmla="*/ 71 w 22"/>
                  <a:gd name="T3" fmla="*/ 0 h 10"/>
                  <a:gd name="T4" fmla="*/ 103 w 22"/>
                  <a:gd name="T5" fmla="*/ 8 h 10"/>
                  <a:gd name="T6" fmla="*/ 150 w 22"/>
                  <a:gd name="T7" fmla="*/ 16 h 10"/>
                  <a:gd name="T8" fmla="*/ 162 w 22"/>
                  <a:gd name="T9" fmla="*/ 16 h 10"/>
                  <a:gd name="T10" fmla="*/ 194 w 22"/>
                  <a:gd name="T11" fmla="*/ 32 h 10"/>
                  <a:gd name="T12" fmla="*/ 223 w 22"/>
                  <a:gd name="T13" fmla="*/ 40 h 10"/>
                  <a:gd name="T14" fmla="*/ 314 w 22"/>
                  <a:gd name="T15" fmla="*/ 72 h 10"/>
                  <a:gd name="T16" fmla="*/ 326 w 22"/>
                  <a:gd name="T17" fmla="*/ 80 h 10"/>
                  <a:gd name="T18" fmla="*/ 314 w 22"/>
                  <a:gd name="T19" fmla="*/ 80 h 10"/>
                  <a:gd name="T20" fmla="*/ 282 w 22"/>
                  <a:gd name="T21" fmla="*/ 72 h 10"/>
                  <a:gd name="T22" fmla="*/ 223 w 22"/>
                  <a:gd name="T23" fmla="*/ 48 h 10"/>
                  <a:gd name="T24" fmla="*/ 223 w 22"/>
                  <a:gd name="T25" fmla="*/ 48 h 10"/>
                  <a:gd name="T26" fmla="*/ 174 w 22"/>
                  <a:gd name="T27" fmla="*/ 32 h 10"/>
                  <a:gd name="T28" fmla="*/ 150 w 22"/>
                  <a:gd name="T29" fmla="*/ 24 h 10"/>
                  <a:gd name="T30" fmla="*/ 120 w 22"/>
                  <a:gd name="T31" fmla="*/ 16 h 10"/>
                  <a:gd name="T32" fmla="*/ 91 w 22"/>
                  <a:gd name="T33" fmla="*/ 8 h 10"/>
                  <a:gd name="T34" fmla="*/ 42 w 22"/>
                  <a:gd name="T35" fmla="*/ 8 h 10"/>
                  <a:gd name="T36" fmla="*/ 12 w 22"/>
                  <a:gd name="T37" fmla="*/ 16 h 10"/>
                  <a:gd name="T38" fmla="*/ 12 w 22"/>
                  <a:gd name="T39" fmla="*/ 16 h 10"/>
                  <a:gd name="T40" fmla="*/ 12 w 22"/>
                  <a:gd name="T41" fmla="*/ 16 h 10"/>
                  <a:gd name="T42" fmla="*/ 0 w 22"/>
                  <a:gd name="T43" fmla="*/ 16 h 10"/>
                  <a:gd name="T44" fmla="*/ 29 w 22"/>
                  <a:gd name="T45" fmla="*/ 8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0"/>
                  <a:gd name="T71" fmla="*/ 22 w 2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0">
                    <a:moveTo>
                      <a:pt x="2" y="1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6" y="7"/>
                      <a:pt x="20" y="9"/>
                      <a:pt x="21" y="9"/>
                    </a:cubicBezTo>
                    <a:cubicBezTo>
                      <a:pt x="21" y="10"/>
                      <a:pt x="21" y="10"/>
                      <a:pt x="22" y="10"/>
                    </a:cubicBezTo>
                    <a:cubicBezTo>
                      <a:pt x="22" y="10"/>
                      <a:pt x="21" y="10"/>
                      <a:pt x="21" y="10"/>
                    </a:cubicBezTo>
                    <a:cubicBezTo>
                      <a:pt x="21" y="10"/>
                      <a:pt x="20" y="9"/>
                      <a:pt x="19" y="9"/>
                    </a:cubicBezTo>
                    <a:cubicBezTo>
                      <a:pt x="18" y="8"/>
                      <a:pt x="16" y="7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5"/>
                      <a:pt x="12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D3D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4" name="Freeform 387"/>
              <p:cNvSpPr>
                <a:spLocks/>
              </p:cNvSpPr>
              <p:nvPr/>
            </p:nvSpPr>
            <p:spPr bwMode="auto">
              <a:xfrm>
                <a:off x="6074" y="10021"/>
                <a:ext cx="10" cy="6"/>
              </a:xfrm>
              <a:custGeom>
                <a:avLst/>
                <a:gdLst>
                  <a:gd name="T0" fmla="*/ 33 w 4"/>
                  <a:gd name="T1" fmla="*/ 0 h 3"/>
                  <a:gd name="T2" fmla="*/ 20 w 4"/>
                  <a:gd name="T3" fmla="*/ 16 h 3"/>
                  <a:gd name="T4" fmla="*/ 20 w 4"/>
                  <a:gd name="T5" fmla="*/ 16 h 3"/>
                  <a:gd name="T6" fmla="*/ 33 w 4"/>
                  <a:gd name="T7" fmla="*/ 24 h 3"/>
                  <a:gd name="T8" fmla="*/ 50 w 4"/>
                  <a:gd name="T9" fmla="*/ 8 h 3"/>
                  <a:gd name="T10" fmla="*/ 33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5" name="Freeform 388"/>
              <p:cNvSpPr>
                <a:spLocks/>
              </p:cNvSpPr>
              <p:nvPr/>
            </p:nvSpPr>
            <p:spPr bwMode="auto">
              <a:xfrm>
                <a:off x="6076" y="10021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16 h 2"/>
                  <a:gd name="T10" fmla="*/ 0 w 2"/>
                  <a:gd name="T11" fmla="*/ 16 h 2"/>
                  <a:gd name="T12" fmla="*/ 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6" name="Freeform 389"/>
              <p:cNvSpPr>
                <a:spLocks/>
              </p:cNvSpPr>
              <p:nvPr/>
            </p:nvSpPr>
            <p:spPr bwMode="auto">
              <a:xfrm>
                <a:off x="6076" y="10021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0 w 2"/>
                  <a:gd name="T9" fmla="*/ 16 h 2"/>
                  <a:gd name="T10" fmla="*/ 20 w 2"/>
                  <a:gd name="T11" fmla="*/ 16 h 2"/>
                  <a:gd name="T12" fmla="*/ 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7" name="Freeform 390"/>
              <p:cNvSpPr>
                <a:spLocks/>
              </p:cNvSpPr>
              <p:nvPr/>
            </p:nvSpPr>
            <p:spPr bwMode="auto">
              <a:xfrm>
                <a:off x="6076" y="10021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20 w 2"/>
                  <a:gd name="T9" fmla="*/ 16 h 2"/>
                  <a:gd name="T10" fmla="*/ 20 w 2"/>
                  <a:gd name="T11" fmla="*/ 16 h 2"/>
                  <a:gd name="T12" fmla="*/ 20 w 2"/>
                  <a:gd name="T13" fmla="*/ 8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8" name="Freeform 391"/>
              <p:cNvSpPr>
                <a:spLocks/>
              </p:cNvSpPr>
              <p:nvPr/>
            </p:nvSpPr>
            <p:spPr bwMode="auto">
              <a:xfrm>
                <a:off x="6076" y="10021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20 w 2"/>
                  <a:gd name="T9" fmla="*/ 16 h 2"/>
                  <a:gd name="T10" fmla="*/ 20 w 2"/>
                  <a:gd name="T11" fmla="*/ 16 h 2"/>
                  <a:gd name="T12" fmla="*/ 20 w 2"/>
                  <a:gd name="T13" fmla="*/ 8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09" name="Freeform 392"/>
              <p:cNvSpPr>
                <a:spLocks/>
              </p:cNvSpPr>
              <p:nvPr/>
            </p:nvSpPr>
            <p:spPr bwMode="auto">
              <a:xfrm>
                <a:off x="6074" y="10021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8 h 1"/>
                  <a:gd name="T4" fmla="*/ 33 w 2"/>
                  <a:gd name="T5" fmla="*/ 8 h 1"/>
                  <a:gd name="T6" fmla="*/ 33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0" name="Freeform 393"/>
              <p:cNvSpPr>
                <a:spLocks/>
              </p:cNvSpPr>
              <p:nvPr/>
            </p:nvSpPr>
            <p:spPr bwMode="auto">
              <a:xfrm>
                <a:off x="6074" y="10021"/>
                <a:ext cx="5" cy="2"/>
              </a:xfrm>
              <a:custGeom>
                <a:avLst/>
                <a:gdLst>
                  <a:gd name="T0" fmla="*/ 33 w 2"/>
                  <a:gd name="T1" fmla="*/ 8 h 1"/>
                  <a:gd name="T2" fmla="*/ 0 w 2"/>
                  <a:gd name="T3" fmla="*/ 8 h 1"/>
                  <a:gd name="T4" fmla="*/ 33 w 2"/>
                  <a:gd name="T5" fmla="*/ 8 h 1"/>
                  <a:gd name="T6" fmla="*/ 33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1" name="Freeform 394"/>
              <p:cNvSpPr>
                <a:spLocks/>
              </p:cNvSpPr>
              <p:nvPr/>
            </p:nvSpPr>
            <p:spPr bwMode="auto">
              <a:xfrm>
                <a:off x="6042" y="10012"/>
                <a:ext cx="74" cy="31"/>
              </a:xfrm>
              <a:custGeom>
                <a:avLst/>
                <a:gdLst>
                  <a:gd name="T0" fmla="*/ 62 w 30"/>
                  <a:gd name="T1" fmla="*/ 16 h 16"/>
                  <a:gd name="T2" fmla="*/ 133 w 30"/>
                  <a:gd name="T3" fmla="*/ 87 h 16"/>
                  <a:gd name="T4" fmla="*/ 360 w 30"/>
                  <a:gd name="T5" fmla="*/ 93 h 16"/>
                  <a:gd name="T6" fmla="*/ 451 w 30"/>
                  <a:gd name="T7" fmla="*/ 79 h 16"/>
                  <a:gd name="T8" fmla="*/ 451 w 30"/>
                  <a:gd name="T9" fmla="*/ 72 h 16"/>
                  <a:gd name="T10" fmla="*/ 286 w 30"/>
                  <a:gd name="T11" fmla="*/ 101 h 16"/>
                  <a:gd name="T12" fmla="*/ 133 w 30"/>
                  <a:gd name="T13" fmla="*/ 79 h 16"/>
                  <a:gd name="T14" fmla="*/ 74 w 30"/>
                  <a:gd name="T15" fmla="*/ 16 h 16"/>
                  <a:gd name="T16" fmla="*/ 62 w 30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6"/>
                  <a:gd name="T29" fmla="*/ 30 w 30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6">
                    <a:moveTo>
                      <a:pt x="4" y="2"/>
                    </a:moveTo>
                    <a:cubicBezTo>
                      <a:pt x="4" y="2"/>
                      <a:pt x="0" y="7"/>
                      <a:pt x="9" y="12"/>
                    </a:cubicBezTo>
                    <a:cubicBezTo>
                      <a:pt x="9" y="12"/>
                      <a:pt x="18" y="16"/>
                      <a:pt x="24" y="13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0"/>
                      <a:pt x="30" y="10"/>
                    </a:cubicBezTo>
                    <a:cubicBezTo>
                      <a:pt x="29" y="11"/>
                      <a:pt x="22" y="14"/>
                      <a:pt x="19" y="14"/>
                    </a:cubicBezTo>
                    <a:cubicBezTo>
                      <a:pt x="19" y="14"/>
                      <a:pt x="12" y="13"/>
                      <a:pt x="9" y="11"/>
                    </a:cubicBezTo>
                    <a:cubicBezTo>
                      <a:pt x="9" y="11"/>
                      <a:pt x="2" y="8"/>
                      <a:pt x="5" y="2"/>
                    </a:cubicBezTo>
                    <a:cubicBezTo>
                      <a:pt x="5" y="2"/>
                      <a:pt x="6" y="0"/>
                      <a:pt x="4" y="2"/>
                    </a:cubicBezTo>
                  </a:path>
                </a:pathLst>
              </a:custGeom>
              <a:solidFill>
                <a:srgbClr val="1F4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2" name="Freeform 395"/>
              <p:cNvSpPr>
                <a:spLocks/>
              </p:cNvSpPr>
              <p:nvPr/>
            </p:nvSpPr>
            <p:spPr bwMode="auto">
              <a:xfrm>
                <a:off x="6064" y="10025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0 w 2"/>
                  <a:gd name="T9" fmla="*/ 16 h 2"/>
                  <a:gd name="T10" fmla="*/ 20 w 2"/>
                  <a:gd name="T11" fmla="*/ 8 h 2"/>
                  <a:gd name="T12" fmla="*/ 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3" name="Freeform 396"/>
              <p:cNvSpPr>
                <a:spLocks/>
              </p:cNvSpPr>
              <p:nvPr/>
            </p:nvSpPr>
            <p:spPr bwMode="auto">
              <a:xfrm>
                <a:off x="6064" y="10025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20 w 2"/>
                  <a:gd name="T9" fmla="*/ 8 h 2"/>
                  <a:gd name="T10" fmla="*/ 20 w 2"/>
                  <a:gd name="T11" fmla="*/ 8 h 2"/>
                  <a:gd name="T12" fmla="*/ 2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4" name="Freeform 397"/>
              <p:cNvSpPr>
                <a:spLocks/>
              </p:cNvSpPr>
              <p:nvPr/>
            </p:nvSpPr>
            <p:spPr bwMode="auto">
              <a:xfrm>
                <a:off x="6064" y="10025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20 w 2"/>
                  <a:gd name="T9" fmla="*/ 8 h 2"/>
                  <a:gd name="T10" fmla="*/ 20 w 2"/>
                  <a:gd name="T11" fmla="*/ 8 h 2"/>
                  <a:gd name="T12" fmla="*/ 2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5" name="Freeform 398"/>
              <p:cNvSpPr>
                <a:spLocks/>
              </p:cNvSpPr>
              <p:nvPr/>
            </p:nvSpPr>
            <p:spPr bwMode="auto">
              <a:xfrm>
                <a:off x="6067" y="10025"/>
                <a:ext cx="2" cy="4"/>
              </a:xfrm>
              <a:custGeom>
                <a:avLst/>
                <a:gdLst>
                  <a:gd name="T0" fmla="*/ 8 w 1"/>
                  <a:gd name="T1" fmla="*/ 8 h 2"/>
                  <a:gd name="T2" fmla="*/ 0 w 1"/>
                  <a:gd name="T3" fmla="*/ 8 h 2"/>
                  <a:gd name="T4" fmla="*/ 0 w 1"/>
                  <a:gd name="T5" fmla="*/ 16 h 2"/>
                  <a:gd name="T6" fmla="*/ 0 w 1"/>
                  <a:gd name="T7" fmla="*/ 16 h 2"/>
                  <a:gd name="T8" fmla="*/ 0 w 1"/>
                  <a:gd name="T9" fmla="*/ 8 h 2"/>
                  <a:gd name="T10" fmla="*/ 0 w 1"/>
                  <a:gd name="T11" fmla="*/ 8 h 2"/>
                  <a:gd name="T12" fmla="*/ 0 w 1"/>
                  <a:gd name="T13" fmla="*/ 8 h 2"/>
                  <a:gd name="T14" fmla="*/ 0 w 1"/>
                  <a:gd name="T15" fmla="*/ 0 h 2"/>
                  <a:gd name="T16" fmla="*/ 0 w 1"/>
                  <a:gd name="T17" fmla="*/ 0 h 2"/>
                  <a:gd name="T18" fmla="*/ 8 w 1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6" name="Freeform 399"/>
              <p:cNvSpPr>
                <a:spLocks/>
              </p:cNvSpPr>
              <p:nvPr/>
            </p:nvSpPr>
            <p:spPr bwMode="auto">
              <a:xfrm>
                <a:off x="6062" y="10025"/>
                <a:ext cx="7" cy="2"/>
              </a:xfrm>
              <a:custGeom>
                <a:avLst/>
                <a:gdLst>
                  <a:gd name="T0" fmla="*/ 28 w 3"/>
                  <a:gd name="T1" fmla="*/ 8 h 1"/>
                  <a:gd name="T2" fmla="*/ 0 w 3"/>
                  <a:gd name="T3" fmla="*/ 0 h 1"/>
                  <a:gd name="T4" fmla="*/ 28 w 3"/>
                  <a:gd name="T5" fmla="*/ 8 h 1"/>
                  <a:gd name="T6" fmla="*/ 28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7" name="Freeform 400"/>
              <p:cNvSpPr>
                <a:spLocks/>
              </p:cNvSpPr>
              <p:nvPr/>
            </p:nvSpPr>
            <p:spPr bwMode="auto">
              <a:xfrm>
                <a:off x="6062" y="10025"/>
                <a:ext cx="7" cy="2"/>
              </a:xfrm>
              <a:custGeom>
                <a:avLst/>
                <a:gdLst>
                  <a:gd name="T0" fmla="*/ 28 w 3"/>
                  <a:gd name="T1" fmla="*/ 8 h 1"/>
                  <a:gd name="T2" fmla="*/ 0 w 3"/>
                  <a:gd name="T3" fmla="*/ 0 h 1"/>
                  <a:gd name="T4" fmla="*/ 28 w 3"/>
                  <a:gd name="T5" fmla="*/ 8 h 1"/>
                  <a:gd name="T6" fmla="*/ 28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8" name="Freeform 401"/>
              <p:cNvSpPr>
                <a:spLocks/>
              </p:cNvSpPr>
              <p:nvPr/>
            </p:nvSpPr>
            <p:spPr bwMode="auto">
              <a:xfrm>
                <a:off x="6059" y="10016"/>
                <a:ext cx="8" cy="5"/>
              </a:xfrm>
              <a:custGeom>
                <a:avLst/>
                <a:gdLst>
                  <a:gd name="T0" fmla="*/ 21 w 3"/>
                  <a:gd name="T1" fmla="*/ 0 h 3"/>
                  <a:gd name="T2" fmla="*/ 21 w 3"/>
                  <a:gd name="T3" fmla="*/ 5 h 3"/>
                  <a:gd name="T4" fmla="*/ 21 w 3"/>
                  <a:gd name="T5" fmla="*/ 8 h 3"/>
                  <a:gd name="T6" fmla="*/ 21 w 3"/>
                  <a:gd name="T7" fmla="*/ 8 h 3"/>
                  <a:gd name="T8" fmla="*/ 56 w 3"/>
                  <a:gd name="T9" fmla="*/ 5 h 3"/>
                  <a:gd name="T10" fmla="*/ 21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19" name="Freeform 402"/>
              <p:cNvSpPr>
                <a:spLocks/>
              </p:cNvSpPr>
              <p:nvPr/>
            </p:nvSpPr>
            <p:spPr bwMode="auto">
              <a:xfrm>
                <a:off x="6059" y="10016"/>
                <a:ext cx="8" cy="3"/>
              </a:xfrm>
              <a:custGeom>
                <a:avLst/>
                <a:gdLst>
                  <a:gd name="T0" fmla="*/ 35 w 3"/>
                  <a:gd name="T1" fmla="*/ 5 h 2"/>
                  <a:gd name="T2" fmla="*/ 21 w 3"/>
                  <a:gd name="T3" fmla="*/ 8 h 2"/>
                  <a:gd name="T4" fmla="*/ 21 w 3"/>
                  <a:gd name="T5" fmla="*/ 8 h 2"/>
                  <a:gd name="T6" fmla="*/ 21 w 3"/>
                  <a:gd name="T7" fmla="*/ 8 h 2"/>
                  <a:gd name="T8" fmla="*/ 21 w 3"/>
                  <a:gd name="T9" fmla="*/ 8 h 2"/>
                  <a:gd name="T10" fmla="*/ 21 w 3"/>
                  <a:gd name="T11" fmla="*/ 5 h 2"/>
                  <a:gd name="T12" fmla="*/ 21 w 3"/>
                  <a:gd name="T13" fmla="*/ 5 h 2"/>
                  <a:gd name="T14" fmla="*/ 21 w 3"/>
                  <a:gd name="T15" fmla="*/ 0 h 2"/>
                  <a:gd name="T16" fmla="*/ 35 w 3"/>
                  <a:gd name="T17" fmla="*/ 0 h 2"/>
                  <a:gd name="T18" fmla="*/ 35 w 3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0" name="Freeform 403"/>
              <p:cNvSpPr>
                <a:spLocks/>
              </p:cNvSpPr>
              <p:nvPr/>
            </p:nvSpPr>
            <p:spPr bwMode="auto">
              <a:xfrm>
                <a:off x="6062" y="10016"/>
                <a:ext cx="5" cy="3"/>
              </a:xfrm>
              <a:custGeom>
                <a:avLst/>
                <a:gdLst>
                  <a:gd name="T0" fmla="*/ 20 w 2"/>
                  <a:gd name="T1" fmla="*/ 5 h 2"/>
                  <a:gd name="T2" fmla="*/ 20 w 2"/>
                  <a:gd name="T3" fmla="*/ 8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5 h 2"/>
                  <a:gd name="T12" fmla="*/ 0 w 2"/>
                  <a:gd name="T13" fmla="*/ 5 h 2"/>
                  <a:gd name="T14" fmla="*/ 0 w 2"/>
                  <a:gd name="T15" fmla="*/ 0 h 2"/>
                  <a:gd name="T16" fmla="*/ 20 w 2"/>
                  <a:gd name="T17" fmla="*/ 0 h 2"/>
                  <a:gd name="T18" fmla="*/ 20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1" name="Freeform 404"/>
              <p:cNvSpPr>
                <a:spLocks/>
              </p:cNvSpPr>
              <p:nvPr/>
            </p:nvSpPr>
            <p:spPr bwMode="auto">
              <a:xfrm>
                <a:off x="6062" y="10016"/>
                <a:ext cx="5" cy="3"/>
              </a:xfrm>
              <a:custGeom>
                <a:avLst/>
                <a:gdLst>
                  <a:gd name="T0" fmla="*/ 20 w 2"/>
                  <a:gd name="T1" fmla="*/ 5 h 2"/>
                  <a:gd name="T2" fmla="*/ 20 w 2"/>
                  <a:gd name="T3" fmla="*/ 8 h 2"/>
                  <a:gd name="T4" fmla="*/ 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5 h 2"/>
                  <a:gd name="T12" fmla="*/ 0 w 2"/>
                  <a:gd name="T13" fmla="*/ 5 h 2"/>
                  <a:gd name="T14" fmla="*/ 0 w 2"/>
                  <a:gd name="T15" fmla="*/ 0 h 2"/>
                  <a:gd name="T16" fmla="*/ 20 w 2"/>
                  <a:gd name="T17" fmla="*/ 0 h 2"/>
                  <a:gd name="T18" fmla="*/ 20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2" name="Freeform 405"/>
              <p:cNvSpPr>
                <a:spLocks/>
              </p:cNvSpPr>
              <p:nvPr/>
            </p:nvSpPr>
            <p:spPr bwMode="auto">
              <a:xfrm>
                <a:off x="6062" y="10016"/>
                <a:ext cx="2" cy="3"/>
              </a:xfrm>
              <a:custGeom>
                <a:avLst/>
                <a:gdLst>
                  <a:gd name="T0" fmla="*/ 8 w 1"/>
                  <a:gd name="T1" fmla="*/ 5 h 2"/>
                  <a:gd name="T2" fmla="*/ 8 w 1"/>
                  <a:gd name="T3" fmla="*/ 8 h 2"/>
                  <a:gd name="T4" fmla="*/ 0 w 1"/>
                  <a:gd name="T5" fmla="*/ 8 h 2"/>
                  <a:gd name="T6" fmla="*/ 0 w 1"/>
                  <a:gd name="T7" fmla="*/ 8 h 2"/>
                  <a:gd name="T8" fmla="*/ 0 w 1"/>
                  <a:gd name="T9" fmla="*/ 5 h 2"/>
                  <a:gd name="T10" fmla="*/ 0 w 1"/>
                  <a:gd name="T11" fmla="*/ 5 h 2"/>
                  <a:gd name="T12" fmla="*/ 0 w 1"/>
                  <a:gd name="T13" fmla="*/ 5 h 2"/>
                  <a:gd name="T14" fmla="*/ 0 w 1"/>
                  <a:gd name="T15" fmla="*/ 0 h 2"/>
                  <a:gd name="T16" fmla="*/ 8 w 1"/>
                  <a:gd name="T17" fmla="*/ 0 h 2"/>
                  <a:gd name="T18" fmla="*/ 8 w 1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3" name="Freeform 406"/>
              <p:cNvSpPr>
                <a:spLocks/>
              </p:cNvSpPr>
              <p:nvPr/>
            </p:nvSpPr>
            <p:spPr bwMode="auto">
              <a:xfrm>
                <a:off x="6059" y="10016"/>
                <a:ext cx="5" cy="1"/>
              </a:xfrm>
              <a:custGeom>
                <a:avLst/>
                <a:gdLst>
                  <a:gd name="T0" fmla="*/ 33 w 2"/>
                  <a:gd name="T1" fmla="*/ 1 h 1"/>
                  <a:gd name="T2" fmla="*/ 0 w 2"/>
                  <a:gd name="T3" fmla="*/ 1 h 1"/>
                  <a:gd name="T4" fmla="*/ 20 w 2"/>
                  <a:gd name="T5" fmla="*/ 1 h 1"/>
                  <a:gd name="T6" fmla="*/ 33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4" name="Freeform 407"/>
              <p:cNvSpPr>
                <a:spLocks/>
              </p:cNvSpPr>
              <p:nvPr/>
            </p:nvSpPr>
            <p:spPr bwMode="auto">
              <a:xfrm>
                <a:off x="6059" y="10016"/>
                <a:ext cx="5" cy="1"/>
              </a:xfrm>
              <a:custGeom>
                <a:avLst/>
                <a:gdLst>
                  <a:gd name="T0" fmla="*/ 33 w 2"/>
                  <a:gd name="T1" fmla="*/ 1 h 1"/>
                  <a:gd name="T2" fmla="*/ 0 w 2"/>
                  <a:gd name="T3" fmla="*/ 1 h 1"/>
                  <a:gd name="T4" fmla="*/ 20 w 2"/>
                  <a:gd name="T5" fmla="*/ 1 h 1"/>
                  <a:gd name="T6" fmla="*/ 33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5" name="Freeform 408"/>
              <p:cNvSpPr>
                <a:spLocks/>
              </p:cNvSpPr>
              <p:nvPr/>
            </p:nvSpPr>
            <p:spPr bwMode="auto">
              <a:xfrm>
                <a:off x="6074" y="10009"/>
                <a:ext cx="7" cy="7"/>
              </a:xfrm>
              <a:custGeom>
                <a:avLst/>
                <a:gdLst>
                  <a:gd name="T0" fmla="*/ 28 w 3"/>
                  <a:gd name="T1" fmla="*/ 28 h 3"/>
                  <a:gd name="T2" fmla="*/ 12 w 3"/>
                  <a:gd name="T3" fmla="*/ 37 h 3"/>
                  <a:gd name="T4" fmla="*/ 0 w 3"/>
                  <a:gd name="T5" fmla="*/ 28 h 3"/>
                  <a:gd name="T6" fmla="*/ 0 w 3"/>
                  <a:gd name="T7" fmla="*/ 28 h 3"/>
                  <a:gd name="T8" fmla="*/ 0 w 3"/>
                  <a:gd name="T9" fmla="*/ 28 h 3"/>
                  <a:gd name="T10" fmla="*/ 12 w 3"/>
                  <a:gd name="T11" fmla="*/ 28 h 3"/>
                  <a:gd name="T12" fmla="*/ 12 w 3"/>
                  <a:gd name="T13" fmla="*/ 12 h 3"/>
                  <a:gd name="T14" fmla="*/ 28 w 3"/>
                  <a:gd name="T15" fmla="*/ 0 h 3"/>
                  <a:gd name="T16" fmla="*/ 28 w 3"/>
                  <a:gd name="T17" fmla="*/ 12 h 3"/>
                  <a:gd name="T18" fmla="*/ 28 w 3"/>
                  <a:gd name="T19" fmla="*/ 2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6" name="Freeform 409"/>
              <p:cNvSpPr>
                <a:spLocks/>
              </p:cNvSpPr>
              <p:nvPr/>
            </p:nvSpPr>
            <p:spPr bwMode="auto">
              <a:xfrm>
                <a:off x="6074" y="10009"/>
                <a:ext cx="7" cy="4"/>
              </a:xfrm>
              <a:custGeom>
                <a:avLst/>
                <a:gdLst>
                  <a:gd name="T0" fmla="*/ 28 w 3"/>
                  <a:gd name="T1" fmla="*/ 16 h 2"/>
                  <a:gd name="T2" fmla="*/ 12 w 3"/>
                  <a:gd name="T3" fmla="*/ 16 h 2"/>
                  <a:gd name="T4" fmla="*/ 0 w 3"/>
                  <a:gd name="T5" fmla="*/ 16 h 2"/>
                  <a:gd name="T6" fmla="*/ 0 w 3"/>
                  <a:gd name="T7" fmla="*/ 16 h 2"/>
                  <a:gd name="T8" fmla="*/ 0 w 3"/>
                  <a:gd name="T9" fmla="*/ 16 h 2"/>
                  <a:gd name="T10" fmla="*/ 12 w 3"/>
                  <a:gd name="T11" fmla="*/ 16 h 2"/>
                  <a:gd name="T12" fmla="*/ 12 w 3"/>
                  <a:gd name="T13" fmla="*/ 8 h 2"/>
                  <a:gd name="T14" fmla="*/ 28 w 3"/>
                  <a:gd name="T15" fmla="*/ 8 h 2"/>
                  <a:gd name="T16" fmla="*/ 28 w 3"/>
                  <a:gd name="T17" fmla="*/ 8 h 2"/>
                  <a:gd name="T18" fmla="*/ 28 w 3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7" name="Freeform 410"/>
              <p:cNvSpPr>
                <a:spLocks/>
              </p:cNvSpPr>
              <p:nvPr/>
            </p:nvSpPr>
            <p:spPr bwMode="auto">
              <a:xfrm>
                <a:off x="6074" y="10009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16 h 2"/>
                  <a:gd name="T10" fmla="*/ 20 w 2"/>
                  <a:gd name="T11" fmla="*/ 16 h 2"/>
                  <a:gd name="T12" fmla="*/ 20 w 2"/>
                  <a:gd name="T13" fmla="*/ 8 h 2"/>
                  <a:gd name="T14" fmla="*/ 33 w 2"/>
                  <a:gd name="T15" fmla="*/ 8 h 2"/>
                  <a:gd name="T16" fmla="*/ 33 w 2"/>
                  <a:gd name="T17" fmla="*/ 8 h 2"/>
                  <a:gd name="T18" fmla="*/ 33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8" name="Freeform 411"/>
              <p:cNvSpPr>
                <a:spLocks/>
              </p:cNvSpPr>
              <p:nvPr/>
            </p:nvSpPr>
            <p:spPr bwMode="auto">
              <a:xfrm>
                <a:off x="6076" y="10012"/>
                <a:ext cx="3" cy="1"/>
              </a:xfrm>
              <a:custGeom>
                <a:avLst/>
                <a:gdLst>
                  <a:gd name="T0" fmla="*/ 27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27 w 1"/>
                  <a:gd name="T17" fmla="*/ 0 h 1"/>
                  <a:gd name="T18" fmla="*/ 27 w 1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29" name="Freeform 412"/>
              <p:cNvSpPr>
                <a:spLocks/>
              </p:cNvSpPr>
              <p:nvPr/>
            </p:nvSpPr>
            <p:spPr bwMode="auto">
              <a:xfrm>
                <a:off x="6074" y="10009"/>
                <a:ext cx="5" cy="3"/>
              </a:xfrm>
              <a:custGeom>
                <a:avLst/>
                <a:gdLst>
                  <a:gd name="T0" fmla="*/ 33 w 2"/>
                  <a:gd name="T1" fmla="*/ 27 h 1"/>
                  <a:gd name="T2" fmla="*/ 0 w 2"/>
                  <a:gd name="T3" fmla="*/ 0 h 1"/>
                  <a:gd name="T4" fmla="*/ 20 w 2"/>
                  <a:gd name="T5" fmla="*/ 27 h 1"/>
                  <a:gd name="T6" fmla="*/ 33 w 2"/>
                  <a:gd name="T7" fmla="*/ 2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0" name="Freeform 413"/>
              <p:cNvSpPr>
                <a:spLocks/>
              </p:cNvSpPr>
              <p:nvPr/>
            </p:nvSpPr>
            <p:spPr bwMode="auto">
              <a:xfrm>
                <a:off x="6074" y="10009"/>
                <a:ext cx="5" cy="3"/>
              </a:xfrm>
              <a:custGeom>
                <a:avLst/>
                <a:gdLst>
                  <a:gd name="T0" fmla="*/ 33 w 2"/>
                  <a:gd name="T1" fmla="*/ 27 h 1"/>
                  <a:gd name="T2" fmla="*/ 0 w 2"/>
                  <a:gd name="T3" fmla="*/ 0 h 1"/>
                  <a:gd name="T4" fmla="*/ 20 w 2"/>
                  <a:gd name="T5" fmla="*/ 27 h 1"/>
                  <a:gd name="T6" fmla="*/ 33 w 2"/>
                  <a:gd name="T7" fmla="*/ 2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1" name="Freeform 414"/>
              <p:cNvSpPr>
                <a:spLocks/>
              </p:cNvSpPr>
              <p:nvPr/>
            </p:nvSpPr>
            <p:spPr bwMode="auto">
              <a:xfrm>
                <a:off x="6084" y="10031"/>
                <a:ext cx="7" cy="6"/>
              </a:xfrm>
              <a:custGeom>
                <a:avLst/>
                <a:gdLst>
                  <a:gd name="T0" fmla="*/ 12 w 3"/>
                  <a:gd name="T1" fmla="*/ 0 h 3"/>
                  <a:gd name="T2" fmla="*/ 12 w 3"/>
                  <a:gd name="T3" fmla="*/ 16 h 3"/>
                  <a:gd name="T4" fmla="*/ 0 w 3"/>
                  <a:gd name="T5" fmla="*/ 24 h 3"/>
                  <a:gd name="T6" fmla="*/ 12 w 3"/>
                  <a:gd name="T7" fmla="*/ 24 h 3"/>
                  <a:gd name="T8" fmla="*/ 28 w 3"/>
                  <a:gd name="T9" fmla="*/ 16 h 3"/>
                  <a:gd name="T10" fmla="*/ 1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2" name="Freeform 415"/>
              <p:cNvSpPr>
                <a:spLocks/>
              </p:cNvSpPr>
              <p:nvPr/>
            </p:nvSpPr>
            <p:spPr bwMode="auto">
              <a:xfrm>
                <a:off x="6084" y="10031"/>
                <a:ext cx="5" cy="6"/>
              </a:xfrm>
              <a:custGeom>
                <a:avLst/>
                <a:gdLst>
                  <a:gd name="T0" fmla="*/ 33 w 2"/>
                  <a:gd name="T1" fmla="*/ 16 h 3"/>
                  <a:gd name="T2" fmla="*/ 20 w 2"/>
                  <a:gd name="T3" fmla="*/ 24 h 3"/>
                  <a:gd name="T4" fmla="*/ 20 w 2"/>
                  <a:gd name="T5" fmla="*/ 24 h 3"/>
                  <a:gd name="T6" fmla="*/ 20 w 2"/>
                  <a:gd name="T7" fmla="*/ 24 h 3"/>
                  <a:gd name="T8" fmla="*/ 0 w 2"/>
                  <a:gd name="T9" fmla="*/ 16 h 3"/>
                  <a:gd name="T10" fmla="*/ 20 w 2"/>
                  <a:gd name="T11" fmla="*/ 16 h 3"/>
                  <a:gd name="T12" fmla="*/ 0 w 2"/>
                  <a:gd name="T13" fmla="*/ 8 h 3"/>
                  <a:gd name="T14" fmla="*/ 20 w 2"/>
                  <a:gd name="T15" fmla="*/ 0 h 3"/>
                  <a:gd name="T16" fmla="*/ 33 w 2"/>
                  <a:gd name="T17" fmla="*/ 0 h 3"/>
                  <a:gd name="T18" fmla="*/ 33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3" name="Freeform 416"/>
              <p:cNvSpPr>
                <a:spLocks/>
              </p:cNvSpPr>
              <p:nvPr/>
            </p:nvSpPr>
            <p:spPr bwMode="auto">
              <a:xfrm>
                <a:off x="6084" y="10031"/>
                <a:ext cx="5" cy="6"/>
              </a:xfrm>
              <a:custGeom>
                <a:avLst/>
                <a:gdLst>
                  <a:gd name="T0" fmla="*/ 33 w 2"/>
                  <a:gd name="T1" fmla="*/ 16 h 3"/>
                  <a:gd name="T2" fmla="*/ 20 w 2"/>
                  <a:gd name="T3" fmla="*/ 16 h 3"/>
                  <a:gd name="T4" fmla="*/ 20 w 2"/>
                  <a:gd name="T5" fmla="*/ 24 h 3"/>
                  <a:gd name="T6" fmla="*/ 20 w 2"/>
                  <a:gd name="T7" fmla="*/ 16 h 3"/>
                  <a:gd name="T8" fmla="*/ 20 w 2"/>
                  <a:gd name="T9" fmla="*/ 16 h 3"/>
                  <a:gd name="T10" fmla="*/ 20 w 2"/>
                  <a:gd name="T11" fmla="*/ 16 h 3"/>
                  <a:gd name="T12" fmla="*/ 20 w 2"/>
                  <a:gd name="T13" fmla="*/ 8 h 3"/>
                  <a:gd name="T14" fmla="*/ 20 w 2"/>
                  <a:gd name="T15" fmla="*/ 0 h 3"/>
                  <a:gd name="T16" fmla="*/ 33 w 2"/>
                  <a:gd name="T17" fmla="*/ 0 h 3"/>
                  <a:gd name="T18" fmla="*/ 33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4" name="Freeform 417"/>
              <p:cNvSpPr>
                <a:spLocks/>
              </p:cNvSpPr>
              <p:nvPr/>
            </p:nvSpPr>
            <p:spPr bwMode="auto">
              <a:xfrm>
                <a:off x="6084" y="10033"/>
                <a:ext cx="5" cy="2"/>
              </a:xfrm>
              <a:custGeom>
                <a:avLst/>
                <a:gdLst>
                  <a:gd name="T0" fmla="*/ 33 w 2"/>
                  <a:gd name="T1" fmla="*/ 0 h 1"/>
                  <a:gd name="T2" fmla="*/ 20 w 2"/>
                  <a:gd name="T3" fmla="*/ 8 h 1"/>
                  <a:gd name="T4" fmla="*/ 20 w 2"/>
                  <a:gd name="T5" fmla="*/ 8 h 1"/>
                  <a:gd name="T6" fmla="*/ 20 w 2"/>
                  <a:gd name="T7" fmla="*/ 8 h 1"/>
                  <a:gd name="T8" fmla="*/ 20 w 2"/>
                  <a:gd name="T9" fmla="*/ 8 h 1"/>
                  <a:gd name="T10" fmla="*/ 20 w 2"/>
                  <a:gd name="T11" fmla="*/ 8 h 1"/>
                  <a:gd name="T12" fmla="*/ 20 w 2"/>
                  <a:gd name="T13" fmla="*/ 0 h 1"/>
                  <a:gd name="T14" fmla="*/ 20 w 2"/>
                  <a:gd name="T15" fmla="*/ 0 h 1"/>
                  <a:gd name="T16" fmla="*/ 33 w 2"/>
                  <a:gd name="T17" fmla="*/ 0 h 1"/>
                  <a:gd name="T18" fmla="*/ 33 w 2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"/>
                  <a:gd name="T32" fmla="*/ 2 w 2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5" name="Freeform 418"/>
              <p:cNvSpPr>
                <a:spLocks/>
              </p:cNvSpPr>
              <p:nvPr/>
            </p:nvSpPr>
            <p:spPr bwMode="auto">
              <a:xfrm>
                <a:off x="6086" y="10033"/>
                <a:ext cx="3" cy="2"/>
              </a:xfrm>
              <a:custGeom>
                <a:avLst/>
                <a:gdLst>
                  <a:gd name="T0" fmla="*/ 27 w 1"/>
                  <a:gd name="T1" fmla="*/ 0 h 1"/>
                  <a:gd name="T2" fmla="*/ 0 w 1"/>
                  <a:gd name="T3" fmla="*/ 8 h 1"/>
                  <a:gd name="T4" fmla="*/ 0 w 1"/>
                  <a:gd name="T5" fmla="*/ 8 h 1"/>
                  <a:gd name="T6" fmla="*/ 0 w 1"/>
                  <a:gd name="T7" fmla="*/ 8 h 1"/>
                  <a:gd name="T8" fmla="*/ 0 w 1"/>
                  <a:gd name="T9" fmla="*/ 8 h 1"/>
                  <a:gd name="T10" fmla="*/ 0 w 1"/>
                  <a:gd name="T11" fmla="*/ 8 h 1"/>
                  <a:gd name="T12" fmla="*/ 0 w 1"/>
                  <a:gd name="T13" fmla="*/ 8 h 1"/>
                  <a:gd name="T14" fmla="*/ 0 w 1"/>
                  <a:gd name="T15" fmla="*/ 0 h 1"/>
                  <a:gd name="T16" fmla="*/ 0 w 1"/>
                  <a:gd name="T17" fmla="*/ 0 h 1"/>
                  <a:gd name="T18" fmla="*/ 27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6" name="Freeform 419"/>
              <p:cNvSpPr>
                <a:spLocks/>
              </p:cNvSpPr>
              <p:nvPr/>
            </p:nvSpPr>
            <p:spPr bwMode="auto">
              <a:xfrm>
                <a:off x="6081" y="10031"/>
                <a:ext cx="8" cy="4"/>
              </a:xfrm>
              <a:custGeom>
                <a:avLst/>
                <a:gdLst>
                  <a:gd name="T0" fmla="*/ 35 w 3"/>
                  <a:gd name="T1" fmla="*/ 8 h 2"/>
                  <a:gd name="T2" fmla="*/ 0 w 3"/>
                  <a:gd name="T3" fmla="*/ 8 h 2"/>
                  <a:gd name="T4" fmla="*/ 35 w 3"/>
                  <a:gd name="T5" fmla="*/ 16 h 2"/>
                  <a:gd name="T6" fmla="*/ 35 w 3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7" name="Freeform 420"/>
              <p:cNvSpPr>
                <a:spLocks/>
              </p:cNvSpPr>
              <p:nvPr/>
            </p:nvSpPr>
            <p:spPr bwMode="auto">
              <a:xfrm>
                <a:off x="6081" y="10031"/>
                <a:ext cx="8" cy="4"/>
              </a:xfrm>
              <a:custGeom>
                <a:avLst/>
                <a:gdLst>
                  <a:gd name="T0" fmla="*/ 35 w 3"/>
                  <a:gd name="T1" fmla="*/ 8 h 2"/>
                  <a:gd name="T2" fmla="*/ 0 w 3"/>
                  <a:gd name="T3" fmla="*/ 8 h 2"/>
                  <a:gd name="T4" fmla="*/ 35 w 3"/>
                  <a:gd name="T5" fmla="*/ 16 h 2"/>
                  <a:gd name="T6" fmla="*/ 35 w 3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8" name="Freeform 421"/>
              <p:cNvSpPr>
                <a:spLocks/>
              </p:cNvSpPr>
              <p:nvPr/>
            </p:nvSpPr>
            <p:spPr bwMode="auto">
              <a:xfrm>
                <a:off x="6094" y="10025"/>
                <a:ext cx="7" cy="6"/>
              </a:xfrm>
              <a:custGeom>
                <a:avLst/>
                <a:gdLst>
                  <a:gd name="T0" fmla="*/ 12 w 3"/>
                  <a:gd name="T1" fmla="*/ 0 h 3"/>
                  <a:gd name="T2" fmla="*/ 12 w 3"/>
                  <a:gd name="T3" fmla="*/ 16 h 3"/>
                  <a:gd name="T4" fmla="*/ 12 w 3"/>
                  <a:gd name="T5" fmla="*/ 24 h 3"/>
                  <a:gd name="T6" fmla="*/ 12 w 3"/>
                  <a:gd name="T7" fmla="*/ 24 h 3"/>
                  <a:gd name="T8" fmla="*/ 28 w 3"/>
                  <a:gd name="T9" fmla="*/ 8 h 3"/>
                  <a:gd name="T10" fmla="*/ 1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39" name="Freeform 422"/>
              <p:cNvSpPr>
                <a:spLocks/>
              </p:cNvSpPr>
              <p:nvPr/>
            </p:nvSpPr>
            <p:spPr bwMode="auto">
              <a:xfrm>
                <a:off x="6094" y="10025"/>
                <a:ext cx="7" cy="6"/>
              </a:xfrm>
              <a:custGeom>
                <a:avLst/>
                <a:gdLst>
                  <a:gd name="T0" fmla="*/ 28 w 3"/>
                  <a:gd name="T1" fmla="*/ 8 h 3"/>
                  <a:gd name="T2" fmla="*/ 12 w 3"/>
                  <a:gd name="T3" fmla="*/ 24 h 3"/>
                  <a:gd name="T4" fmla="*/ 12 w 3"/>
                  <a:gd name="T5" fmla="*/ 24 h 3"/>
                  <a:gd name="T6" fmla="*/ 12 w 3"/>
                  <a:gd name="T7" fmla="*/ 16 h 3"/>
                  <a:gd name="T8" fmla="*/ 12 w 3"/>
                  <a:gd name="T9" fmla="*/ 16 h 3"/>
                  <a:gd name="T10" fmla="*/ 12 w 3"/>
                  <a:gd name="T11" fmla="*/ 16 h 3"/>
                  <a:gd name="T12" fmla="*/ 12 w 3"/>
                  <a:gd name="T13" fmla="*/ 8 h 3"/>
                  <a:gd name="T14" fmla="*/ 12 w 3"/>
                  <a:gd name="T15" fmla="*/ 0 h 3"/>
                  <a:gd name="T16" fmla="*/ 28 w 3"/>
                  <a:gd name="T17" fmla="*/ 0 h 3"/>
                  <a:gd name="T18" fmla="*/ 28 w 3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40" name="Freeform 423"/>
              <p:cNvSpPr>
                <a:spLocks/>
              </p:cNvSpPr>
              <p:nvPr/>
            </p:nvSpPr>
            <p:spPr bwMode="auto">
              <a:xfrm>
                <a:off x="6094" y="10025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20 w 2"/>
                  <a:gd name="T9" fmla="*/ 16 h 2"/>
                  <a:gd name="T10" fmla="*/ 20 w 2"/>
                  <a:gd name="T11" fmla="*/ 16 h 2"/>
                  <a:gd name="T12" fmla="*/ 2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167" name="Group 424"/>
            <p:cNvGrpSpPr>
              <a:grpSpLocks/>
            </p:cNvGrpSpPr>
            <p:nvPr/>
          </p:nvGrpSpPr>
          <p:grpSpPr bwMode="auto">
            <a:xfrm>
              <a:off x="5994" y="9806"/>
              <a:ext cx="350" cy="267"/>
              <a:chOff x="5994" y="9806"/>
              <a:chExt cx="350" cy="267"/>
            </a:xfrm>
          </p:grpSpPr>
          <p:sp>
            <p:nvSpPr>
              <p:cNvPr id="6441" name="Freeform 425"/>
              <p:cNvSpPr>
                <a:spLocks/>
              </p:cNvSpPr>
              <p:nvPr/>
            </p:nvSpPr>
            <p:spPr bwMode="auto">
              <a:xfrm>
                <a:off x="6096" y="10025"/>
                <a:ext cx="3" cy="4"/>
              </a:xfrm>
              <a:custGeom>
                <a:avLst/>
                <a:gdLst>
                  <a:gd name="T0" fmla="*/ 27 w 1"/>
                  <a:gd name="T1" fmla="*/ 8 h 2"/>
                  <a:gd name="T2" fmla="*/ 0 w 1"/>
                  <a:gd name="T3" fmla="*/ 16 h 2"/>
                  <a:gd name="T4" fmla="*/ 0 w 1"/>
                  <a:gd name="T5" fmla="*/ 16 h 2"/>
                  <a:gd name="T6" fmla="*/ 0 w 1"/>
                  <a:gd name="T7" fmla="*/ 16 h 2"/>
                  <a:gd name="T8" fmla="*/ 0 w 1"/>
                  <a:gd name="T9" fmla="*/ 16 h 2"/>
                  <a:gd name="T10" fmla="*/ 0 w 1"/>
                  <a:gd name="T11" fmla="*/ 16 h 2"/>
                  <a:gd name="T12" fmla="*/ 0 w 1"/>
                  <a:gd name="T13" fmla="*/ 8 h 2"/>
                  <a:gd name="T14" fmla="*/ 0 w 1"/>
                  <a:gd name="T15" fmla="*/ 0 h 2"/>
                  <a:gd name="T16" fmla="*/ 27 w 1"/>
                  <a:gd name="T17" fmla="*/ 0 h 2"/>
                  <a:gd name="T18" fmla="*/ 27 w 1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2" name="Freeform 426"/>
              <p:cNvSpPr>
                <a:spLocks/>
              </p:cNvSpPr>
              <p:nvPr/>
            </p:nvSpPr>
            <p:spPr bwMode="auto">
              <a:xfrm>
                <a:off x="6096" y="10027"/>
                <a:ext cx="3" cy="2"/>
              </a:xfrm>
              <a:custGeom>
                <a:avLst/>
                <a:gdLst>
                  <a:gd name="T0" fmla="*/ 27 w 1"/>
                  <a:gd name="T1" fmla="*/ 0 h 1"/>
                  <a:gd name="T2" fmla="*/ 27 w 1"/>
                  <a:gd name="T3" fmla="*/ 8 h 1"/>
                  <a:gd name="T4" fmla="*/ 0 w 1"/>
                  <a:gd name="T5" fmla="*/ 8 h 1"/>
                  <a:gd name="T6" fmla="*/ 0 w 1"/>
                  <a:gd name="T7" fmla="*/ 8 h 1"/>
                  <a:gd name="T8" fmla="*/ 0 w 1"/>
                  <a:gd name="T9" fmla="*/ 8 h 1"/>
                  <a:gd name="T10" fmla="*/ 0 w 1"/>
                  <a:gd name="T11" fmla="*/ 8 h 1"/>
                  <a:gd name="T12" fmla="*/ 0 w 1"/>
                  <a:gd name="T13" fmla="*/ 0 h 1"/>
                  <a:gd name="T14" fmla="*/ 0 w 1"/>
                  <a:gd name="T15" fmla="*/ 0 h 1"/>
                  <a:gd name="T16" fmla="*/ 27 w 1"/>
                  <a:gd name="T17" fmla="*/ 0 h 1"/>
                  <a:gd name="T18" fmla="*/ 27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3" name="Freeform 427"/>
              <p:cNvSpPr>
                <a:spLocks/>
              </p:cNvSpPr>
              <p:nvPr/>
            </p:nvSpPr>
            <p:spPr bwMode="auto">
              <a:xfrm>
                <a:off x="6091" y="10025"/>
                <a:ext cx="8" cy="2"/>
              </a:xfrm>
              <a:custGeom>
                <a:avLst/>
                <a:gdLst>
                  <a:gd name="T0" fmla="*/ 56 w 3"/>
                  <a:gd name="T1" fmla="*/ 8 h 1"/>
                  <a:gd name="T2" fmla="*/ 0 w 3"/>
                  <a:gd name="T3" fmla="*/ 8 h 1"/>
                  <a:gd name="T4" fmla="*/ 35 w 3"/>
                  <a:gd name="T5" fmla="*/ 8 h 1"/>
                  <a:gd name="T6" fmla="*/ 56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4" name="Freeform 428"/>
              <p:cNvSpPr>
                <a:spLocks/>
              </p:cNvSpPr>
              <p:nvPr/>
            </p:nvSpPr>
            <p:spPr bwMode="auto">
              <a:xfrm>
                <a:off x="6091" y="10025"/>
                <a:ext cx="8" cy="2"/>
              </a:xfrm>
              <a:custGeom>
                <a:avLst/>
                <a:gdLst>
                  <a:gd name="T0" fmla="*/ 56 w 3"/>
                  <a:gd name="T1" fmla="*/ 8 h 1"/>
                  <a:gd name="T2" fmla="*/ 0 w 3"/>
                  <a:gd name="T3" fmla="*/ 8 h 1"/>
                  <a:gd name="T4" fmla="*/ 35 w 3"/>
                  <a:gd name="T5" fmla="*/ 8 h 1"/>
                  <a:gd name="T6" fmla="*/ 56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5" name="Freeform 429"/>
              <p:cNvSpPr>
                <a:spLocks/>
              </p:cNvSpPr>
              <p:nvPr/>
            </p:nvSpPr>
            <p:spPr bwMode="auto">
              <a:xfrm>
                <a:off x="6157" y="10017"/>
                <a:ext cx="2" cy="6"/>
              </a:xfrm>
              <a:custGeom>
                <a:avLst/>
                <a:gdLst>
                  <a:gd name="T0" fmla="*/ 8 w 1"/>
                  <a:gd name="T1" fmla="*/ 24 h 3"/>
                  <a:gd name="T2" fmla="*/ 0 w 1"/>
                  <a:gd name="T3" fmla="*/ 0 h 3"/>
                  <a:gd name="T4" fmla="*/ 8 w 1"/>
                  <a:gd name="T5" fmla="*/ 24 h 3"/>
                  <a:gd name="T6" fmla="*/ 8 w 1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6" name="Freeform 430"/>
              <p:cNvSpPr>
                <a:spLocks/>
              </p:cNvSpPr>
              <p:nvPr/>
            </p:nvSpPr>
            <p:spPr bwMode="auto">
              <a:xfrm>
                <a:off x="6157" y="10017"/>
                <a:ext cx="2" cy="6"/>
              </a:xfrm>
              <a:custGeom>
                <a:avLst/>
                <a:gdLst>
                  <a:gd name="T0" fmla="*/ 8 w 1"/>
                  <a:gd name="T1" fmla="*/ 24 h 3"/>
                  <a:gd name="T2" fmla="*/ 0 w 1"/>
                  <a:gd name="T3" fmla="*/ 0 h 3"/>
                  <a:gd name="T4" fmla="*/ 8 w 1"/>
                  <a:gd name="T5" fmla="*/ 24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7" name="Freeform 431"/>
              <p:cNvSpPr>
                <a:spLocks/>
              </p:cNvSpPr>
              <p:nvPr/>
            </p:nvSpPr>
            <p:spPr bwMode="auto">
              <a:xfrm>
                <a:off x="6120" y="10007"/>
                <a:ext cx="5" cy="6"/>
              </a:xfrm>
              <a:custGeom>
                <a:avLst/>
                <a:gdLst>
                  <a:gd name="T0" fmla="*/ 20 w 2"/>
                  <a:gd name="T1" fmla="*/ 24 h 3"/>
                  <a:gd name="T2" fmla="*/ 0 w 2"/>
                  <a:gd name="T3" fmla="*/ 0 h 3"/>
                  <a:gd name="T4" fmla="*/ 33 w 2"/>
                  <a:gd name="T5" fmla="*/ 24 h 3"/>
                  <a:gd name="T6" fmla="*/ 20 w 2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0"/>
                      <a:pt x="0" y="0"/>
                    </a:cubicBezTo>
                    <a:cubicBezTo>
                      <a:pt x="0" y="0"/>
                      <a:pt x="2" y="0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8" name="Freeform 432"/>
              <p:cNvSpPr>
                <a:spLocks/>
              </p:cNvSpPr>
              <p:nvPr/>
            </p:nvSpPr>
            <p:spPr bwMode="auto">
              <a:xfrm>
                <a:off x="6120" y="10007"/>
                <a:ext cx="5" cy="6"/>
              </a:xfrm>
              <a:custGeom>
                <a:avLst/>
                <a:gdLst>
                  <a:gd name="T0" fmla="*/ 20 w 2"/>
                  <a:gd name="T1" fmla="*/ 24 h 3"/>
                  <a:gd name="T2" fmla="*/ 0 w 2"/>
                  <a:gd name="T3" fmla="*/ 0 h 3"/>
                  <a:gd name="T4" fmla="*/ 33 w 2"/>
                  <a:gd name="T5" fmla="*/ 24 h 3"/>
                  <a:gd name="T6" fmla="*/ 20 w 2"/>
                  <a:gd name="T7" fmla="*/ 2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0"/>
                      <a:pt x="0" y="0"/>
                    </a:cubicBezTo>
                    <a:cubicBezTo>
                      <a:pt x="0" y="0"/>
                      <a:pt x="2" y="0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9" name="Freeform 433"/>
              <p:cNvSpPr>
                <a:spLocks/>
              </p:cNvSpPr>
              <p:nvPr/>
            </p:nvSpPr>
            <p:spPr bwMode="auto">
              <a:xfrm>
                <a:off x="6154" y="10048"/>
                <a:ext cx="8" cy="6"/>
              </a:xfrm>
              <a:custGeom>
                <a:avLst/>
                <a:gdLst>
                  <a:gd name="T0" fmla="*/ 35 w 3"/>
                  <a:gd name="T1" fmla="*/ 0 h 3"/>
                  <a:gd name="T2" fmla="*/ 0 w 3"/>
                  <a:gd name="T3" fmla="*/ 16 h 3"/>
                  <a:gd name="T4" fmla="*/ 56 w 3"/>
                  <a:gd name="T5" fmla="*/ 0 h 3"/>
                  <a:gd name="T6" fmla="*/ 3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3"/>
                      <a:pt x="0" y="2"/>
                    </a:cubicBezTo>
                    <a:cubicBezTo>
                      <a:pt x="0" y="2"/>
                      <a:pt x="1" y="3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0" name="Freeform 434"/>
              <p:cNvSpPr>
                <a:spLocks/>
              </p:cNvSpPr>
              <p:nvPr/>
            </p:nvSpPr>
            <p:spPr bwMode="auto">
              <a:xfrm>
                <a:off x="6154" y="10048"/>
                <a:ext cx="8" cy="6"/>
              </a:xfrm>
              <a:custGeom>
                <a:avLst/>
                <a:gdLst>
                  <a:gd name="T0" fmla="*/ 35 w 3"/>
                  <a:gd name="T1" fmla="*/ 0 h 3"/>
                  <a:gd name="T2" fmla="*/ 0 w 3"/>
                  <a:gd name="T3" fmla="*/ 16 h 3"/>
                  <a:gd name="T4" fmla="*/ 56 w 3"/>
                  <a:gd name="T5" fmla="*/ 0 h 3"/>
                  <a:gd name="T6" fmla="*/ 35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3"/>
                      <a:pt x="0" y="2"/>
                    </a:cubicBezTo>
                    <a:cubicBezTo>
                      <a:pt x="0" y="2"/>
                      <a:pt x="1" y="3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1" name="Freeform 435"/>
              <p:cNvSpPr>
                <a:spLocks/>
              </p:cNvSpPr>
              <p:nvPr/>
            </p:nvSpPr>
            <p:spPr bwMode="auto">
              <a:xfrm>
                <a:off x="6130" y="10048"/>
                <a:ext cx="7" cy="6"/>
              </a:xfrm>
              <a:custGeom>
                <a:avLst/>
                <a:gdLst>
                  <a:gd name="T0" fmla="*/ 37 w 3"/>
                  <a:gd name="T1" fmla="*/ 0 h 3"/>
                  <a:gd name="T2" fmla="*/ 0 w 3"/>
                  <a:gd name="T3" fmla="*/ 16 h 3"/>
                  <a:gd name="T4" fmla="*/ 37 w 3"/>
                  <a:gd name="T5" fmla="*/ 8 h 3"/>
                  <a:gd name="T6" fmla="*/ 37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1" y="2"/>
                      <a:pt x="0" y="2"/>
                    </a:cubicBezTo>
                    <a:cubicBezTo>
                      <a:pt x="0" y="2"/>
                      <a:pt x="1" y="3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2" name="Freeform 436"/>
              <p:cNvSpPr>
                <a:spLocks/>
              </p:cNvSpPr>
              <p:nvPr/>
            </p:nvSpPr>
            <p:spPr bwMode="auto">
              <a:xfrm>
                <a:off x="6130" y="10048"/>
                <a:ext cx="7" cy="6"/>
              </a:xfrm>
              <a:custGeom>
                <a:avLst/>
                <a:gdLst>
                  <a:gd name="T0" fmla="*/ 37 w 3"/>
                  <a:gd name="T1" fmla="*/ 0 h 3"/>
                  <a:gd name="T2" fmla="*/ 0 w 3"/>
                  <a:gd name="T3" fmla="*/ 16 h 3"/>
                  <a:gd name="T4" fmla="*/ 37 w 3"/>
                  <a:gd name="T5" fmla="*/ 8 h 3"/>
                  <a:gd name="T6" fmla="*/ 37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1" y="2"/>
                      <a:pt x="0" y="2"/>
                    </a:cubicBezTo>
                    <a:cubicBezTo>
                      <a:pt x="0" y="2"/>
                      <a:pt x="1" y="3"/>
                      <a:pt x="3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3" name="Freeform 437"/>
              <p:cNvSpPr>
                <a:spLocks/>
              </p:cNvSpPr>
              <p:nvPr/>
            </p:nvSpPr>
            <p:spPr bwMode="auto">
              <a:xfrm>
                <a:off x="6106" y="10038"/>
                <a:ext cx="10" cy="6"/>
              </a:xfrm>
              <a:custGeom>
                <a:avLst/>
                <a:gdLst>
                  <a:gd name="T0" fmla="*/ 50 w 4"/>
                  <a:gd name="T1" fmla="*/ 0 h 3"/>
                  <a:gd name="T2" fmla="*/ 0 w 4"/>
                  <a:gd name="T3" fmla="*/ 16 h 3"/>
                  <a:gd name="T4" fmla="*/ 63 w 4"/>
                  <a:gd name="T5" fmla="*/ 8 h 3"/>
                  <a:gd name="T6" fmla="*/ 50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1" y="3"/>
                      <a:pt x="0" y="2"/>
                    </a:cubicBezTo>
                    <a:cubicBezTo>
                      <a:pt x="0" y="2"/>
                      <a:pt x="1" y="3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4" name="Freeform 438"/>
              <p:cNvSpPr>
                <a:spLocks/>
              </p:cNvSpPr>
              <p:nvPr/>
            </p:nvSpPr>
            <p:spPr bwMode="auto">
              <a:xfrm>
                <a:off x="6106" y="10038"/>
                <a:ext cx="10" cy="6"/>
              </a:xfrm>
              <a:custGeom>
                <a:avLst/>
                <a:gdLst>
                  <a:gd name="T0" fmla="*/ 50 w 4"/>
                  <a:gd name="T1" fmla="*/ 0 h 3"/>
                  <a:gd name="T2" fmla="*/ 0 w 4"/>
                  <a:gd name="T3" fmla="*/ 16 h 3"/>
                  <a:gd name="T4" fmla="*/ 63 w 4"/>
                  <a:gd name="T5" fmla="*/ 8 h 3"/>
                  <a:gd name="T6" fmla="*/ 50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1" y="3"/>
                      <a:pt x="0" y="2"/>
                    </a:cubicBezTo>
                    <a:cubicBezTo>
                      <a:pt x="0" y="2"/>
                      <a:pt x="1" y="3"/>
                      <a:pt x="4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5" name="Freeform 439"/>
              <p:cNvSpPr>
                <a:spLocks/>
              </p:cNvSpPr>
              <p:nvPr/>
            </p:nvSpPr>
            <p:spPr bwMode="auto">
              <a:xfrm>
                <a:off x="6094" y="10000"/>
                <a:ext cx="90" cy="56"/>
              </a:xfrm>
              <a:custGeom>
                <a:avLst/>
                <a:gdLst>
                  <a:gd name="T0" fmla="*/ 100 w 37"/>
                  <a:gd name="T1" fmla="*/ 79 h 29"/>
                  <a:gd name="T2" fmla="*/ 214 w 37"/>
                  <a:gd name="T3" fmla="*/ 180 h 29"/>
                  <a:gd name="T4" fmla="*/ 462 w 37"/>
                  <a:gd name="T5" fmla="*/ 164 h 29"/>
                  <a:gd name="T6" fmla="*/ 533 w 37"/>
                  <a:gd name="T7" fmla="*/ 153 h 29"/>
                  <a:gd name="T8" fmla="*/ 533 w 37"/>
                  <a:gd name="T9" fmla="*/ 124 h 29"/>
                  <a:gd name="T10" fmla="*/ 360 w 37"/>
                  <a:gd name="T11" fmla="*/ 64 h 29"/>
                  <a:gd name="T12" fmla="*/ 100 w 37"/>
                  <a:gd name="T13" fmla="*/ 7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9"/>
                  <a:gd name="T23" fmla="*/ 37 w 37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9">
                    <a:moveTo>
                      <a:pt x="7" y="11"/>
                    </a:moveTo>
                    <a:cubicBezTo>
                      <a:pt x="7" y="11"/>
                      <a:pt x="0" y="21"/>
                      <a:pt x="15" y="25"/>
                    </a:cubicBezTo>
                    <a:cubicBezTo>
                      <a:pt x="15" y="25"/>
                      <a:pt x="23" y="29"/>
                      <a:pt x="32" y="23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28" y="13"/>
                      <a:pt x="25" y="9"/>
                    </a:cubicBezTo>
                    <a:cubicBezTo>
                      <a:pt x="25" y="9"/>
                      <a:pt x="12" y="0"/>
                      <a:pt x="7" y="1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6" name="Freeform 440"/>
              <p:cNvSpPr>
                <a:spLocks/>
              </p:cNvSpPr>
              <p:nvPr/>
            </p:nvSpPr>
            <p:spPr bwMode="auto">
              <a:xfrm>
                <a:off x="6113" y="10011"/>
                <a:ext cx="66" cy="24"/>
              </a:xfrm>
              <a:custGeom>
                <a:avLst/>
                <a:gdLst>
                  <a:gd name="T0" fmla="*/ 12 w 27"/>
                  <a:gd name="T1" fmla="*/ 40 h 12"/>
                  <a:gd name="T2" fmla="*/ 0 w 27"/>
                  <a:gd name="T3" fmla="*/ 40 h 12"/>
                  <a:gd name="T4" fmla="*/ 12 w 27"/>
                  <a:gd name="T5" fmla="*/ 24 h 12"/>
                  <a:gd name="T6" fmla="*/ 103 w 27"/>
                  <a:gd name="T7" fmla="*/ 0 h 12"/>
                  <a:gd name="T8" fmla="*/ 232 w 27"/>
                  <a:gd name="T9" fmla="*/ 24 h 12"/>
                  <a:gd name="T10" fmla="*/ 264 w 27"/>
                  <a:gd name="T11" fmla="*/ 40 h 12"/>
                  <a:gd name="T12" fmla="*/ 381 w 27"/>
                  <a:gd name="T13" fmla="*/ 72 h 12"/>
                  <a:gd name="T14" fmla="*/ 394 w 27"/>
                  <a:gd name="T15" fmla="*/ 88 h 12"/>
                  <a:gd name="T16" fmla="*/ 352 w 27"/>
                  <a:gd name="T17" fmla="*/ 88 h 12"/>
                  <a:gd name="T18" fmla="*/ 274 w 27"/>
                  <a:gd name="T19" fmla="*/ 72 h 12"/>
                  <a:gd name="T20" fmla="*/ 220 w 27"/>
                  <a:gd name="T21" fmla="*/ 56 h 12"/>
                  <a:gd name="T22" fmla="*/ 144 w 27"/>
                  <a:gd name="T23" fmla="*/ 32 h 12"/>
                  <a:gd name="T24" fmla="*/ 59 w 27"/>
                  <a:gd name="T25" fmla="*/ 32 h 12"/>
                  <a:gd name="T26" fmla="*/ 12 w 27"/>
                  <a:gd name="T27" fmla="*/ 4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2"/>
                  <a:gd name="T44" fmla="*/ 27 w 2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2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4" y="1"/>
                      <a:pt x="16" y="3"/>
                    </a:cubicBezTo>
                    <a:cubicBezTo>
                      <a:pt x="17" y="4"/>
                      <a:pt x="18" y="5"/>
                      <a:pt x="18" y="5"/>
                    </a:cubicBezTo>
                    <a:cubicBezTo>
                      <a:pt x="21" y="7"/>
                      <a:pt x="23" y="8"/>
                      <a:pt x="26" y="9"/>
                    </a:cubicBezTo>
                    <a:cubicBezTo>
                      <a:pt x="27" y="10"/>
                      <a:pt x="27" y="10"/>
                      <a:pt x="27" y="11"/>
                    </a:cubicBezTo>
                    <a:cubicBezTo>
                      <a:pt x="27" y="12"/>
                      <a:pt x="25" y="11"/>
                      <a:pt x="24" y="11"/>
                    </a:cubicBezTo>
                    <a:cubicBezTo>
                      <a:pt x="22" y="10"/>
                      <a:pt x="21" y="10"/>
                      <a:pt x="19" y="9"/>
                    </a:cubicBezTo>
                    <a:cubicBezTo>
                      <a:pt x="18" y="8"/>
                      <a:pt x="17" y="7"/>
                      <a:pt x="15" y="7"/>
                    </a:cubicBezTo>
                    <a:cubicBezTo>
                      <a:pt x="13" y="6"/>
                      <a:pt x="11" y="5"/>
                      <a:pt x="10" y="4"/>
                    </a:cubicBezTo>
                    <a:cubicBezTo>
                      <a:pt x="8" y="3"/>
                      <a:pt x="5" y="3"/>
                      <a:pt x="4" y="4"/>
                    </a:cubicBezTo>
                    <a:cubicBezTo>
                      <a:pt x="3" y="4"/>
                      <a:pt x="1" y="6"/>
                      <a:pt x="1" y="5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7" name="Freeform 441"/>
              <p:cNvSpPr>
                <a:spLocks/>
              </p:cNvSpPr>
              <p:nvPr/>
            </p:nvSpPr>
            <p:spPr bwMode="auto">
              <a:xfrm>
                <a:off x="6116" y="10013"/>
                <a:ext cx="63" cy="22"/>
              </a:xfrm>
              <a:custGeom>
                <a:avLst/>
                <a:gdLst>
                  <a:gd name="T0" fmla="*/ 12 w 26"/>
                  <a:gd name="T1" fmla="*/ 16 h 11"/>
                  <a:gd name="T2" fmla="*/ 58 w 26"/>
                  <a:gd name="T3" fmla="*/ 0 h 11"/>
                  <a:gd name="T4" fmla="*/ 87 w 26"/>
                  <a:gd name="T5" fmla="*/ 0 h 11"/>
                  <a:gd name="T6" fmla="*/ 141 w 26"/>
                  <a:gd name="T7" fmla="*/ 0 h 11"/>
                  <a:gd name="T8" fmla="*/ 170 w 26"/>
                  <a:gd name="T9" fmla="*/ 8 h 11"/>
                  <a:gd name="T10" fmla="*/ 211 w 26"/>
                  <a:gd name="T11" fmla="*/ 24 h 11"/>
                  <a:gd name="T12" fmla="*/ 240 w 26"/>
                  <a:gd name="T13" fmla="*/ 32 h 11"/>
                  <a:gd name="T14" fmla="*/ 359 w 26"/>
                  <a:gd name="T15" fmla="*/ 72 h 11"/>
                  <a:gd name="T16" fmla="*/ 359 w 26"/>
                  <a:gd name="T17" fmla="*/ 72 h 11"/>
                  <a:gd name="T18" fmla="*/ 371 w 26"/>
                  <a:gd name="T19" fmla="*/ 80 h 11"/>
                  <a:gd name="T20" fmla="*/ 330 w 26"/>
                  <a:gd name="T21" fmla="*/ 80 h 11"/>
                  <a:gd name="T22" fmla="*/ 259 w 26"/>
                  <a:gd name="T23" fmla="*/ 64 h 11"/>
                  <a:gd name="T24" fmla="*/ 240 w 26"/>
                  <a:gd name="T25" fmla="*/ 56 h 11"/>
                  <a:gd name="T26" fmla="*/ 199 w 26"/>
                  <a:gd name="T27" fmla="*/ 40 h 11"/>
                  <a:gd name="T28" fmla="*/ 158 w 26"/>
                  <a:gd name="T29" fmla="*/ 32 h 11"/>
                  <a:gd name="T30" fmla="*/ 128 w 26"/>
                  <a:gd name="T31" fmla="*/ 24 h 11"/>
                  <a:gd name="T32" fmla="*/ 99 w 26"/>
                  <a:gd name="T33" fmla="*/ 16 h 11"/>
                  <a:gd name="T34" fmla="*/ 41 w 26"/>
                  <a:gd name="T35" fmla="*/ 16 h 11"/>
                  <a:gd name="T36" fmla="*/ 0 w 26"/>
                  <a:gd name="T37" fmla="*/ 32 h 11"/>
                  <a:gd name="T38" fmla="*/ 0 w 26"/>
                  <a:gd name="T39" fmla="*/ 32 h 11"/>
                  <a:gd name="T40" fmla="*/ 0 w 26"/>
                  <a:gd name="T41" fmla="*/ 32 h 11"/>
                  <a:gd name="T42" fmla="*/ 0 w 26"/>
                  <a:gd name="T43" fmla="*/ 24 h 11"/>
                  <a:gd name="T44" fmla="*/ 12 w 26"/>
                  <a:gd name="T45" fmla="*/ 1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11"/>
                  <a:gd name="T71" fmla="*/ 26 w 26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11">
                    <a:moveTo>
                      <a:pt x="1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1" y="1"/>
                      <a:pt x="12" y="1"/>
                    </a:cubicBezTo>
                    <a:cubicBezTo>
                      <a:pt x="13" y="1"/>
                      <a:pt x="14" y="2"/>
                      <a:pt x="15" y="3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20" y="6"/>
                      <a:pt x="22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6" y="9"/>
                      <a:pt x="26" y="10"/>
                    </a:cubicBezTo>
                    <a:cubicBezTo>
                      <a:pt x="25" y="11"/>
                      <a:pt x="24" y="10"/>
                      <a:pt x="23" y="10"/>
                    </a:cubicBezTo>
                    <a:cubicBezTo>
                      <a:pt x="21" y="9"/>
                      <a:pt x="20" y="8"/>
                      <a:pt x="18" y="8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6" y="7"/>
                      <a:pt x="15" y="6"/>
                      <a:pt x="14" y="5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</a:path>
                </a:pathLst>
              </a:custGeom>
              <a:solidFill>
                <a:srgbClr val="3F7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8" name="Freeform 442"/>
              <p:cNvSpPr>
                <a:spLocks/>
              </p:cNvSpPr>
              <p:nvPr/>
            </p:nvSpPr>
            <p:spPr bwMode="auto">
              <a:xfrm>
                <a:off x="6116" y="10013"/>
                <a:ext cx="63" cy="19"/>
              </a:xfrm>
              <a:custGeom>
                <a:avLst/>
                <a:gdLst>
                  <a:gd name="T0" fmla="*/ 12 w 26"/>
                  <a:gd name="T1" fmla="*/ 15 h 10"/>
                  <a:gd name="T2" fmla="*/ 58 w 26"/>
                  <a:gd name="T3" fmla="*/ 0 h 10"/>
                  <a:gd name="T4" fmla="*/ 99 w 26"/>
                  <a:gd name="T5" fmla="*/ 0 h 10"/>
                  <a:gd name="T6" fmla="*/ 141 w 26"/>
                  <a:gd name="T7" fmla="*/ 8 h 10"/>
                  <a:gd name="T8" fmla="*/ 170 w 26"/>
                  <a:gd name="T9" fmla="*/ 8 h 10"/>
                  <a:gd name="T10" fmla="*/ 211 w 26"/>
                  <a:gd name="T11" fmla="*/ 21 h 10"/>
                  <a:gd name="T12" fmla="*/ 240 w 26"/>
                  <a:gd name="T13" fmla="*/ 36 h 10"/>
                  <a:gd name="T14" fmla="*/ 359 w 26"/>
                  <a:gd name="T15" fmla="*/ 61 h 10"/>
                  <a:gd name="T16" fmla="*/ 359 w 26"/>
                  <a:gd name="T17" fmla="*/ 61 h 10"/>
                  <a:gd name="T18" fmla="*/ 371 w 26"/>
                  <a:gd name="T19" fmla="*/ 68 h 10"/>
                  <a:gd name="T20" fmla="*/ 330 w 26"/>
                  <a:gd name="T21" fmla="*/ 68 h 10"/>
                  <a:gd name="T22" fmla="*/ 259 w 26"/>
                  <a:gd name="T23" fmla="*/ 48 h 10"/>
                  <a:gd name="T24" fmla="*/ 240 w 26"/>
                  <a:gd name="T25" fmla="*/ 48 h 10"/>
                  <a:gd name="T26" fmla="*/ 199 w 26"/>
                  <a:gd name="T27" fmla="*/ 36 h 10"/>
                  <a:gd name="T28" fmla="*/ 158 w 26"/>
                  <a:gd name="T29" fmla="*/ 29 h 10"/>
                  <a:gd name="T30" fmla="*/ 128 w 26"/>
                  <a:gd name="T31" fmla="*/ 21 h 10"/>
                  <a:gd name="T32" fmla="*/ 99 w 26"/>
                  <a:gd name="T33" fmla="*/ 15 h 10"/>
                  <a:gd name="T34" fmla="*/ 41 w 26"/>
                  <a:gd name="T35" fmla="*/ 15 h 10"/>
                  <a:gd name="T36" fmla="*/ 0 w 26"/>
                  <a:gd name="T37" fmla="*/ 29 h 10"/>
                  <a:gd name="T38" fmla="*/ 0 w 26"/>
                  <a:gd name="T39" fmla="*/ 21 h 10"/>
                  <a:gd name="T40" fmla="*/ 0 w 26"/>
                  <a:gd name="T41" fmla="*/ 21 h 10"/>
                  <a:gd name="T42" fmla="*/ 0 w 26"/>
                  <a:gd name="T43" fmla="*/ 21 h 10"/>
                  <a:gd name="T44" fmla="*/ 12 w 26"/>
                  <a:gd name="T45" fmla="*/ 1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10"/>
                  <a:gd name="T71" fmla="*/ 26 w 26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10">
                    <a:moveTo>
                      <a:pt x="1" y="2"/>
                    </a:move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3" y="2"/>
                      <a:pt x="14" y="2"/>
                      <a:pt x="15" y="3"/>
                    </a:cubicBezTo>
                    <a:cubicBezTo>
                      <a:pt x="16" y="4"/>
                      <a:pt x="17" y="4"/>
                      <a:pt x="17" y="5"/>
                    </a:cubicBezTo>
                    <a:cubicBezTo>
                      <a:pt x="19" y="6"/>
                      <a:pt x="22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6" y="10"/>
                    </a:cubicBezTo>
                    <a:cubicBezTo>
                      <a:pt x="25" y="10"/>
                      <a:pt x="24" y="10"/>
                      <a:pt x="23" y="10"/>
                    </a:cubicBezTo>
                    <a:cubicBezTo>
                      <a:pt x="21" y="9"/>
                      <a:pt x="19" y="8"/>
                      <a:pt x="18" y="7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6" y="6"/>
                      <a:pt x="15" y="6"/>
                      <a:pt x="14" y="5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609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59" name="Freeform 443"/>
              <p:cNvSpPr>
                <a:spLocks/>
              </p:cNvSpPr>
              <p:nvPr/>
            </p:nvSpPr>
            <p:spPr bwMode="auto">
              <a:xfrm>
                <a:off x="6116" y="10013"/>
                <a:ext cx="60" cy="19"/>
              </a:xfrm>
              <a:custGeom>
                <a:avLst/>
                <a:gdLst>
                  <a:gd name="T0" fmla="*/ 12 w 25"/>
                  <a:gd name="T1" fmla="*/ 15 h 10"/>
                  <a:gd name="T2" fmla="*/ 70 w 25"/>
                  <a:gd name="T3" fmla="*/ 0 h 10"/>
                  <a:gd name="T4" fmla="*/ 98 w 25"/>
                  <a:gd name="T5" fmla="*/ 0 h 10"/>
                  <a:gd name="T6" fmla="*/ 149 w 25"/>
                  <a:gd name="T7" fmla="*/ 8 h 10"/>
                  <a:gd name="T8" fmla="*/ 168 w 25"/>
                  <a:gd name="T9" fmla="*/ 15 h 10"/>
                  <a:gd name="T10" fmla="*/ 206 w 25"/>
                  <a:gd name="T11" fmla="*/ 29 h 10"/>
                  <a:gd name="T12" fmla="*/ 235 w 25"/>
                  <a:gd name="T13" fmla="*/ 36 h 10"/>
                  <a:gd name="T14" fmla="*/ 346 w 25"/>
                  <a:gd name="T15" fmla="*/ 61 h 10"/>
                  <a:gd name="T16" fmla="*/ 346 w 25"/>
                  <a:gd name="T17" fmla="*/ 61 h 10"/>
                  <a:gd name="T18" fmla="*/ 346 w 25"/>
                  <a:gd name="T19" fmla="*/ 68 h 10"/>
                  <a:gd name="T20" fmla="*/ 305 w 25"/>
                  <a:gd name="T21" fmla="*/ 61 h 10"/>
                  <a:gd name="T22" fmla="*/ 247 w 25"/>
                  <a:gd name="T23" fmla="*/ 48 h 10"/>
                  <a:gd name="T24" fmla="*/ 235 w 25"/>
                  <a:gd name="T25" fmla="*/ 48 h 10"/>
                  <a:gd name="T26" fmla="*/ 197 w 25"/>
                  <a:gd name="T27" fmla="*/ 36 h 10"/>
                  <a:gd name="T28" fmla="*/ 149 w 25"/>
                  <a:gd name="T29" fmla="*/ 21 h 10"/>
                  <a:gd name="T30" fmla="*/ 127 w 25"/>
                  <a:gd name="T31" fmla="*/ 21 h 10"/>
                  <a:gd name="T32" fmla="*/ 98 w 25"/>
                  <a:gd name="T33" fmla="*/ 15 h 10"/>
                  <a:gd name="T34" fmla="*/ 41 w 25"/>
                  <a:gd name="T35" fmla="*/ 15 h 10"/>
                  <a:gd name="T36" fmla="*/ 12 w 25"/>
                  <a:gd name="T37" fmla="*/ 21 h 10"/>
                  <a:gd name="T38" fmla="*/ 0 w 25"/>
                  <a:gd name="T39" fmla="*/ 21 h 10"/>
                  <a:gd name="T40" fmla="*/ 0 w 25"/>
                  <a:gd name="T41" fmla="*/ 21 h 10"/>
                  <a:gd name="T42" fmla="*/ 0 w 25"/>
                  <a:gd name="T43" fmla="*/ 21 h 10"/>
                  <a:gd name="T44" fmla="*/ 12 w 25"/>
                  <a:gd name="T45" fmla="*/ 1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0"/>
                  <a:gd name="T71" fmla="*/ 25 w 25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0">
                    <a:moveTo>
                      <a:pt x="1" y="2"/>
                    </a:moveTo>
                    <a:cubicBezTo>
                      <a:pt x="2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1"/>
                      <a:pt x="11" y="1"/>
                    </a:cubicBezTo>
                    <a:cubicBezTo>
                      <a:pt x="11" y="1"/>
                      <a:pt x="12" y="1"/>
                      <a:pt x="12" y="2"/>
                    </a:cubicBezTo>
                    <a:cubicBezTo>
                      <a:pt x="13" y="2"/>
                      <a:pt x="14" y="3"/>
                      <a:pt x="15" y="4"/>
                    </a:cubicBezTo>
                    <a:cubicBezTo>
                      <a:pt x="16" y="4"/>
                      <a:pt x="17" y="4"/>
                      <a:pt x="17" y="5"/>
                    </a:cubicBezTo>
                    <a:cubicBezTo>
                      <a:pt x="19" y="6"/>
                      <a:pt x="23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3" y="10"/>
                      <a:pt x="22" y="9"/>
                    </a:cubicBezTo>
                    <a:cubicBezTo>
                      <a:pt x="21" y="9"/>
                      <a:pt x="19" y="8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5" y="5"/>
                      <a:pt x="14" y="5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solidFill>
                <a:srgbClr val="82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0" name="Freeform 444"/>
              <p:cNvSpPr>
                <a:spLocks/>
              </p:cNvSpPr>
              <p:nvPr/>
            </p:nvSpPr>
            <p:spPr bwMode="auto">
              <a:xfrm>
                <a:off x="6118" y="10013"/>
                <a:ext cx="58" cy="19"/>
              </a:xfrm>
              <a:custGeom>
                <a:avLst/>
                <a:gdLst>
                  <a:gd name="T0" fmla="*/ 12 w 24"/>
                  <a:gd name="T1" fmla="*/ 15 h 10"/>
                  <a:gd name="T2" fmla="*/ 58 w 24"/>
                  <a:gd name="T3" fmla="*/ 0 h 10"/>
                  <a:gd name="T4" fmla="*/ 87 w 24"/>
                  <a:gd name="T5" fmla="*/ 8 h 10"/>
                  <a:gd name="T6" fmla="*/ 140 w 24"/>
                  <a:gd name="T7" fmla="*/ 15 h 10"/>
                  <a:gd name="T8" fmla="*/ 157 w 24"/>
                  <a:gd name="T9" fmla="*/ 15 h 10"/>
                  <a:gd name="T10" fmla="*/ 198 w 24"/>
                  <a:gd name="T11" fmla="*/ 29 h 10"/>
                  <a:gd name="T12" fmla="*/ 227 w 24"/>
                  <a:gd name="T13" fmla="*/ 36 h 10"/>
                  <a:gd name="T14" fmla="*/ 338 w 24"/>
                  <a:gd name="T15" fmla="*/ 61 h 10"/>
                  <a:gd name="T16" fmla="*/ 338 w 24"/>
                  <a:gd name="T17" fmla="*/ 61 h 10"/>
                  <a:gd name="T18" fmla="*/ 338 w 24"/>
                  <a:gd name="T19" fmla="*/ 68 h 10"/>
                  <a:gd name="T20" fmla="*/ 297 w 24"/>
                  <a:gd name="T21" fmla="*/ 61 h 10"/>
                  <a:gd name="T22" fmla="*/ 227 w 24"/>
                  <a:gd name="T23" fmla="*/ 48 h 10"/>
                  <a:gd name="T24" fmla="*/ 227 w 24"/>
                  <a:gd name="T25" fmla="*/ 48 h 10"/>
                  <a:gd name="T26" fmla="*/ 181 w 24"/>
                  <a:gd name="T27" fmla="*/ 36 h 10"/>
                  <a:gd name="T28" fmla="*/ 140 w 24"/>
                  <a:gd name="T29" fmla="*/ 21 h 10"/>
                  <a:gd name="T30" fmla="*/ 111 w 24"/>
                  <a:gd name="T31" fmla="*/ 15 h 10"/>
                  <a:gd name="T32" fmla="*/ 87 w 24"/>
                  <a:gd name="T33" fmla="*/ 15 h 10"/>
                  <a:gd name="T34" fmla="*/ 41 w 24"/>
                  <a:gd name="T35" fmla="*/ 15 h 10"/>
                  <a:gd name="T36" fmla="*/ 0 w 24"/>
                  <a:gd name="T37" fmla="*/ 21 h 10"/>
                  <a:gd name="T38" fmla="*/ 0 w 24"/>
                  <a:gd name="T39" fmla="*/ 21 h 10"/>
                  <a:gd name="T40" fmla="*/ 0 w 24"/>
                  <a:gd name="T41" fmla="*/ 21 h 10"/>
                  <a:gd name="T42" fmla="*/ 0 w 24"/>
                  <a:gd name="T43" fmla="*/ 21 h 10"/>
                  <a:gd name="T44" fmla="*/ 12 w 24"/>
                  <a:gd name="T45" fmla="*/ 1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10"/>
                  <a:gd name="T71" fmla="*/ 24 w 24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10">
                    <a:moveTo>
                      <a:pt x="1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7" y="1"/>
                      <a:pt x="9" y="1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5" y="4"/>
                      <a:pt x="16" y="5"/>
                      <a:pt x="16" y="5"/>
                    </a:cubicBezTo>
                    <a:cubicBezTo>
                      <a:pt x="18" y="6"/>
                      <a:pt x="22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2" y="10"/>
                      <a:pt x="21" y="9"/>
                    </a:cubicBezTo>
                    <a:cubicBezTo>
                      <a:pt x="19" y="8"/>
                      <a:pt x="18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6"/>
                      <a:pt x="14" y="5"/>
                      <a:pt x="13" y="5"/>
                    </a:cubicBezTo>
                    <a:cubicBezTo>
                      <a:pt x="12" y="4"/>
                      <a:pt x="11" y="4"/>
                      <a:pt x="10" y="3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A8B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1" name="Freeform 445"/>
              <p:cNvSpPr>
                <a:spLocks/>
              </p:cNvSpPr>
              <p:nvPr/>
            </p:nvSpPr>
            <p:spPr bwMode="auto">
              <a:xfrm>
                <a:off x="6118" y="10015"/>
                <a:ext cx="58" cy="17"/>
              </a:xfrm>
              <a:custGeom>
                <a:avLst/>
                <a:gdLst>
                  <a:gd name="T0" fmla="*/ 12 w 24"/>
                  <a:gd name="T1" fmla="*/ 8 h 9"/>
                  <a:gd name="T2" fmla="*/ 58 w 24"/>
                  <a:gd name="T3" fmla="*/ 0 h 9"/>
                  <a:gd name="T4" fmla="*/ 87 w 24"/>
                  <a:gd name="T5" fmla="*/ 0 h 9"/>
                  <a:gd name="T6" fmla="*/ 140 w 24"/>
                  <a:gd name="T7" fmla="*/ 8 h 9"/>
                  <a:gd name="T8" fmla="*/ 157 w 24"/>
                  <a:gd name="T9" fmla="*/ 15 h 9"/>
                  <a:gd name="T10" fmla="*/ 198 w 24"/>
                  <a:gd name="T11" fmla="*/ 21 h 9"/>
                  <a:gd name="T12" fmla="*/ 227 w 24"/>
                  <a:gd name="T13" fmla="*/ 32 h 9"/>
                  <a:gd name="T14" fmla="*/ 326 w 24"/>
                  <a:gd name="T15" fmla="*/ 53 h 9"/>
                  <a:gd name="T16" fmla="*/ 338 w 24"/>
                  <a:gd name="T17" fmla="*/ 60 h 9"/>
                  <a:gd name="T18" fmla="*/ 326 w 24"/>
                  <a:gd name="T19" fmla="*/ 60 h 9"/>
                  <a:gd name="T20" fmla="*/ 297 w 24"/>
                  <a:gd name="T21" fmla="*/ 53 h 9"/>
                  <a:gd name="T22" fmla="*/ 227 w 24"/>
                  <a:gd name="T23" fmla="*/ 40 h 9"/>
                  <a:gd name="T24" fmla="*/ 227 w 24"/>
                  <a:gd name="T25" fmla="*/ 32 h 9"/>
                  <a:gd name="T26" fmla="*/ 181 w 24"/>
                  <a:gd name="T27" fmla="*/ 28 h 9"/>
                  <a:gd name="T28" fmla="*/ 140 w 24"/>
                  <a:gd name="T29" fmla="*/ 15 h 9"/>
                  <a:gd name="T30" fmla="*/ 111 w 24"/>
                  <a:gd name="T31" fmla="*/ 8 h 9"/>
                  <a:gd name="T32" fmla="*/ 87 w 24"/>
                  <a:gd name="T33" fmla="*/ 8 h 9"/>
                  <a:gd name="T34" fmla="*/ 41 w 24"/>
                  <a:gd name="T35" fmla="*/ 8 h 9"/>
                  <a:gd name="T36" fmla="*/ 0 w 24"/>
                  <a:gd name="T37" fmla="*/ 15 h 9"/>
                  <a:gd name="T38" fmla="*/ 0 w 24"/>
                  <a:gd name="T39" fmla="*/ 15 h 9"/>
                  <a:gd name="T40" fmla="*/ 0 w 24"/>
                  <a:gd name="T41" fmla="*/ 15 h 9"/>
                  <a:gd name="T42" fmla="*/ 0 w 24"/>
                  <a:gd name="T43" fmla="*/ 15 h 9"/>
                  <a:gd name="T44" fmla="*/ 12 w 24"/>
                  <a:gd name="T45" fmla="*/ 8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9"/>
                  <a:gd name="T71" fmla="*/ 24 w 2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9">
                    <a:moveTo>
                      <a:pt x="1" y="1"/>
                    </a:moveTo>
                    <a:cubicBezTo>
                      <a:pt x="1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5" y="4"/>
                      <a:pt x="16" y="4"/>
                      <a:pt x="16" y="5"/>
                    </a:cubicBezTo>
                    <a:cubicBezTo>
                      <a:pt x="18" y="6"/>
                      <a:pt x="22" y="8"/>
                      <a:pt x="23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4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19" y="7"/>
                      <a:pt x="17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4" y="4"/>
                      <a:pt x="13" y="4"/>
                    </a:cubicBezTo>
                    <a:cubicBezTo>
                      <a:pt x="12" y="3"/>
                      <a:pt x="11" y="2"/>
                      <a:pt x="10" y="2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D3D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2" name="Freeform 446"/>
              <p:cNvSpPr>
                <a:spLocks/>
              </p:cNvSpPr>
              <p:nvPr/>
            </p:nvSpPr>
            <p:spPr bwMode="auto">
              <a:xfrm>
                <a:off x="6135" y="10031"/>
                <a:ext cx="7" cy="5"/>
              </a:xfrm>
              <a:custGeom>
                <a:avLst/>
                <a:gdLst>
                  <a:gd name="T0" fmla="*/ 28 w 3"/>
                  <a:gd name="T1" fmla="*/ 0 h 3"/>
                  <a:gd name="T2" fmla="*/ 12 w 3"/>
                  <a:gd name="T3" fmla="*/ 8 h 3"/>
                  <a:gd name="T4" fmla="*/ 12 w 3"/>
                  <a:gd name="T5" fmla="*/ 13 h 3"/>
                  <a:gd name="T6" fmla="*/ 28 w 3"/>
                  <a:gd name="T7" fmla="*/ 13 h 3"/>
                  <a:gd name="T8" fmla="*/ 37 w 3"/>
                  <a:gd name="T9" fmla="*/ 5 h 3"/>
                  <a:gd name="T10" fmla="*/ 28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3" name="Freeform 447"/>
              <p:cNvSpPr>
                <a:spLocks/>
              </p:cNvSpPr>
              <p:nvPr/>
            </p:nvSpPr>
            <p:spPr bwMode="auto">
              <a:xfrm>
                <a:off x="6135" y="10031"/>
                <a:ext cx="7" cy="5"/>
              </a:xfrm>
              <a:custGeom>
                <a:avLst/>
                <a:gdLst>
                  <a:gd name="T0" fmla="*/ 37 w 3"/>
                  <a:gd name="T1" fmla="*/ 5 h 3"/>
                  <a:gd name="T2" fmla="*/ 28 w 3"/>
                  <a:gd name="T3" fmla="*/ 13 h 3"/>
                  <a:gd name="T4" fmla="*/ 28 w 3"/>
                  <a:gd name="T5" fmla="*/ 13 h 3"/>
                  <a:gd name="T6" fmla="*/ 12 w 3"/>
                  <a:gd name="T7" fmla="*/ 13 h 3"/>
                  <a:gd name="T8" fmla="*/ 12 w 3"/>
                  <a:gd name="T9" fmla="*/ 8 h 3"/>
                  <a:gd name="T10" fmla="*/ 12 w 3"/>
                  <a:gd name="T11" fmla="*/ 8 h 3"/>
                  <a:gd name="T12" fmla="*/ 12 w 3"/>
                  <a:gd name="T13" fmla="*/ 5 h 3"/>
                  <a:gd name="T14" fmla="*/ 28 w 3"/>
                  <a:gd name="T15" fmla="*/ 0 h 3"/>
                  <a:gd name="T16" fmla="*/ 28 w 3"/>
                  <a:gd name="T17" fmla="*/ 0 h 3"/>
                  <a:gd name="T18" fmla="*/ 37 w 3"/>
                  <a:gd name="T19" fmla="*/ 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4" name="Freeform 448"/>
              <p:cNvSpPr>
                <a:spLocks/>
              </p:cNvSpPr>
              <p:nvPr/>
            </p:nvSpPr>
            <p:spPr bwMode="auto">
              <a:xfrm>
                <a:off x="6137" y="10031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16 h 2"/>
                  <a:gd name="T10" fmla="*/ 0 w 2"/>
                  <a:gd name="T11" fmla="*/ 16 h 2"/>
                  <a:gd name="T12" fmla="*/ 0 w 2"/>
                  <a:gd name="T13" fmla="*/ 8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5" name="Freeform 449"/>
              <p:cNvSpPr>
                <a:spLocks/>
              </p:cNvSpPr>
              <p:nvPr/>
            </p:nvSpPr>
            <p:spPr bwMode="auto">
              <a:xfrm>
                <a:off x="6137" y="10031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16 h 2"/>
                  <a:gd name="T10" fmla="*/ 0 w 2"/>
                  <a:gd name="T11" fmla="*/ 16 h 2"/>
                  <a:gd name="T12" fmla="*/ 0 w 2"/>
                  <a:gd name="T13" fmla="*/ 8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6" name="Freeform 450"/>
              <p:cNvSpPr>
                <a:spLocks/>
              </p:cNvSpPr>
              <p:nvPr/>
            </p:nvSpPr>
            <p:spPr bwMode="auto">
              <a:xfrm>
                <a:off x="6137" y="10031"/>
                <a:ext cx="5" cy="4"/>
              </a:xfrm>
              <a:custGeom>
                <a:avLst/>
                <a:gdLst>
                  <a:gd name="T0" fmla="*/ 20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0 w 2"/>
                  <a:gd name="T9" fmla="*/ 16 h 2"/>
                  <a:gd name="T10" fmla="*/ 0 w 2"/>
                  <a:gd name="T11" fmla="*/ 16 h 2"/>
                  <a:gd name="T12" fmla="*/ 0 w 2"/>
                  <a:gd name="T13" fmla="*/ 8 h 2"/>
                  <a:gd name="T14" fmla="*/ 0 w 2"/>
                  <a:gd name="T15" fmla="*/ 8 h 2"/>
                  <a:gd name="T16" fmla="*/ 20 w 2"/>
                  <a:gd name="T17" fmla="*/ 0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7" name="Freeform 451"/>
              <p:cNvSpPr>
                <a:spLocks/>
              </p:cNvSpPr>
              <p:nvPr/>
            </p:nvSpPr>
            <p:spPr bwMode="auto">
              <a:xfrm>
                <a:off x="6135" y="10031"/>
                <a:ext cx="5" cy="1"/>
              </a:xfrm>
              <a:custGeom>
                <a:avLst/>
                <a:gdLst>
                  <a:gd name="T0" fmla="*/ 33 w 2"/>
                  <a:gd name="T1" fmla="*/ 1 h 1"/>
                  <a:gd name="T2" fmla="*/ 0 w 2"/>
                  <a:gd name="T3" fmla="*/ 1 h 1"/>
                  <a:gd name="T4" fmla="*/ 33 w 2"/>
                  <a:gd name="T5" fmla="*/ 1 h 1"/>
                  <a:gd name="T6" fmla="*/ 33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8" name="Freeform 452"/>
              <p:cNvSpPr>
                <a:spLocks/>
              </p:cNvSpPr>
              <p:nvPr/>
            </p:nvSpPr>
            <p:spPr bwMode="auto">
              <a:xfrm>
                <a:off x="6135" y="10031"/>
                <a:ext cx="5" cy="1"/>
              </a:xfrm>
              <a:custGeom>
                <a:avLst/>
                <a:gdLst>
                  <a:gd name="T0" fmla="*/ 33 w 2"/>
                  <a:gd name="T1" fmla="*/ 1 h 1"/>
                  <a:gd name="T2" fmla="*/ 0 w 2"/>
                  <a:gd name="T3" fmla="*/ 1 h 1"/>
                  <a:gd name="T4" fmla="*/ 33 w 2"/>
                  <a:gd name="T5" fmla="*/ 1 h 1"/>
                  <a:gd name="T6" fmla="*/ 33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69" name="Freeform 453"/>
              <p:cNvSpPr>
                <a:spLocks/>
              </p:cNvSpPr>
              <p:nvPr/>
            </p:nvSpPr>
            <p:spPr bwMode="auto">
              <a:xfrm>
                <a:off x="6099" y="10021"/>
                <a:ext cx="82" cy="33"/>
              </a:xfrm>
              <a:custGeom>
                <a:avLst/>
                <a:gdLst>
                  <a:gd name="T0" fmla="*/ 70 w 34"/>
                  <a:gd name="T1" fmla="*/ 16 h 17"/>
                  <a:gd name="T2" fmla="*/ 157 w 34"/>
                  <a:gd name="T3" fmla="*/ 95 h 17"/>
                  <a:gd name="T4" fmla="*/ 396 w 34"/>
                  <a:gd name="T5" fmla="*/ 95 h 17"/>
                  <a:gd name="T6" fmla="*/ 478 w 34"/>
                  <a:gd name="T7" fmla="*/ 72 h 17"/>
                  <a:gd name="T8" fmla="*/ 465 w 34"/>
                  <a:gd name="T9" fmla="*/ 72 h 17"/>
                  <a:gd name="T10" fmla="*/ 297 w 34"/>
                  <a:gd name="T11" fmla="*/ 101 h 17"/>
                  <a:gd name="T12" fmla="*/ 157 w 34"/>
                  <a:gd name="T13" fmla="*/ 87 h 17"/>
                  <a:gd name="T14" fmla="*/ 70 w 34"/>
                  <a:gd name="T15" fmla="*/ 23 h 17"/>
                  <a:gd name="T16" fmla="*/ 70 w 34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7"/>
                  <a:gd name="T29" fmla="*/ 34 w 3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7">
                    <a:moveTo>
                      <a:pt x="5" y="2"/>
                    </a:moveTo>
                    <a:cubicBezTo>
                      <a:pt x="5" y="2"/>
                      <a:pt x="0" y="8"/>
                      <a:pt x="11" y="13"/>
                    </a:cubicBezTo>
                    <a:cubicBezTo>
                      <a:pt x="11" y="13"/>
                      <a:pt x="21" y="17"/>
                      <a:pt x="28" y="13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9"/>
                      <a:pt x="33" y="10"/>
                    </a:cubicBezTo>
                    <a:cubicBezTo>
                      <a:pt x="32" y="10"/>
                      <a:pt x="25" y="14"/>
                      <a:pt x="21" y="14"/>
                    </a:cubicBezTo>
                    <a:cubicBezTo>
                      <a:pt x="21" y="14"/>
                      <a:pt x="14" y="14"/>
                      <a:pt x="11" y="12"/>
                    </a:cubicBezTo>
                    <a:cubicBezTo>
                      <a:pt x="11" y="12"/>
                      <a:pt x="2" y="9"/>
                      <a:pt x="5" y="3"/>
                    </a:cubicBezTo>
                    <a:cubicBezTo>
                      <a:pt x="5" y="3"/>
                      <a:pt x="6" y="0"/>
                      <a:pt x="5" y="2"/>
                    </a:cubicBezTo>
                  </a:path>
                </a:pathLst>
              </a:custGeom>
              <a:solidFill>
                <a:srgbClr val="1F4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0" name="Freeform 454"/>
              <p:cNvSpPr>
                <a:spLocks/>
              </p:cNvSpPr>
              <p:nvPr/>
            </p:nvSpPr>
            <p:spPr bwMode="auto">
              <a:xfrm>
                <a:off x="6123" y="10035"/>
                <a:ext cx="7" cy="5"/>
              </a:xfrm>
              <a:custGeom>
                <a:avLst/>
                <a:gdLst>
                  <a:gd name="T0" fmla="*/ 12 w 3"/>
                  <a:gd name="T1" fmla="*/ 0 h 3"/>
                  <a:gd name="T2" fmla="*/ 12 w 3"/>
                  <a:gd name="T3" fmla="*/ 8 h 3"/>
                  <a:gd name="T4" fmla="*/ 12 w 3"/>
                  <a:gd name="T5" fmla="*/ 13 h 3"/>
                  <a:gd name="T6" fmla="*/ 28 w 3"/>
                  <a:gd name="T7" fmla="*/ 13 h 3"/>
                  <a:gd name="T8" fmla="*/ 37 w 3"/>
                  <a:gd name="T9" fmla="*/ 8 h 3"/>
                  <a:gd name="T10" fmla="*/ 1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1" name="Freeform 455"/>
              <p:cNvSpPr>
                <a:spLocks/>
              </p:cNvSpPr>
              <p:nvPr/>
            </p:nvSpPr>
            <p:spPr bwMode="auto">
              <a:xfrm>
                <a:off x="6123" y="10035"/>
                <a:ext cx="7" cy="5"/>
              </a:xfrm>
              <a:custGeom>
                <a:avLst/>
                <a:gdLst>
                  <a:gd name="T0" fmla="*/ 37 w 3"/>
                  <a:gd name="T1" fmla="*/ 8 h 3"/>
                  <a:gd name="T2" fmla="*/ 28 w 3"/>
                  <a:gd name="T3" fmla="*/ 13 h 3"/>
                  <a:gd name="T4" fmla="*/ 12 w 3"/>
                  <a:gd name="T5" fmla="*/ 13 h 3"/>
                  <a:gd name="T6" fmla="*/ 12 w 3"/>
                  <a:gd name="T7" fmla="*/ 13 h 3"/>
                  <a:gd name="T8" fmla="*/ 12 w 3"/>
                  <a:gd name="T9" fmla="*/ 8 h 3"/>
                  <a:gd name="T10" fmla="*/ 12 w 3"/>
                  <a:gd name="T11" fmla="*/ 8 h 3"/>
                  <a:gd name="T12" fmla="*/ 12 w 3"/>
                  <a:gd name="T13" fmla="*/ 8 h 3"/>
                  <a:gd name="T14" fmla="*/ 12 w 3"/>
                  <a:gd name="T15" fmla="*/ 0 h 3"/>
                  <a:gd name="T16" fmla="*/ 28 w 3"/>
                  <a:gd name="T17" fmla="*/ 0 h 3"/>
                  <a:gd name="T18" fmla="*/ 37 w 3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2" name="Freeform 456"/>
              <p:cNvSpPr>
                <a:spLocks/>
              </p:cNvSpPr>
              <p:nvPr/>
            </p:nvSpPr>
            <p:spPr bwMode="auto">
              <a:xfrm>
                <a:off x="6123" y="10035"/>
                <a:ext cx="7" cy="5"/>
              </a:xfrm>
              <a:custGeom>
                <a:avLst/>
                <a:gdLst>
                  <a:gd name="T0" fmla="*/ 37 w 3"/>
                  <a:gd name="T1" fmla="*/ 8 h 3"/>
                  <a:gd name="T2" fmla="*/ 28 w 3"/>
                  <a:gd name="T3" fmla="*/ 13 h 3"/>
                  <a:gd name="T4" fmla="*/ 12 w 3"/>
                  <a:gd name="T5" fmla="*/ 13 h 3"/>
                  <a:gd name="T6" fmla="*/ 12 w 3"/>
                  <a:gd name="T7" fmla="*/ 13 h 3"/>
                  <a:gd name="T8" fmla="*/ 12 w 3"/>
                  <a:gd name="T9" fmla="*/ 8 h 3"/>
                  <a:gd name="T10" fmla="*/ 12 w 3"/>
                  <a:gd name="T11" fmla="*/ 8 h 3"/>
                  <a:gd name="T12" fmla="*/ 12 w 3"/>
                  <a:gd name="T13" fmla="*/ 8 h 3"/>
                  <a:gd name="T14" fmla="*/ 12 w 3"/>
                  <a:gd name="T15" fmla="*/ 0 h 3"/>
                  <a:gd name="T16" fmla="*/ 28 w 3"/>
                  <a:gd name="T17" fmla="*/ 0 h 3"/>
                  <a:gd name="T18" fmla="*/ 37 w 3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3" name="Freeform 457"/>
              <p:cNvSpPr>
                <a:spLocks/>
              </p:cNvSpPr>
              <p:nvPr/>
            </p:nvSpPr>
            <p:spPr bwMode="auto">
              <a:xfrm>
                <a:off x="6125" y="10036"/>
                <a:ext cx="5" cy="4"/>
              </a:xfrm>
              <a:custGeom>
                <a:avLst/>
                <a:gdLst>
                  <a:gd name="T0" fmla="*/ 20 w 2"/>
                  <a:gd name="T1" fmla="*/ 8 h 2"/>
                  <a:gd name="T2" fmla="*/ 20 w 2"/>
                  <a:gd name="T3" fmla="*/ 8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0 w 2"/>
                  <a:gd name="T15" fmla="*/ 0 h 2"/>
                  <a:gd name="T16" fmla="*/ 20 w 2"/>
                  <a:gd name="T17" fmla="*/ 0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4" name="Freeform 458"/>
              <p:cNvSpPr>
                <a:spLocks/>
              </p:cNvSpPr>
              <p:nvPr/>
            </p:nvSpPr>
            <p:spPr bwMode="auto">
              <a:xfrm>
                <a:off x="6125" y="10036"/>
                <a:ext cx="3" cy="2"/>
              </a:xfrm>
              <a:custGeom>
                <a:avLst/>
                <a:gdLst>
                  <a:gd name="T0" fmla="*/ 27 w 1"/>
                  <a:gd name="T1" fmla="*/ 8 h 1"/>
                  <a:gd name="T2" fmla="*/ 27 w 1"/>
                  <a:gd name="T3" fmla="*/ 8 h 1"/>
                  <a:gd name="T4" fmla="*/ 27 w 1"/>
                  <a:gd name="T5" fmla="*/ 8 h 1"/>
                  <a:gd name="T6" fmla="*/ 0 w 1"/>
                  <a:gd name="T7" fmla="*/ 8 h 1"/>
                  <a:gd name="T8" fmla="*/ 0 w 1"/>
                  <a:gd name="T9" fmla="*/ 8 h 1"/>
                  <a:gd name="T10" fmla="*/ 0 w 1"/>
                  <a:gd name="T11" fmla="*/ 8 h 1"/>
                  <a:gd name="T12" fmla="*/ 0 w 1"/>
                  <a:gd name="T13" fmla="*/ 8 h 1"/>
                  <a:gd name="T14" fmla="*/ 0 w 1"/>
                  <a:gd name="T15" fmla="*/ 0 h 1"/>
                  <a:gd name="T16" fmla="*/ 27 w 1"/>
                  <a:gd name="T17" fmla="*/ 0 h 1"/>
                  <a:gd name="T18" fmla="*/ 27 w 1"/>
                  <a:gd name="T19" fmla="*/ 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5" name="Freeform 459"/>
              <p:cNvSpPr>
                <a:spLocks/>
              </p:cNvSpPr>
              <p:nvPr/>
            </p:nvSpPr>
            <p:spPr bwMode="auto">
              <a:xfrm>
                <a:off x="6125" y="10036"/>
                <a:ext cx="3" cy="2"/>
              </a:xfrm>
              <a:custGeom>
                <a:avLst/>
                <a:gdLst>
                  <a:gd name="T0" fmla="*/ 27 w 1"/>
                  <a:gd name="T1" fmla="*/ 0 h 1"/>
                  <a:gd name="T2" fmla="*/ 0 w 1"/>
                  <a:gd name="T3" fmla="*/ 8 h 1"/>
                  <a:gd name="T4" fmla="*/ 0 w 1"/>
                  <a:gd name="T5" fmla="*/ 8 h 1"/>
                  <a:gd name="T6" fmla="*/ 27 w 1"/>
                  <a:gd name="T7" fmla="*/ 8 h 1"/>
                  <a:gd name="T8" fmla="*/ 27 w 1"/>
                  <a:gd name="T9" fmla="*/ 8 h 1"/>
                  <a:gd name="T10" fmla="*/ 27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6" name="Freeform 460"/>
              <p:cNvSpPr>
                <a:spLocks/>
              </p:cNvSpPr>
              <p:nvPr/>
            </p:nvSpPr>
            <p:spPr bwMode="auto">
              <a:xfrm>
                <a:off x="6120" y="10035"/>
                <a:ext cx="8" cy="3"/>
              </a:xfrm>
              <a:custGeom>
                <a:avLst/>
                <a:gdLst>
                  <a:gd name="T0" fmla="*/ 56 w 3"/>
                  <a:gd name="T1" fmla="*/ 5 h 2"/>
                  <a:gd name="T2" fmla="*/ 0 w 3"/>
                  <a:gd name="T3" fmla="*/ 5 h 2"/>
                  <a:gd name="T4" fmla="*/ 56 w 3"/>
                  <a:gd name="T5" fmla="*/ 8 h 2"/>
                  <a:gd name="T6" fmla="*/ 56 w 3"/>
                  <a:gd name="T7" fmla="*/ 5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7" name="Freeform 461"/>
              <p:cNvSpPr>
                <a:spLocks/>
              </p:cNvSpPr>
              <p:nvPr/>
            </p:nvSpPr>
            <p:spPr bwMode="auto">
              <a:xfrm>
                <a:off x="6120" y="10035"/>
                <a:ext cx="8" cy="3"/>
              </a:xfrm>
              <a:custGeom>
                <a:avLst/>
                <a:gdLst>
                  <a:gd name="T0" fmla="*/ 56 w 3"/>
                  <a:gd name="T1" fmla="*/ 5 h 2"/>
                  <a:gd name="T2" fmla="*/ 0 w 3"/>
                  <a:gd name="T3" fmla="*/ 5 h 2"/>
                  <a:gd name="T4" fmla="*/ 56 w 3"/>
                  <a:gd name="T5" fmla="*/ 8 h 2"/>
                  <a:gd name="T6" fmla="*/ 56 w 3"/>
                  <a:gd name="T7" fmla="*/ 5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8" name="Freeform 462"/>
              <p:cNvSpPr>
                <a:spLocks/>
              </p:cNvSpPr>
              <p:nvPr/>
            </p:nvSpPr>
            <p:spPr bwMode="auto">
              <a:xfrm>
                <a:off x="6116" y="10025"/>
                <a:ext cx="9" cy="6"/>
              </a:xfrm>
              <a:custGeom>
                <a:avLst/>
                <a:gdLst>
                  <a:gd name="T0" fmla="*/ 25 w 4"/>
                  <a:gd name="T1" fmla="*/ 0 h 3"/>
                  <a:gd name="T2" fmla="*/ 25 w 4"/>
                  <a:gd name="T3" fmla="*/ 16 h 3"/>
                  <a:gd name="T4" fmla="*/ 25 w 4"/>
                  <a:gd name="T5" fmla="*/ 24 h 3"/>
                  <a:gd name="T6" fmla="*/ 25 w 4"/>
                  <a:gd name="T7" fmla="*/ 24 h 3"/>
                  <a:gd name="T8" fmla="*/ 36 w 4"/>
                  <a:gd name="T9" fmla="*/ 8 h 3"/>
                  <a:gd name="T10" fmla="*/ 25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79" name="Freeform 463"/>
              <p:cNvSpPr>
                <a:spLocks/>
              </p:cNvSpPr>
              <p:nvPr/>
            </p:nvSpPr>
            <p:spPr bwMode="auto">
              <a:xfrm>
                <a:off x="6118" y="10025"/>
                <a:ext cx="7" cy="6"/>
              </a:xfrm>
              <a:custGeom>
                <a:avLst/>
                <a:gdLst>
                  <a:gd name="T0" fmla="*/ 28 w 3"/>
                  <a:gd name="T1" fmla="*/ 8 h 3"/>
                  <a:gd name="T2" fmla="*/ 12 w 3"/>
                  <a:gd name="T3" fmla="*/ 24 h 3"/>
                  <a:gd name="T4" fmla="*/ 12 w 3"/>
                  <a:gd name="T5" fmla="*/ 24 h 3"/>
                  <a:gd name="T6" fmla="*/ 12 w 3"/>
                  <a:gd name="T7" fmla="*/ 24 h 3"/>
                  <a:gd name="T8" fmla="*/ 12 w 3"/>
                  <a:gd name="T9" fmla="*/ 16 h 3"/>
                  <a:gd name="T10" fmla="*/ 12 w 3"/>
                  <a:gd name="T11" fmla="*/ 16 h 3"/>
                  <a:gd name="T12" fmla="*/ 0 w 3"/>
                  <a:gd name="T13" fmla="*/ 8 h 3"/>
                  <a:gd name="T14" fmla="*/ 12 w 3"/>
                  <a:gd name="T15" fmla="*/ 0 h 3"/>
                  <a:gd name="T16" fmla="*/ 28 w 3"/>
                  <a:gd name="T17" fmla="*/ 0 h 3"/>
                  <a:gd name="T18" fmla="*/ 28 w 3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0" name="Freeform 464"/>
              <p:cNvSpPr>
                <a:spLocks/>
              </p:cNvSpPr>
              <p:nvPr/>
            </p:nvSpPr>
            <p:spPr bwMode="auto">
              <a:xfrm>
                <a:off x="6118" y="10025"/>
                <a:ext cx="5" cy="6"/>
              </a:xfrm>
              <a:custGeom>
                <a:avLst/>
                <a:gdLst>
                  <a:gd name="T0" fmla="*/ 33 w 2"/>
                  <a:gd name="T1" fmla="*/ 8 h 3"/>
                  <a:gd name="T2" fmla="*/ 20 w 2"/>
                  <a:gd name="T3" fmla="*/ 16 h 3"/>
                  <a:gd name="T4" fmla="*/ 20 w 2"/>
                  <a:gd name="T5" fmla="*/ 24 h 3"/>
                  <a:gd name="T6" fmla="*/ 20 w 2"/>
                  <a:gd name="T7" fmla="*/ 16 h 3"/>
                  <a:gd name="T8" fmla="*/ 20 w 2"/>
                  <a:gd name="T9" fmla="*/ 16 h 3"/>
                  <a:gd name="T10" fmla="*/ 20 w 2"/>
                  <a:gd name="T11" fmla="*/ 16 h 3"/>
                  <a:gd name="T12" fmla="*/ 20 w 2"/>
                  <a:gd name="T13" fmla="*/ 8 h 3"/>
                  <a:gd name="T14" fmla="*/ 20 w 2"/>
                  <a:gd name="T15" fmla="*/ 0 h 3"/>
                  <a:gd name="T16" fmla="*/ 33 w 2"/>
                  <a:gd name="T17" fmla="*/ 0 h 3"/>
                  <a:gd name="T18" fmla="*/ 33 w 2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1" name="Freeform 465"/>
              <p:cNvSpPr>
                <a:spLocks/>
              </p:cNvSpPr>
              <p:nvPr/>
            </p:nvSpPr>
            <p:spPr bwMode="auto">
              <a:xfrm>
                <a:off x="6118" y="10025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20 w 2"/>
                  <a:gd name="T7" fmla="*/ 16 h 2"/>
                  <a:gd name="T8" fmla="*/ 20 w 2"/>
                  <a:gd name="T9" fmla="*/ 16 h 2"/>
                  <a:gd name="T10" fmla="*/ 20 w 2"/>
                  <a:gd name="T11" fmla="*/ 16 h 2"/>
                  <a:gd name="T12" fmla="*/ 20 w 2"/>
                  <a:gd name="T13" fmla="*/ 8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2" name="Freeform 466"/>
              <p:cNvSpPr>
                <a:spLocks/>
              </p:cNvSpPr>
              <p:nvPr/>
            </p:nvSpPr>
            <p:spPr bwMode="auto">
              <a:xfrm>
                <a:off x="6120" y="10025"/>
                <a:ext cx="3" cy="4"/>
              </a:xfrm>
              <a:custGeom>
                <a:avLst/>
                <a:gdLst>
                  <a:gd name="T0" fmla="*/ 27 w 1"/>
                  <a:gd name="T1" fmla="*/ 8 h 2"/>
                  <a:gd name="T2" fmla="*/ 0 w 1"/>
                  <a:gd name="T3" fmla="*/ 16 h 2"/>
                  <a:gd name="T4" fmla="*/ 0 w 1"/>
                  <a:gd name="T5" fmla="*/ 16 h 2"/>
                  <a:gd name="T6" fmla="*/ 0 w 1"/>
                  <a:gd name="T7" fmla="*/ 16 h 2"/>
                  <a:gd name="T8" fmla="*/ 0 w 1"/>
                  <a:gd name="T9" fmla="*/ 16 h 2"/>
                  <a:gd name="T10" fmla="*/ 0 w 1"/>
                  <a:gd name="T11" fmla="*/ 16 h 2"/>
                  <a:gd name="T12" fmla="*/ 0 w 1"/>
                  <a:gd name="T13" fmla="*/ 8 h 2"/>
                  <a:gd name="T14" fmla="*/ 0 w 1"/>
                  <a:gd name="T15" fmla="*/ 8 h 2"/>
                  <a:gd name="T16" fmla="*/ 0 w 1"/>
                  <a:gd name="T17" fmla="*/ 0 h 2"/>
                  <a:gd name="T18" fmla="*/ 27 w 1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3" name="Freeform 467"/>
              <p:cNvSpPr>
                <a:spLocks/>
              </p:cNvSpPr>
              <p:nvPr/>
            </p:nvSpPr>
            <p:spPr bwMode="auto">
              <a:xfrm>
                <a:off x="6120" y="10027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8 h 1"/>
                  <a:gd name="T6" fmla="*/ 0 w 1"/>
                  <a:gd name="T7" fmla="*/ 8 h 1"/>
                  <a:gd name="T8" fmla="*/ 27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4" name="Freeform 468"/>
              <p:cNvSpPr>
                <a:spLocks/>
              </p:cNvSpPr>
              <p:nvPr/>
            </p:nvSpPr>
            <p:spPr bwMode="auto">
              <a:xfrm>
                <a:off x="6116" y="10025"/>
                <a:ext cx="7" cy="2"/>
              </a:xfrm>
              <a:custGeom>
                <a:avLst/>
                <a:gdLst>
                  <a:gd name="T0" fmla="*/ 28 w 3"/>
                  <a:gd name="T1" fmla="*/ 8 h 1"/>
                  <a:gd name="T2" fmla="*/ 0 w 3"/>
                  <a:gd name="T3" fmla="*/ 8 h 1"/>
                  <a:gd name="T4" fmla="*/ 28 w 3"/>
                  <a:gd name="T5" fmla="*/ 8 h 1"/>
                  <a:gd name="T6" fmla="*/ 28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5" name="Freeform 469"/>
              <p:cNvSpPr>
                <a:spLocks/>
              </p:cNvSpPr>
              <p:nvPr/>
            </p:nvSpPr>
            <p:spPr bwMode="auto">
              <a:xfrm>
                <a:off x="6116" y="10025"/>
                <a:ext cx="7" cy="2"/>
              </a:xfrm>
              <a:custGeom>
                <a:avLst/>
                <a:gdLst>
                  <a:gd name="T0" fmla="*/ 28 w 3"/>
                  <a:gd name="T1" fmla="*/ 8 h 1"/>
                  <a:gd name="T2" fmla="*/ 0 w 3"/>
                  <a:gd name="T3" fmla="*/ 8 h 1"/>
                  <a:gd name="T4" fmla="*/ 28 w 3"/>
                  <a:gd name="T5" fmla="*/ 8 h 1"/>
                  <a:gd name="T6" fmla="*/ 28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6" name="Freeform 470"/>
              <p:cNvSpPr>
                <a:spLocks/>
              </p:cNvSpPr>
              <p:nvPr/>
            </p:nvSpPr>
            <p:spPr bwMode="auto">
              <a:xfrm>
                <a:off x="6132" y="10017"/>
                <a:ext cx="8" cy="6"/>
              </a:xfrm>
              <a:custGeom>
                <a:avLst/>
                <a:gdLst>
                  <a:gd name="T0" fmla="*/ 35 w 3"/>
                  <a:gd name="T1" fmla="*/ 8 h 3"/>
                  <a:gd name="T2" fmla="*/ 21 w 3"/>
                  <a:gd name="T3" fmla="*/ 16 h 3"/>
                  <a:gd name="T4" fmla="*/ 0 w 3"/>
                  <a:gd name="T5" fmla="*/ 24 h 3"/>
                  <a:gd name="T6" fmla="*/ 21 w 3"/>
                  <a:gd name="T7" fmla="*/ 24 h 3"/>
                  <a:gd name="T8" fmla="*/ 35 w 3"/>
                  <a:gd name="T9" fmla="*/ 24 h 3"/>
                  <a:gd name="T10" fmla="*/ 35 w 3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1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7" name="Freeform 471"/>
              <p:cNvSpPr>
                <a:spLocks/>
              </p:cNvSpPr>
              <p:nvPr/>
            </p:nvSpPr>
            <p:spPr bwMode="auto">
              <a:xfrm>
                <a:off x="6132" y="10017"/>
                <a:ext cx="8" cy="6"/>
              </a:xfrm>
              <a:custGeom>
                <a:avLst/>
                <a:gdLst>
                  <a:gd name="T0" fmla="*/ 35 w 3"/>
                  <a:gd name="T1" fmla="*/ 24 h 3"/>
                  <a:gd name="T2" fmla="*/ 21 w 3"/>
                  <a:gd name="T3" fmla="*/ 24 h 3"/>
                  <a:gd name="T4" fmla="*/ 0 w 3"/>
                  <a:gd name="T5" fmla="*/ 24 h 3"/>
                  <a:gd name="T6" fmla="*/ 0 w 3"/>
                  <a:gd name="T7" fmla="*/ 24 h 3"/>
                  <a:gd name="T8" fmla="*/ 0 w 3"/>
                  <a:gd name="T9" fmla="*/ 16 h 3"/>
                  <a:gd name="T10" fmla="*/ 21 w 3"/>
                  <a:gd name="T11" fmla="*/ 16 h 3"/>
                  <a:gd name="T12" fmla="*/ 21 w 3"/>
                  <a:gd name="T13" fmla="*/ 16 h 3"/>
                  <a:gd name="T14" fmla="*/ 35 w 3"/>
                  <a:gd name="T15" fmla="*/ 8 h 3"/>
                  <a:gd name="T16" fmla="*/ 56 w 3"/>
                  <a:gd name="T17" fmla="*/ 8 h 3"/>
                  <a:gd name="T18" fmla="*/ 35 w 3"/>
                  <a:gd name="T19" fmla="*/ 24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8" name="Freeform 472"/>
              <p:cNvSpPr>
                <a:spLocks/>
              </p:cNvSpPr>
              <p:nvPr/>
            </p:nvSpPr>
            <p:spPr bwMode="auto">
              <a:xfrm>
                <a:off x="6132" y="10019"/>
                <a:ext cx="8" cy="4"/>
              </a:xfrm>
              <a:custGeom>
                <a:avLst/>
                <a:gdLst>
                  <a:gd name="T0" fmla="*/ 35 w 3"/>
                  <a:gd name="T1" fmla="*/ 8 h 2"/>
                  <a:gd name="T2" fmla="*/ 21 w 3"/>
                  <a:gd name="T3" fmla="*/ 16 h 2"/>
                  <a:gd name="T4" fmla="*/ 21 w 3"/>
                  <a:gd name="T5" fmla="*/ 16 h 2"/>
                  <a:gd name="T6" fmla="*/ 0 w 3"/>
                  <a:gd name="T7" fmla="*/ 16 h 2"/>
                  <a:gd name="T8" fmla="*/ 0 w 3"/>
                  <a:gd name="T9" fmla="*/ 8 h 2"/>
                  <a:gd name="T10" fmla="*/ 21 w 3"/>
                  <a:gd name="T11" fmla="*/ 8 h 2"/>
                  <a:gd name="T12" fmla="*/ 21 w 3"/>
                  <a:gd name="T13" fmla="*/ 8 h 2"/>
                  <a:gd name="T14" fmla="*/ 35 w 3"/>
                  <a:gd name="T15" fmla="*/ 0 h 2"/>
                  <a:gd name="T16" fmla="*/ 35 w 3"/>
                  <a:gd name="T17" fmla="*/ 0 h 2"/>
                  <a:gd name="T18" fmla="*/ 35 w 3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89" name="Freeform 473"/>
              <p:cNvSpPr>
                <a:spLocks/>
              </p:cNvSpPr>
              <p:nvPr/>
            </p:nvSpPr>
            <p:spPr bwMode="auto">
              <a:xfrm>
                <a:off x="6135" y="10019"/>
                <a:ext cx="5" cy="4"/>
              </a:xfrm>
              <a:custGeom>
                <a:avLst/>
                <a:gdLst>
                  <a:gd name="T0" fmla="*/ 20 w 2"/>
                  <a:gd name="T1" fmla="*/ 8 h 2"/>
                  <a:gd name="T2" fmla="*/ 0 w 2"/>
                  <a:gd name="T3" fmla="*/ 16 h 2"/>
                  <a:gd name="T4" fmla="*/ 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20 w 2"/>
                  <a:gd name="T15" fmla="*/ 0 h 2"/>
                  <a:gd name="T16" fmla="*/ 20 w 2"/>
                  <a:gd name="T17" fmla="*/ 0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0" name="Freeform 474"/>
              <p:cNvSpPr>
                <a:spLocks/>
              </p:cNvSpPr>
              <p:nvPr/>
            </p:nvSpPr>
            <p:spPr bwMode="auto">
              <a:xfrm>
                <a:off x="6135" y="10019"/>
                <a:ext cx="2" cy="4"/>
              </a:xfrm>
              <a:custGeom>
                <a:avLst/>
                <a:gdLst>
                  <a:gd name="T0" fmla="*/ 8 w 1"/>
                  <a:gd name="T1" fmla="*/ 8 h 2"/>
                  <a:gd name="T2" fmla="*/ 0 w 1"/>
                  <a:gd name="T3" fmla="*/ 16 h 2"/>
                  <a:gd name="T4" fmla="*/ 0 w 1"/>
                  <a:gd name="T5" fmla="*/ 16 h 2"/>
                  <a:gd name="T6" fmla="*/ 0 w 1"/>
                  <a:gd name="T7" fmla="*/ 16 h 2"/>
                  <a:gd name="T8" fmla="*/ 0 w 1"/>
                  <a:gd name="T9" fmla="*/ 8 h 2"/>
                  <a:gd name="T10" fmla="*/ 0 w 1"/>
                  <a:gd name="T11" fmla="*/ 8 h 2"/>
                  <a:gd name="T12" fmla="*/ 0 w 1"/>
                  <a:gd name="T13" fmla="*/ 8 h 2"/>
                  <a:gd name="T14" fmla="*/ 8 w 1"/>
                  <a:gd name="T15" fmla="*/ 0 h 2"/>
                  <a:gd name="T16" fmla="*/ 8 w 1"/>
                  <a:gd name="T17" fmla="*/ 0 h 2"/>
                  <a:gd name="T18" fmla="*/ 8 w 1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1" name="Freeform 475"/>
              <p:cNvSpPr>
                <a:spLocks/>
              </p:cNvSpPr>
              <p:nvPr/>
            </p:nvSpPr>
            <p:spPr bwMode="auto">
              <a:xfrm>
                <a:off x="6135" y="10019"/>
                <a:ext cx="2" cy="4"/>
              </a:xfrm>
              <a:custGeom>
                <a:avLst/>
                <a:gdLst>
                  <a:gd name="T0" fmla="*/ 8 w 1"/>
                  <a:gd name="T1" fmla="*/ 0 h 2"/>
                  <a:gd name="T2" fmla="*/ 0 w 1"/>
                  <a:gd name="T3" fmla="*/ 8 h 2"/>
                  <a:gd name="T4" fmla="*/ 0 w 1"/>
                  <a:gd name="T5" fmla="*/ 8 h 2"/>
                  <a:gd name="T6" fmla="*/ 0 w 1"/>
                  <a:gd name="T7" fmla="*/ 16 h 2"/>
                  <a:gd name="T8" fmla="*/ 8 w 1"/>
                  <a:gd name="T9" fmla="*/ 8 h 2"/>
                  <a:gd name="T10" fmla="*/ 8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2" name="Freeform 476"/>
              <p:cNvSpPr>
                <a:spLocks/>
              </p:cNvSpPr>
              <p:nvPr/>
            </p:nvSpPr>
            <p:spPr bwMode="auto">
              <a:xfrm>
                <a:off x="6132" y="10017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0 w 2"/>
                  <a:gd name="T3" fmla="*/ 8 h 2"/>
                  <a:gd name="T4" fmla="*/ 20 w 2"/>
                  <a:gd name="T5" fmla="*/ 16 h 2"/>
                  <a:gd name="T6" fmla="*/ 33 w 2"/>
                  <a:gd name="T7" fmla="*/ 1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3" name="Freeform 477"/>
              <p:cNvSpPr>
                <a:spLocks/>
              </p:cNvSpPr>
              <p:nvPr/>
            </p:nvSpPr>
            <p:spPr bwMode="auto">
              <a:xfrm>
                <a:off x="6132" y="10017"/>
                <a:ext cx="5" cy="4"/>
              </a:xfrm>
              <a:custGeom>
                <a:avLst/>
                <a:gdLst>
                  <a:gd name="T0" fmla="*/ 33 w 2"/>
                  <a:gd name="T1" fmla="*/ 16 h 2"/>
                  <a:gd name="T2" fmla="*/ 0 w 2"/>
                  <a:gd name="T3" fmla="*/ 8 h 2"/>
                  <a:gd name="T4" fmla="*/ 20 w 2"/>
                  <a:gd name="T5" fmla="*/ 16 h 2"/>
                  <a:gd name="T6" fmla="*/ 33 w 2"/>
                  <a:gd name="T7" fmla="*/ 1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4" name="Freeform 478"/>
              <p:cNvSpPr>
                <a:spLocks/>
              </p:cNvSpPr>
              <p:nvPr/>
            </p:nvSpPr>
            <p:spPr bwMode="auto">
              <a:xfrm>
                <a:off x="6147" y="10017"/>
                <a:ext cx="7" cy="8"/>
              </a:xfrm>
              <a:custGeom>
                <a:avLst/>
                <a:gdLst>
                  <a:gd name="T0" fmla="*/ 28 w 3"/>
                  <a:gd name="T1" fmla="*/ 8 h 4"/>
                  <a:gd name="T2" fmla="*/ 0 w 3"/>
                  <a:gd name="T3" fmla="*/ 24 h 4"/>
                  <a:gd name="T4" fmla="*/ 0 w 3"/>
                  <a:gd name="T5" fmla="*/ 24 h 4"/>
                  <a:gd name="T6" fmla="*/ 12 w 3"/>
                  <a:gd name="T7" fmla="*/ 32 h 4"/>
                  <a:gd name="T8" fmla="*/ 28 w 3"/>
                  <a:gd name="T9" fmla="*/ 24 h 4"/>
                  <a:gd name="T10" fmla="*/ 28 w 3"/>
                  <a:gd name="T11" fmla="*/ 8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2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2"/>
                      <a:pt x="3" y="2"/>
                      <a:pt x="2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5" name="Freeform 479"/>
              <p:cNvSpPr>
                <a:spLocks/>
              </p:cNvSpPr>
              <p:nvPr/>
            </p:nvSpPr>
            <p:spPr bwMode="auto">
              <a:xfrm>
                <a:off x="6147" y="10019"/>
                <a:ext cx="7" cy="6"/>
              </a:xfrm>
              <a:custGeom>
                <a:avLst/>
                <a:gdLst>
                  <a:gd name="T0" fmla="*/ 28 w 3"/>
                  <a:gd name="T1" fmla="*/ 16 h 3"/>
                  <a:gd name="T2" fmla="*/ 12 w 3"/>
                  <a:gd name="T3" fmla="*/ 24 h 3"/>
                  <a:gd name="T4" fmla="*/ 0 w 3"/>
                  <a:gd name="T5" fmla="*/ 24 h 3"/>
                  <a:gd name="T6" fmla="*/ 0 w 3"/>
                  <a:gd name="T7" fmla="*/ 16 h 3"/>
                  <a:gd name="T8" fmla="*/ 0 w 3"/>
                  <a:gd name="T9" fmla="*/ 16 h 3"/>
                  <a:gd name="T10" fmla="*/ 12 w 3"/>
                  <a:gd name="T11" fmla="*/ 16 h 3"/>
                  <a:gd name="T12" fmla="*/ 12 w 3"/>
                  <a:gd name="T13" fmla="*/ 8 h 3"/>
                  <a:gd name="T14" fmla="*/ 28 w 3"/>
                  <a:gd name="T15" fmla="*/ 0 h 3"/>
                  <a:gd name="T16" fmla="*/ 28 w 3"/>
                  <a:gd name="T17" fmla="*/ 8 h 3"/>
                  <a:gd name="T18" fmla="*/ 28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2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6" name="Freeform 480"/>
              <p:cNvSpPr>
                <a:spLocks/>
              </p:cNvSpPr>
              <p:nvPr/>
            </p:nvSpPr>
            <p:spPr bwMode="auto">
              <a:xfrm>
                <a:off x="6147" y="10019"/>
                <a:ext cx="7" cy="6"/>
              </a:xfrm>
              <a:custGeom>
                <a:avLst/>
                <a:gdLst>
                  <a:gd name="T0" fmla="*/ 28 w 3"/>
                  <a:gd name="T1" fmla="*/ 16 h 3"/>
                  <a:gd name="T2" fmla="*/ 12 w 3"/>
                  <a:gd name="T3" fmla="*/ 24 h 3"/>
                  <a:gd name="T4" fmla="*/ 12 w 3"/>
                  <a:gd name="T5" fmla="*/ 24 h 3"/>
                  <a:gd name="T6" fmla="*/ 0 w 3"/>
                  <a:gd name="T7" fmla="*/ 16 h 3"/>
                  <a:gd name="T8" fmla="*/ 0 w 3"/>
                  <a:gd name="T9" fmla="*/ 16 h 3"/>
                  <a:gd name="T10" fmla="*/ 12 w 3"/>
                  <a:gd name="T11" fmla="*/ 16 h 3"/>
                  <a:gd name="T12" fmla="*/ 12 w 3"/>
                  <a:gd name="T13" fmla="*/ 8 h 3"/>
                  <a:gd name="T14" fmla="*/ 28 w 3"/>
                  <a:gd name="T15" fmla="*/ 0 h 3"/>
                  <a:gd name="T16" fmla="*/ 28 w 3"/>
                  <a:gd name="T17" fmla="*/ 8 h 3"/>
                  <a:gd name="T18" fmla="*/ 28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2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7" name="Freeform 481"/>
              <p:cNvSpPr>
                <a:spLocks/>
              </p:cNvSpPr>
              <p:nvPr/>
            </p:nvSpPr>
            <p:spPr bwMode="auto">
              <a:xfrm>
                <a:off x="6147" y="10019"/>
                <a:ext cx="7" cy="4"/>
              </a:xfrm>
              <a:custGeom>
                <a:avLst/>
                <a:gdLst>
                  <a:gd name="T0" fmla="*/ 28 w 3"/>
                  <a:gd name="T1" fmla="*/ 16 h 2"/>
                  <a:gd name="T2" fmla="*/ 12 w 3"/>
                  <a:gd name="T3" fmla="*/ 16 h 2"/>
                  <a:gd name="T4" fmla="*/ 12 w 3"/>
                  <a:gd name="T5" fmla="*/ 16 h 2"/>
                  <a:gd name="T6" fmla="*/ 12 w 3"/>
                  <a:gd name="T7" fmla="*/ 16 h 2"/>
                  <a:gd name="T8" fmla="*/ 0 w 3"/>
                  <a:gd name="T9" fmla="*/ 16 h 2"/>
                  <a:gd name="T10" fmla="*/ 12 w 3"/>
                  <a:gd name="T11" fmla="*/ 16 h 2"/>
                  <a:gd name="T12" fmla="*/ 12 w 3"/>
                  <a:gd name="T13" fmla="*/ 8 h 2"/>
                  <a:gd name="T14" fmla="*/ 28 w 3"/>
                  <a:gd name="T15" fmla="*/ 8 h 2"/>
                  <a:gd name="T16" fmla="*/ 28 w 3"/>
                  <a:gd name="T17" fmla="*/ 8 h 2"/>
                  <a:gd name="T18" fmla="*/ 28 w 3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8" name="Freeform 482"/>
              <p:cNvSpPr>
                <a:spLocks/>
              </p:cNvSpPr>
              <p:nvPr/>
            </p:nvSpPr>
            <p:spPr bwMode="auto">
              <a:xfrm>
                <a:off x="6149" y="10021"/>
                <a:ext cx="3" cy="2"/>
              </a:xfrm>
              <a:custGeom>
                <a:avLst/>
                <a:gdLst>
                  <a:gd name="T0" fmla="*/ 27 w 1"/>
                  <a:gd name="T1" fmla="*/ 8 h 1"/>
                  <a:gd name="T2" fmla="*/ 0 w 1"/>
                  <a:gd name="T3" fmla="*/ 8 h 1"/>
                  <a:gd name="T4" fmla="*/ 0 w 1"/>
                  <a:gd name="T5" fmla="*/ 8 h 1"/>
                  <a:gd name="T6" fmla="*/ 0 w 1"/>
                  <a:gd name="T7" fmla="*/ 8 h 1"/>
                  <a:gd name="T8" fmla="*/ 0 w 1"/>
                  <a:gd name="T9" fmla="*/ 8 h 1"/>
                  <a:gd name="T10" fmla="*/ 0 w 1"/>
                  <a:gd name="T11" fmla="*/ 8 h 1"/>
                  <a:gd name="T12" fmla="*/ 0 w 1"/>
                  <a:gd name="T13" fmla="*/ 0 h 1"/>
                  <a:gd name="T14" fmla="*/ 0 w 1"/>
                  <a:gd name="T15" fmla="*/ 0 h 1"/>
                  <a:gd name="T16" fmla="*/ 27 w 1"/>
                  <a:gd name="T17" fmla="*/ 0 h 1"/>
                  <a:gd name="T18" fmla="*/ 27 w 1"/>
                  <a:gd name="T19" fmla="*/ 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99" name="Freeform 483"/>
              <p:cNvSpPr>
                <a:spLocks/>
              </p:cNvSpPr>
              <p:nvPr/>
            </p:nvSpPr>
            <p:spPr bwMode="auto">
              <a:xfrm>
                <a:off x="6147" y="10019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0 w 2"/>
                  <a:gd name="T3" fmla="*/ 0 h 2"/>
                  <a:gd name="T4" fmla="*/ 20 w 2"/>
                  <a:gd name="T5" fmla="*/ 16 h 2"/>
                  <a:gd name="T6" fmla="*/ 33 w 2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0" name="Freeform 484"/>
              <p:cNvSpPr>
                <a:spLocks/>
              </p:cNvSpPr>
              <p:nvPr/>
            </p:nvSpPr>
            <p:spPr bwMode="auto">
              <a:xfrm>
                <a:off x="6147" y="10019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0 w 2"/>
                  <a:gd name="T3" fmla="*/ 0 h 2"/>
                  <a:gd name="T4" fmla="*/ 20 w 2"/>
                  <a:gd name="T5" fmla="*/ 16 h 2"/>
                  <a:gd name="T6" fmla="*/ 33 w 2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1" name="Freeform 485"/>
              <p:cNvSpPr>
                <a:spLocks/>
              </p:cNvSpPr>
              <p:nvPr/>
            </p:nvSpPr>
            <p:spPr bwMode="auto">
              <a:xfrm>
                <a:off x="6145" y="10040"/>
                <a:ext cx="7" cy="8"/>
              </a:xfrm>
              <a:custGeom>
                <a:avLst/>
                <a:gdLst>
                  <a:gd name="T0" fmla="*/ 28 w 3"/>
                  <a:gd name="T1" fmla="*/ 0 h 4"/>
                  <a:gd name="T2" fmla="*/ 12 w 3"/>
                  <a:gd name="T3" fmla="*/ 16 h 4"/>
                  <a:gd name="T4" fmla="*/ 12 w 3"/>
                  <a:gd name="T5" fmla="*/ 24 h 4"/>
                  <a:gd name="T6" fmla="*/ 28 w 3"/>
                  <a:gd name="T7" fmla="*/ 24 h 4"/>
                  <a:gd name="T8" fmla="*/ 37 w 3"/>
                  <a:gd name="T9" fmla="*/ 16 h 4"/>
                  <a:gd name="T10" fmla="*/ 28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2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2" name="Freeform 486"/>
              <p:cNvSpPr>
                <a:spLocks/>
              </p:cNvSpPr>
              <p:nvPr/>
            </p:nvSpPr>
            <p:spPr bwMode="auto">
              <a:xfrm>
                <a:off x="6145" y="10040"/>
                <a:ext cx="7" cy="6"/>
              </a:xfrm>
              <a:custGeom>
                <a:avLst/>
                <a:gdLst>
                  <a:gd name="T0" fmla="*/ 37 w 3"/>
                  <a:gd name="T1" fmla="*/ 16 h 3"/>
                  <a:gd name="T2" fmla="*/ 28 w 3"/>
                  <a:gd name="T3" fmla="*/ 24 h 3"/>
                  <a:gd name="T4" fmla="*/ 12 w 3"/>
                  <a:gd name="T5" fmla="*/ 24 h 3"/>
                  <a:gd name="T6" fmla="*/ 12 w 3"/>
                  <a:gd name="T7" fmla="*/ 24 h 3"/>
                  <a:gd name="T8" fmla="*/ 12 w 3"/>
                  <a:gd name="T9" fmla="*/ 24 h 3"/>
                  <a:gd name="T10" fmla="*/ 12 w 3"/>
                  <a:gd name="T11" fmla="*/ 16 h 3"/>
                  <a:gd name="T12" fmla="*/ 12 w 3"/>
                  <a:gd name="T13" fmla="*/ 16 h 3"/>
                  <a:gd name="T14" fmla="*/ 28 w 3"/>
                  <a:gd name="T15" fmla="*/ 0 h 3"/>
                  <a:gd name="T16" fmla="*/ 28 w 3"/>
                  <a:gd name="T17" fmla="*/ 0 h 3"/>
                  <a:gd name="T18" fmla="*/ 37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3"/>
                      <a:pt x="3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3" name="Freeform 487"/>
              <p:cNvSpPr>
                <a:spLocks/>
              </p:cNvSpPr>
              <p:nvPr/>
            </p:nvSpPr>
            <p:spPr bwMode="auto">
              <a:xfrm>
                <a:off x="6147" y="10042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0 w 2"/>
                  <a:gd name="T15" fmla="*/ 0 h 2"/>
                  <a:gd name="T16" fmla="*/ 20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4" name="Freeform 488"/>
              <p:cNvSpPr>
                <a:spLocks/>
              </p:cNvSpPr>
              <p:nvPr/>
            </p:nvSpPr>
            <p:spPr bwMode="auto">
              <a:xfrm>
                <a:off x="6147" y="10042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20 w 2"/>
                  <a:gd name="T3" fmla="*/ 16 h 2"/>
                  <a:gd name="T4" fmla="*/ 20 w 2"/>
                  <a:gd name="T5" fmla="*/ 16 h 2"/>
                  <a:gd name="T6" fmla="*/ 0 w 2"/>
                  <a:gd name="T7" fmla="*/ 16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0 w 2"/>
                  <a:gd name="T15" fmla="*/ 0 h 2"/>
                  <a:gd name="T16" fmla="*/ 20 w 2"/>
                  <a:gd name="T17" fmla="*/ 0 h 2"/>
                  <a:gd name="T18" fmla="*/ 33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5" name="Freeform 489"/>
              <p:cNvSpPr>
                <a:spLocks/>
              </p:cNvSpPr>
              <p:nvPr/>
            </p:nvSpPr>
            <p:spPr bwMode="auto">
              <a:xfrm>
                <a:off x="6147" y="10042"/>
                <a:ext cx="5" cy="4"/>
              </a:xfrm>
              <a:custGeom>
                <a:avLst/>
                <a:gdLst>
                  <a:gd name="T0" fmla="*/ 20 w 2"/>
                  <a:gd name="T1" fmla="*/ 8 h 2"/>
                  <a:gd name="T2" fmla="*/ 20 w 2"/>
                  <a:gd name="T3" fmla="*/ 8 h 2"/>
                  <a:gd name="T4" fmla="*/ 20 w 2"/>
                  <a:gd name="T5" fmla="*/ 8 h 2"/>
                  <a:gd name="T6" fmla="*/ 20 w 2"/>
                  <a:gd name="T7" fmla="*/ 8 h 2"/>
                  <a:gd name="T8" fmla="*/ 0 w 2"/>
                  <a:gd name="T9" fmla="*/ 8 h 2"/>
                  <a:gd name="T10" fmla="*/ 0 w 2"/>
                  <a:gd name="T11" fmla="*/ 8 h 2"/>
                  <a:gd name="T12" fmla="*/ 0 w 2"/>
                  <a:gd name="T13" fmla="*/ 8 h 2"/>
                  <a:gd name="T14" fmla="*/ 0 w 2"/>
                  <a:gd name="T15" fmla="*/ 0 h 2"/>
                  <a:gd name="T16" fmla="*/ 20 w 2"/>
                  <a:gd name="T17" fmla="*/ 0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6" name="Freeform 490"/>
              <p:cNvSpPr>
                <a:spLocks/>
              </p:cNvSpPr>
              <p:nvPr/>
            </p:nvSpPr>
            <p:spPr bwMode="auto">
              <a:xfrm>
                <a:off x="6145" y="10042"/>
                <a:ext cx="4" cy="2"/>
              </a:xfrm>
              <a:custGeom>
                <a:avLst/>
                <a:gdLst>
                  <a:gd name="T0" fmla="*/ 16 w 2"/>
                  <a:gd name="T1" fmla="*/ 0 h 1"/>
                  <a:gd name="T2" fmla="*/ 0 w 2"/>
                  <a:gd name="T3" fmla="*/ 0 h 1"/>
                  <a:gd name="T4" fmla="*/ 16 w 2"/>
                  <a:gd name="T5" fmla="*/ 8 h 1"/>
                  <a:gd name="T6" fmla="*/ 16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7" name="Freeform 491"/>
              <p:cNvSpPr>
                <a:spLocks/>
              </p:cNvSpPr>
              <p:nvPr/>
            </p:nvSpPr>
            <p:spPr bwMode="auto">
              <a:xfrm>
                <a:off x="6145" y="10042"/>
                <a:ext cx="4" cy="2"/>
              </a:xfrm>
              <a:custGeom>
                <a:avLst/>
                <a:gdLst>
                  <a:gd name="T0" fmla="*/ 16 w 2"/>
                  <a:gd name="T1" fmla="*/ 0 h 1"/>
                  <a:gd name="T2" fmla="*/ 0 w 2"/>
                  <a:gd name="T3" fmla="*/ 0 h 1"/>
                  <a:gd name="T4" fmla="*/ 16 w 2"/>
                  <a:gd name="T5" fmla="*/ 8 h 1"/>
                  <a:gd name="T6" fmla="*/ 16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8" name="Freeform 492"/>
              <p:cNvSpPr>
                <a:spLocks/>
              </p:cNvSpPr>
              <p:nvPr/>
            </p:nvSpPr>
            <p:spPr bwMode="auto">
              <a:xfrm>
                <a:off x="6154" y="10032"/>
                <a:ext cx="10" cy="8"/>
              </a:xfrm>
              <a:custGeom>
                <a:avLst/>
                <a:gdLst>
                  <a:gd name="T0" fmla="*/ 33 w 4"/>
                  <a:gd name="T1" fmla="*/ 0 h 4"/>
                  <a:gd name="T2" fmla="*/ 20 w 4"/>
                  <a:gd name="T3" fmla="*/ 24 h 4"/>
                  <a:gd name="T4" fmla="*/ 20 w 4"/>
                  <a:gd name="T5" fmla="*/ 24 h 4"/>
                  <a:gd name="T6" fmla="*/ 33 w 4"/>
                  <a:gd name="T7" fmla="*/ 32 h 4"/>
                  <a:gd name="T8" fmla="*/ 50 w 4"/>
                  <a:gd name="T9" fmla="*/ 16 h 4"/>
                  <a:gd name="T10" fmla="*/ 33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2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09" name="Freeform 493"/>
              <p:cNvSpPr>
                <a:spLocks/>
              </p:cNvSpPr>
              <p:nvPr/>
            </p:nvSpPr>
            <p:spPr bwMode="auto">
              <a:xfrm>
                <a:off x="6157" y="10035"/>
                <a:ext cx="5" cy="3"/>
              </a:xfrm>
              <a:custGeom>
                <a:avLst/>
                <a:gdLst>
                  <a:gd name="T0" fmla="*/ 33 w 2"/>
                  <a:gd name="T1" fmla="*/ 5 h 2"/>
                  <a:gd name="T2" fmla="*/ 20 w 2"/>
                  <a:gd name="T3" fmla="*/ 8 h 2"/>
                  <a:gd name="T4" fmla="*/ 20 w 2"/>
                  <a:gd name="T5" fmla="*/ 8 h 2"/>
                  <a:gd name="T6" fmla="*/ 0 w 2"/>
                  <a:gd name="T7" fmla="*/ 8 h 2"/>
                  <a:gd name="T8" fmla="*/ 0 w 2"/>
                  <a:gd name="T9" fmla="*/ 8 h 2"/>
                  <a:gd name="T10" fmla="*/ 0 w 2"/>
                  <a:gd name="T11" fmla="*/ 5 h 2"/>
                  <a:gd name="T12" fmla="*/ 0 w 2"/>
                  <a:gd name="T13" fmla="*/ 5 h 2"/>
                  <a:gd name="T14" fmla="*/ 20 w 2"/>
                  <a:gd name="T15" fmla="*/ 0 h 2"/>
                  <a:gd name="T16" fmla="*/ 33 w 2"/>
                  <a:gd name="T17" fmla="*/ 0 h 2"/>
                  <a:gd name="T18" fmla="*/ 33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0" name="Freeform 494"/>
              <p:cNvSpPr>
                <a:spLocks/>
              </p:cNvSpPr>
              <p:nvPr/>
            </p:nvSpPr>
            <p:spPr bwMode="auto">
              <a:xfrm>
                <a:off x="6157" y="10035"/>
                <a:ext cx="5" cy="3"/>
              </a:xfrm>
              <a:custGeom>
                <a:avLst/>
                <a:gdLst>
                  <a:gd name="T0" fmla="*/ 33 w 2"/>
                  <a:gd name="T1" fmla="*/ 5 h 2"/>
                  <a:gd name="T2" fmla="*/ 20 w 2"/>
                  <a:gd name="T3" fmla="*/ 8 h 2"/>
                  <a:gd name="T4" fmla="*/ 20 w 2"/>
                  <a:gd name="T5" fmla="*/ 8 h 2"/>
                  <a:gd name="T6" fmla="*/ 20 w 2"/>
                  <a:gd name="T7" fmla="*/ 8 h 2"/>
                  <a:gd name="T8" fmla="*/ 0 w 2"/>
                  <a:gd name="T9" fmla="*/ 8 h 2"/>
                  <a:gd name="T10" fmla="*/ 0 w 2"/>
                  <a:gd name="T11" fmla="*/ 5 h 2"/>
                  <a:gd name="T12" fmla="*/ 0 w 2"/>
                  <a:gd name="T13" fmla="*/ 5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1" name="Freeform 495"/>
              <p:cNvSpPr>
                <a:spLocks/>
              </p:cNvSpPr>
              <p:nvPr/>
            </p:nvSpPr>
            <p:spPr bwMode="auto">
              <a:xfrm>
                <a:off x="6157" y="10035"/>
                <a:ext cx="5" cy="3"/>
              </a:xfrm>
              <a:custGeom>
                <a:avLst/>
                <a:gdLst>
                  <a:gd name="T0" fmla="*/ 33 w 2"/>
                  <a:gd name="T1" fmla="*/ 5 h 2"/>
                  <a:gd name="T2" fmla="*/ 20 w 2"/>
                  <a:gd name="T3" fmla="*/ 8 h 2"/>
                  <a:gd name="T4" fmla="*/ 20 w 2"/>
                  <a:gd name="T5" fmla="*/ 8 h 2"/>
                  <a:gd name="T6" fmla="*/ 20 w 2"/>
                  <a:gd name="T7" fmla="*/ 8 h 2"/>
                  <a:gd name="T8" fmla="*/ 0 w 2"/>
                  <a:gd name="T9" fmla="*/ 8 h 2"/>
                  <a:gd name="T10" fmla="*/ 20 w 2"/>
                  <a:gd name="T11" fmla="*/ 5 h 2"/>
                  <a:gd name="T12" fmla="*/ 0 w 2"/>
                  <a:gd name="T13" fmla="*/ 5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2" name="Freeform 496"/>
              <p:cNvSpPr>
                <a:spLocks/>
              </p:cNvSpPr>
              <p:nvPr/>
            </p:nvSpPr>
            <p:spPr bwMode="auto">
              <a:xfrm>
                <a:off x="6157" y="10035"/>
                <a:ext cx="5" cy="3"/>
              </a:xfrm>
              <a:custGeom>
                <a:avLst/>
                <a:gdLst>
                  <a:gd name="T0" fmla="*/ 33 w 2"/>
                  <a:gd name="T1" fmla="*/ 5 h 2"/>
                  <a:gd name="T2" fmla="*/ 20 w 2"/>
                  <a:gd name="T3" fmla="*/ 8 h 2"/>
                  <a:gd name="T4" fmla="*/ 20 w 2"/>
                  <a:gd name="T5" fmla="*/ 8 h 2"/>
                  <a:gd name="T6" fmla="*/ 20 w 2"/>
                  <a:gd name="T7" fmla="*/ 8 h 2"/>
                  <a:gd name="T8" fmla="*/ 20 w 2"/>
                  <a:gd name="T9" fmla="*/ 8 h 2"/>
                  <a:gd name="T10" fmla="*/ 20 w 2"/>
                  <a:gd name="T11" fmla="*/ 5 h 2"/>
                  <a:gd name="T12" fmla="*/ 20 w 2"/>
                  <a:gd name="T13" fmla="*/ 5 h 2"/>
                  <a:gd name="T14" fmla="*/ 20 w 2"/>
                  <a:gd name="T15" fmla="*/ 0 h 2"/>
                  <a:gd name="T16" fmla="*/ 20 w 2"/>
                  <a:gd name="T17" fmla="*/ 0 h 2"/>
                  <a:gd name="T18" fmla="*/ 33 w 2"/>
                  <a:gd name="T19" fmla="*/ 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3" name="Freeform 497"/>
              <p:cNvSpPr>
                <a:spLocks/>
              </p:cNvSpPr>
              <p:nvPr/>
            </p:nvSpPr>
            <p:spPr bwMode="auto">
              <a:xfrm>
                <a:off x="6154" y="10035"/>
                <a:ext cx="5" cy="1"/>
              </a:xfrm>
              <a:custGeom>
                <a:avLst/>
                <a:gdLst>
                  <a:gd name="T0" fmla="*/ 33 w 2"/>
                  <a:gd name="T1" fmla="*/ 1 h 1"/>
                  <a:gd name="T2" fmla="*/ 0 w 2"/>
                  <a:gd name="T3" fmla="*/ 1 h 1"/>
                  <a:gd name="T4" fmla="*/ 33 w 2"/>
                  <a:gd name="T5" fmla="*/ 1 h 1"/>
                  <a:gd name="T6" fmla="*/ 33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4" name="Freeform 498"/>
              <p:cNvSpPr>
                <a:spLocks/>
              </p:cNvSpPr>
              <p:nvPr/>
            </p:nvSpPr>
            <p:spPr bwMode="auto">
              <a:xfrm>
                <a:off x="6154" y="10035"/>
                <a:ext cx="5" cy="1"/>
              </a:xfrm>
              <a:custGeom>
                <a:avLst/>
                <a:gdLst>
                  <a:gd name="T0" fmla="*/ 33 w 2"/>
                  <a:gd name="T1" fmla="*/ 1 h 1"/>
                  <a:gd name="T2" fmla="*/ 0 w 2"/>
                  <a:gd name="T3" fmla="*/ 1 h 1"/>
                  <a:gd name="T4" fmla="*/ 33 w 2"/>
                  <a:gd name="T5" fmla="*/ 1 h 1"/>
                  <a:gd name="T6" fmla="*/ 33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5" name="Freeform 499"/>
              <p:cNvSpPr>
                <a:spLocks/>
              </p:cNvSpPr>
              <p:nvPr/>
            </p:nvSpPr>
            <p:spPr bwMode="auto">
              <a:xfrm>
                <a:off x="6096" y="9984"/>
                <a:ext cx="15" cy="20"/>
              </a:xfrm>
              <a:custGeom>
                <a:avLst/>
                <a:gdLst>
                  <a:gd name="T0" fmla="*/ 20 w 6"/>
                  <a:gd name="T1" fmla="*/ 80 h 10"/>
                  <a:gd name="T2" fmla="*/ 63 w 6"/>
                  <a:gd name="T3" fmla="*/ 40 h 10"/>
                  <a:gd name="T4" fmla="*/ 20 w 6"/>
                  <a:gd name="T5" fmla="*/ 48 h 10"/>
                  <a:gd name="T6" fmla="*/ 0 w 6"/>
                  <a:gd name="T7" fmla="*/ 72 h 10"/>
                  <a:gd name="T8" fmla="*/ 20 w 6"/>
                  <a:gd name="T9" fmla="*/ 8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1" y="10"/>
                    </a:move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1" y="0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6" name="Freeform 500"/>
              <p:cNvSpPr>
                <a:spLocks/>
              </p:cNvSpPr>
              <p:nvPr/>
            </p:nvSpPr>
            <p:spPr bwMode="auto">
              <a:xfrm>
                <a:off x="6096" y="9988"/>
                <a:ext cx="12" cy="16"/>
              </a:xfrm>
              <a:custGeom>
                <a:avLst/>
                <a:gdLst>
                  <a:gd name="T0" fmla="*/ 58 w 5"/>
                  <a:gd name="T1" fmla="*/ 24 h 8"/>
                  <a:gd name="T2" fmla="*/ 12 w 5"/>
                  <a:gd name="T3" fmla="*/ 56 h 8"/>
                  <a:gd name="T4" fmla="*/ 0 w 5"/>
                  <a:gd name="T5" fmla="*/ 56 h 8"/>
                  <a:gd name="T6" fmla="*/ 0 w 5"/>
                  <a:gd name="T7" fmla="*/ 56 h 8"/>
                  <a:gd name="T8" fmla="*/ 0 w 5"/>
                  <a:gd name="T9" fmla="*/ 48 h 8"/>
                  <a:gd name="T10" fmla="*/ 12 w 5"/>
                  <a:gd name="T11" fmla="*/ 32 h 8"/>
                  <a:gd name="T12" fmla="*/ 58 w 5"/>
                  <a:gd name="T13" fmla="*/ 8 h 8"/>
                  <a:gd name="T14" fmla="*/ 58 w 5"/>
                  <a:gd name="T15" fmla="*/ 24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4" y="3"/>
                    </a:moveTo>
                    <a:cubicBezTo>
                      <a:pt x="3" y="4"/>
                      <a:pt x="2" y="5"/>
                      <a:pt x="1" y="7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3"/>
                    </a:cubicBezTo>
                  </a:path>
                </a:pathLst>
              </a:custGeom>
              <a:solidFill>
                <a:srgbClr val="FC3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7" name="Freeform 501"/>
              <p:cNvSpPr>
                <a:spLocks/>
              </p:cNvSpPr>
              <p:nvPr/>
            </p:nvSpPr>
            <p:spPr bwMode="auto">
              <a:xfrm>
                <a:off x="6096" y="9990"/>
                <a:ext cx="12" cy="12"/>
              </a:xfrm>
              <a:custGeom>
                <a:avLst/>
                <a:gdLst>
                  <a:gd name="T0" fmla="*/ 58 w 5"/>
                  <a:gd name="T1" fmla="*/ 16 h 6"/>
                  <a:gd name="T2" fmla="*/ 12 w 5"/>
                  <a:gd name="T3" fmla="*/ 48 h 6"/>
                  <a:gd name="T4" fmla="*/ 0 w 5"/>
                  <a:gd name="T5" fmla="*/ 48 h 6"/>
                  <a:gd name="T6" fmla="*/ 0 w 5"/>
                  <a:gd name="T7" fmla="*/ 48 h 6"/>
                  <a:gd name="T8" fmla="*/ 0 w 5"/>
                  <a:gd name="T9" fmla="*/ 40 h 6"/>
                  <a:gd name="T10" fmla="*/ 12 w 5"/>
                  <a:gd name="T11" fmla="*/ 32 h 6"/>
                  <a:gd name="T12" fmla="*/ 58 w 5"/>
                  <a:gd name="T13" fmla="*/ 0 h 6"/>
                  <a:gd name="T14" fmla="*/ 58 w 5"/>
                  <a:gd name="T15" fmla="*/ 1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6"/>
                  <a:gd name="T26" fmla="*/ 5 w 5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6">
                    <a:moveTo>
                      <a:pt x="4" y="2"/>
                    </a:moveTo>
                    <a:cubicBezTo>
                      <a:pt x="3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4" y="2"/>
                    </a:cubicBezTo>
                  </a:path>
                </a:pathLst>
              </a:custGeom>
              <a:solidFill>
                <a:srgbClr val="FD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8" name="Freeform 502"/>
              <p:cNvSpPr>
                <a:spLocks/>
              </p:cNvSpPr>
              <p:nvPr/>
            </p:nvSpPr>
            <p:spPr bwMode="auto">
              <a:xfrm>
                <a:off x="6096" y="9990"/>
                <a:ext cx="10" cy="12"/>
              </a:xfrm>
              <a:custGeom>
                <a:avLst/>
                <a:gdLst>
                  <a:gd name="T0" fmla="*/ 63 w 4"/>
                  <a:gd name="T1" fmla="*/ 16 h 6"/>
                  <a:gd name="T2" fmla="*/ 20 w 4"/>
                  <a:gd name="T3" fmla="*/ 40 h 6"/>
                  <a:gd name="T4" fmla="*/ 20 w 4"/>
                  <a:gd name="T5" fmla="*/ 40 h 6"/>
                  <a:gd name="T6" fmla="*/ 20 w 4"/>
                  <a:gd name="T7" fmla="*/ 40 h 6"/>
                  <a:gd name="T8" fmla="*/ 0 w 4"/>
                  <a:gd name="T9" fmla="*/ 40 h 6"/>
                  <a:gd name="T10" fmla="*/ 20 w 4"/>
                  <a:gd name="T11" fmla="*/ 32 h 6"/>
                  <a:gd name="T12" fmla="*/ 50 w 4"/>
                  <a:gd name="T13" fmla="*/ 0 h 6"/>
                  <a:gd name="T14" fmla="*/ 63 w 4"/>
                  <a:gd name="T15" fmla="*/ 1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6"/>
                  <a:gd name="T26" fmla="*/ 4 w 4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6">
                    <a:moveTo>
                      <a:pt x="4" y="2"/>
                    </a:moveTo>
                    <a:cubicBezTo>
                      <a:pt x="3" y="2"/>
                      <a:pt x="2" y="4"/>
                      <a:pt x="1" y="5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</a:path>
                </a:pathLst>
              </a:custGeom>
              <a:solidFill>
                <a:srgbClr val="FD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19" name="Freeform 503"/>
              <p:cNvSpPr>
                <a:spLocks/>
              </p:cNvSpPr>
              <p:nvPr/>
            </p:nvSpPr>
            <p:spPr bwMode="auto">
              <a:xfrm>
                <a:off x="6099" y="9990"/>
                <a:ext cx="7" cy="10"/>
              </a:xfrm>
              <a:custGeom>
                <a:avLst/>
                <a:gdLst>
                  <a:gd name="T0" fmla="*/ 28 w 3"/>
                  <a:gd name="T1" fmla="*/ 8 h 5"/>
                  <a:gd name="T2" fmla="*/ 0 w 3"/>
                  <a:gd name="T3" fmla="*/ 40 h 5"/>
                  <a:gd name="T4" fmla="*/ 0 w 3"/>
                  <a:gd name="T5" fmla="*/ 40 h 5"/>
                  <a:gd name="T6" fmla="*/ 0 w 3"/>
                  <a:gd name="T7" fmla="*/ 40 h 5"/>
                  <a:gd name="T8" fmla="*/ 0 w 3"/>
                  <a:gd name="T9" fmla="*/ 40 h 5"/>
                  <a:gd name="T10" fmla="*/ 0 w 3"/>
                  <a:gd name="T11" fmla="*/ 32 h 5"/>
                  <a:gd name="T12" fmla="*/ 28 w 3"/>
                  <a:gd name="T13" fmla="*/ 8 h 5"/>
                  <a:gd name="T14" fmla="*/ 28 w 3"/>
                  <a:gd name="T15" fmla="*/ 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2" y="1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3" y="1"/>
                      <a:pt x="2" y="1"/>
                    </a:cubicBezTo>
                  </a:path>
                </a:pathLst>
              </a:custGeom>
              <a:solidFill>
                <a:srgbClr val="FEC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0" name="Freeform 504"/>
              <p:cNvSpPr>
                <a:spLocks/>
              </p:cNvSpPr>
              <p:nvPr/>
            </p:nvSpPr>
            <p:spPr bwMode="auto">
              <a:xfrm>
                <a:off x="6072" y="10002"/>
                <a:ext cx="29" cy="21"/>
              </a:xfrm>
              <a:custGeom>
                <a:avLst/>
                <a:gdLst>
                  <a:gd name="T0" fmla="*/ 70 w 12"/>
                  <a:gd name="T1" fmla="*/ 0 h 11"/>
                  <a:gd name="T2" fmla="*/ 58 w 12"/>
                  <a:gd name="T3" fmla="*/ 69 h 11"/>
                  <a:gd name="T4" fmla="*/ 111 w 12"/>
                  <a:gd name="T5" fmla="*/ 69 h 11"/>
                  <a:gd name="T6" fmla="*/ 157 w 12"/>
                  <a:gd name="T7" fmla="*/ 21 h 11"/>
                  <a:gd name="T8" fmla="*/ 7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5" y="0"/>
                    </a:moveTo>
                    <a:cubicBezTo>
                      <a:pt x="5" y="0"/>
                      <a:pt x="0" y="2"/>
                      <a:pt x="4" y="10"/>
                    </a:cubicBezTo>
                    <a:cubicBezTo>
                      <a:pt x="4" y="10"/>
                      <a:pt x="6" y="11"/>
                      <a:pt x="8" y="10"/>
                    </a:cubicBezTo>
                    <a:cubicBezTo>
                      <a:pt x="8" y="10"/>
                      <a:pt x="12" y="7"/>
                      <a:pt x="11" y="3"/>
                    </a:cubicBezTo>
                    <a:cubicBezTo>
                      <a:pt x="11" y="3"/>
                      <a:pt x="12" y="0"/>
                      <a:pt x="5" y="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1" name="Freeform 505"/>
              <p:cNvSpPr>
                <a:spLocks/>
              </p:cNvSpPr>
              <p:nvPr/>
            </p:nvSpPr>
            <p:spPr bwMode="auto">
              <a:xfrm>
                <a:off x="6074" y="10004"/>
                <a:ext cx="25" cy="19"/>
              </a:xfrm>
              <a:custGeom>
                <a:avLst/>
                <a:gdLst>
                  <a:gd name="T0" fmla="*/ 63 w 10"/>
                  <a:gd name="T1" fmla="*/ 0 h 10"/>
                  <a:gd name="T2" fmla="*/ 125 w 10"/>
                  <a:gd name="T3" fmla="*/ 8 h 10"/>
                  <a:gd name="T4" fmla="*/ 158 w 10"/>
                  <a:gd name="T5" fmla="*/ 21 h 10"/>
                  <a:gd name="T6" fmla="*/ 113 w 10"/>
                  <a:gd name="T7" fmla="*/ 61 h 10"/>
                  <a:gd name="T8" fmla="*/ 113 w 10"/>
                  <a:gd name="T9" fmla="*/ 61 h 10"/>
                  <a:gd name="T10" fmla="*/ 50 w 10"/>
                  <a:gd name="T11" fmla="*/ 61 h 10"/>
                  <a:gd name="T12" fmla="*/ 50 w 10"/>
                  <a:gd name="T13" fmla="*/ 61 h 10"/>
                  <a:gd name="T14" fmla="*/ 63 w 10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0"/>
                  <a:gd name="T26" fmla="*/ 10 w 10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0">
                    <a:moveTo>
                      <a:pt x="4" y="0"/>
                    </a:moveTo>
                    <a:cubicBezTo>
                      <a:pt x="6" y="0"/>
                      <a:pt x="7" y="0"/>
                      <a:pt x="8" y="1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2"/>
                      <a:pt x="4" y="0"/>
                      <a:pt x="4" y="0"/>
                    </a:cubicBezTo>
                  </a:path>
                </a:pathLst>
              </a:custGeom>
              <a:solidFill>
                <a:srgbClr val="FC3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2" name="Freeform 506"/>
              <p:cNvSpPr>
                <a:spLocks/>
              </p:cNvSpPr>
              <p:nvPr/>
            </p:nvSpPr>
            <p:spPr bwMode="auto">
              <a:xfrm>
                <a:off x="6077" y="10004"/>
                <a:ext cx="19" cy="19"/>
              </a:xfrm>
              <a:custGeom>
                <a:avLst/>
                <a:gdLst>
                  <a:gd name="T0" fmla="*/ 57 w 8"/>
                  <a:gd name="T1" fmla="*/ 0 h 10"/>
                  <a:gd name="T2" fmla="*/ 95 w 8"/>
                  <a:gd name="T3" fmla="*/ 8 h 10"/>
                  <a:gd name="T4" fmla="*/ 107 w 8"/>
                  <a:gd name="T5" fmla="*/ 21 h 10"/>
                  <a:gd name="T6" fmla="*/ 69 w 8"/>
                  <a:gd name="T7" fmla="*/ 61 h 10"/>
                  <a:gd name="T8" fmla="*/ 69 w 8"/>
                  <a:gd name="T9" fmla="*/ 61 h 10"/>
                  <a:gd name="T10" fmla="*/ 29 w 8"/>
                  <a:gd name="T11" fmla="*/ 61 h 10"/>
                  <a:gd name="T12" fmla="*/ 29 w 8"/>
                  <a:gd name="T13" fmla="*/ 55 h 10"/>
                  <a:gd name="T14" fmla="*/ 57 w 8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0"/>
                  <a:gd name="T26" fmla="*/ 8 w 8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0">
                    <a:moveTo>
                      <a:pt x="4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6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2"/>
                      <a:pt x="4" y="0"/>
                      <a:pt x="4" y="0"/>
                    </a:cubicBezTo>
                  </a:path>
                </a:pathLst>
              </a:custGeom>
              <a:solidFill>
                <a:srgbClr val="FD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3" name="Freeform 507"/>
              <p:cNvSpPr>
                <a:spLocks/>
              </p:cNvSpPr>
              <p:nvPr/>
            </p:nvSpPr>
            <p:spPr bwMode="auto">
              <a:xfrm>
                <a:off x="6079" y="10004"/>
                <a:ext cx="17" cy="17"/>
              </a:xfrm>
              <a:custGeom>
                <a:avLst/>
                <a:gdLst>
                  <a:gd name="T0" fmla="*/ 41 w 7"/>
                  <a:gd name="T1" fmla="*/ 0 h 9"/>
                  <a:gd name="T2" fmla="*/ 87 w 7"/>
                  <a:gd name="T3" fmla="*/ 15 h 9"/>
                  <a:gd name="T4" fmla="*/ 100 w 7"/>
                  <a:gd name="T5" fmla="*/ 21 h 9"/>
                  <a:gd name="T6" fmla="*/ 58 w 7"/>
                  <a:gd name="T7" fmla="*/ 60 h 9"/>
                  <a:gd name="T8" fmla="*/ 58 w 7"/>
                  <a:gd name="T9" fmla="*/ 60 h 9"/>
                  <a:gd name="T10" fmla="*/ 12 w 7"/>
                  <a:gd name="T11" fmla="*/ 53 h 9"/>
                  <a:gd name="T12" fmla="*/ 12 w 7"/>
                  <a:gd name="T13" fmla="*/ 53 h 9"/>
                  <a:gd name="T14" fmla="*/ 41 w 7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9"/>
                  <a:gd name="T26" fmla="*/ 7 w 7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9">
                    <a:moveTo>
                      <a:pt x="3" y="0"/>
                    </a:moveTo>
                    <a:cubicBezTo>
                      <a:pt x="5" y="0"/>
                      <a:pt x="5" y="1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6"/>
                      <a:pt x="5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2"/>
                      <a:pt x="3" y="0"/>
                      <a:pt x="3" y="0"/>
                    </a:cubicBezTo>
                  </a:path>
                </a:pathLst>
              </a:custGeom>
              <a:solidFill>
                <a:srgbClr val="FD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4" name="Freeform 508"/>
              <p:cNvSpPr>
                <a:spLocks/>
              </p:cNvSpPr>
              <p:nvPr/>
            </p:nvSpPr>
            <p:spPr bwMode="auto">
              <a:xfrm>
                <a:off x="6079" y="10005"/>
                <a:ext cx="15" cy="16"/>
              </a:xfrm>
              <a:custGeom>
                <a:avLst/>
                <a:gdLst>
                  <a:gd name="T0" fmla="*/ 50 w 6"/>
                  <a:gd name="T1" fmla="*/ 0 h 8"/>
                  <a:gd name="T2" fmla="*/ 95 w 6"/>
                  <a:gd name="T3" fmla="*/ 8 h 8"/>
                  <a:gd name="T4" fmla="*/ 95 w 6"/>
                  <a:gd name="T5" fmla="*/ 24 h 8"/>
                  <a:gd name="T6" fmla="*/ 63 w 6"/>
                  <a:gd name="T7" fmla="*/ 56 h 8"/>
                  <a:gd name="T8" fmla="*/ 63 w 6"/>
                  <a:gd name="T9" fmla="*/ 56 h 8"/>
                  <a:gd name="T10" fmla="*/ 20 w 6"/>
                  <a:gd name="T11" fmla="*/ 56 h 8"/>
                  <a:gd name="T12" fmla="*/ 20 w 6"/>
                  <a:gd name="T13" fmla="*/ 48 h 8"/>
                  <a:gd name="T14" fmla="*/ 50 w 6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8"/>
                  <a:gd name="T26" fmla="*/ 6 w 6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8">
                    <a:moveTo>
                      <a:pt x="3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5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0" y="2"/>
                      <a:pt x="3" y="0"/>
                      <a:pt x="3" y="0"/>
                    </a:cubicBezTo>
                  </a:path>
                </a:pathLst>
              </a:custGeom>
              <a:solidFill>
                <a:srgbClr val="FEC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5" name="Freeform 509"/>
              <p:cNvSpPr>
                <a:spLocks/>
              </p:cNvSpPr>
              <p:nvPr/>
            </p:nvSpPr>
            <p:spPr bwMode="auto">
              <a:xfrm>
                <a:off x="6082" y="10005"/>
                <a:ext cx="14" cy="16"/>
              </a:xfrm>
              <a:custGeom>
                <a:avLst/>
                <a:gdLst>
                  <a:gd name="T0" fmla="*/ 37 w 6"/>
                  <a:gd name="T1" fmla="*/ 0 h 8"/>
                  <a:gd name="T2" fmla="*/ 0 w 6"/>
                  <a:gd name="T3" fmla="*/ 48 h 8"/>
                  <a:gd name="T4" fmla="*/ 37 w 6"/>
                  <a:gd name="T5" fmla="*/ 56 h 8"/>
                  <a:gd name="T6" fmla="*/ 65 w 6"/>
                  <a:gd name="T7" fmla="*/ 8 h 8"/>
                  <a:gd name="T8" fmla="*/ 37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3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6"/>
                      <a:pt x="1" y="8"/>
                      <a:pt x="3" y="7"/>
                    </a:cubicBezTo>
                    <a:cubicBezTo>
                      <a:pt x="3" y="7"/>
                      <a:pt x="5" y="3"/>
                      <a:pt x="5" y="1"/>
                    </a:cubicBezTo>
                    <a:cubicBezTo>
                      <a:pt x="5" y="1"/>
                      <a:pt x="6" y="0"/>
                      <a:pt x="3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6" name="Freeform 510"/>
              <p:cNvSpPr>
                <a:spLocks/>
              </p:cNvSpPr>
              <p:nvPr/>
            </p:nvSpPr>
            <p:spPr bwMode="auto">
              <a:xfrm>
                <a:off x="6082" y="9994"/>
                <a:ext cx="14" cy="10"/>
              </a:xfrm>
              <a:custGeom>
                <a:avLst/>
                <a:gdLst>
                  <a:gd name="T0" fmla="*/ 28 w 6"/>
                  <a:gd name="T1" fmla="*/ 8 h 5"/>
                  <a:gd name="T2" fmla="*/ 37 w 6"/>
                  <a:gd name="T3" fmla="*/ 40 h 5"/>
                  <a:gd name="T4" fmla="*/ 49 w 6"/>
                  <a:gd name="T5" fmla="*/ 40 h 5"/>
                  <a:gd name="T6" fmla="*/ 65 w 6"/>
                  <a:gd name="T7" fmla="*/ 8 h 5"/>
                  <a:gd name="T8" fmla="*/ 28 w 6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2" y="1"/>
                    </a:moveTo>
                    <a:cubicBezTo>
                      <a:pt x="2" y="1"/>
                      <a:pt x="0" y="2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6" y="3"/>
                      <a:pt x="5" y="1"/>
                    </a:cubicBezTo>
                    <a:cubicBezTo>
                      <a:pt x="5" y="1"/>
                      <a:pt x="3" y="0"/>
                      <a:pt x="2" y="1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7" name="Freeform 511"/>
              <p:cNvSpPr>
                <a:spLocks/>
              </p:cNvSpPr>
              <p:nvPr/>
            </p:nvSpPr>
            <p:spPr bwMode="auto">
              <a:xfrm>
                <a:off x="6082" y="9996"/>
                <a:ext cx="12" cy="8"/>
              </a:xfrm>
              <a:custGeom>
                <a:avLst/>
                <a:gdLst>
                  <a:gd name="T0" fmla="*/ 29 w 5"/>
                  <a:gd name="T1" fmla="*/ 0 h 4"/>
                  <a:gd name="T2" fmla="*/ 58 w 5"/>
                  <a:gd name="T3" fmla="*/ 0 h 4"/>
                  <a:gd name="T4" fmla="*/ 70 w 5"/>
                  <a:gd name="T5" fmla="*/ 0 h 4"/>
                  <a:gd name="T6" fmla="*/ 58 w 5"/>
                  <a:gd name="T7" fmla="*/ 32 h 4"/>
                  <a:gd name="T8" fmla="*/ 58 w 5"/>
                  <a:gd name="T9" fmla="*/ 32 h 4"/>
                  <a:gd name="T10" fmla="*/ 41 w 5"/>
                  <a:gd name="T11" fmla="*/ 32 h 4"/>
                  <a:gd name="T12" fmla="*/ 41 w 5"/>
                  <a:gd name="T13" fmla="*/ 32 h 4"/>
                  <a:gd name="T14" fmla="*/ 29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1"/>
                      <a:pt x="2" y="0"/>
                      <a:pt x="2" y="0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8" name="Freeform 512"/>
              <p:cNvSpPr>
                <a:spLocks/>
              </p:cNvSpPr>
              <p:nvPr/>
            </p:nvSpPr>
            <p:spPr bwMode="auto">
              <a:xfrm>
                <a:off x="6084" y="9996"/>
                <a:ext cx="10" cy="8"/>
              </a:xfrm>
              <a:custGeom>
                <a:avLst/>
                <a:gdLst>
                  <a:gd name="T0" fmla="*/ 20 w 4"/>
                  <a:gd name="T1" fmla="*/ 0 h 4"/>
                  <a:gd name="T2" fmla="*/ 50 w 4"/>
                  <a:gd name="T3" fmla="*/ 0 h 4"/>
                  <a:gd name="T4" fmla="*/ 63 w 4"/>
                  <a:gd name="T5" fmla="*/ 8 h 4"/>
                  <a:gd name="T6" fmla="*/ 50 w 4"/>
                  <a:gd name="T7" fmla="*/ 32 h 4"/>
                  <a:gd name="T8" fmla="*/ 50 w 4"/>
                  <a:gd name="T9" fmla="*/ 32 h 4"/>
                  <a:gd name="T10" fmla="*/ 33 w 4"/>
                  <a:gd name="T11" fmla="*/ 32 h 4"/>
                  <a:gd name="T12" fmla="*/ 33 w 4"/>
                  <a:gd name="T13" fmla="*/ 32 h 4"/>
                  <a:gd name="T14" fmla="*/ 2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29" name="Freeform 513"/>
              <p:cNvSpPr>
                <a:spLocks/>
              </p:cNvSpPr>
              <p:nvPr/>
            </p:nvSpPr>
            <p:spPr bwMode="auto">
              <a:xfrm>
                <a:off x="6084" y="9996"/>
                <a:ext cx="7" cy="8"/>
              </a:xfrm>
              <a:custGeom>
                <a:avLst/>
                <a:gdLst>
                  <a:gd name="T0" fmla="*/ 12 w 3"/>
                  <a:gd name="T1" fmla="*/ 0 h 4"/>
                  <a:gd name="T2" fmla="*/ 37 w 3"/>
                  <a:gd name="T3" fmla="*/ 0 h 4"/>
                  <a:gd name="T4" fmla="*/ 37 w 3"/>
                  <a:gd name="T5" fmla="*/ 8 h 4"/>
                  <a:gd name="T6" fmla="*/ 37 w 3"/>
                  <a:gd name="T7" fmla="*/ 24 h 4"/>
                  <a:gd name="T8" fmla="*/ 37 w 3"/>
                  <a:gd name="T9" fmla="*/ 32 h 4"/>
                  <a:gd name="T10" fmla="*/ 28 w 3"/>
                  <a:gd name="T11" fmla="*/ 32 h 4"/>
                  <a:gd name="T12" fmla="*/ 28 w 3"/>
                  <a:gd name="T13" fmla="*/ 32 h 4"/>
                  <a:gd name="T14" fmla="*/ 12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0" name="Freeform 514"/>
              <p:cNvSpPr>
                <a:spLocks/>
              </p:cNvSpPr>
              <p:nvPr/>
            </p:nvSpPr>
            <p:spPr bwMode="auto">
              <a:xfrm>
                <a:off x="6084" y="9996"/>
                <a:ext cx="7" cy="8"/>
              </a:xfrm>
              <a:custGeom>
                <a:avLst/>
                <a:gdLst>
                  <a:gd name="T0" fmla="*/ 28 w 3"/>
                  <a:gd name="T1" fmla="*/ 0 h 4"/>
                  <a:gd name="T2" fmla="*/ 37 w 3"/>
                  <a:gd name="T3" fmla="*/ 0 h 4"/>
                  <a:gd name="T4" fmla="*/ 37 w 3"/>
                  <a:gd name="T5" fmla="*/ 24 h 4"/>
                  <a:gd name="T6" fmla="*/ 28 w 3"/>
                  <a:gd name="T7" fmla="*/ 24 h 4"/>
                  <a:gd name="T8" fmla="*/ 2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3"/>
                      <a:pt x="3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2" y="0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1" name="Freeform 515"/>
              <p:cNvSpPr>
                <a:spLocks/>
              </p:cNvSpPr>
              <p:nvPr/>
            </p:nvSpPr>
            <p:spPr bwMode="auto">
              <a:xfrm>
                <a:off x="6099" y="10002"/>
                <a:ext cx="12" cy="7"/>
              </a:xfrm>
              <a:custGeom>
                <a:avLst/>
                <a:gdLst>
                  <a:gd name="T0" fmla="*/ 70 w 5"/>
                  <a:gd name="T1" fmla="*/ 16 h 4"/>
                  <a:gd name="T2" fmla="*/ 12 w 5"/>
                  <a:gd name="T3" fmla="*/ 21 h 4"/>
                  <a:gd name="T4" fmla="*/ 12 w 5"/>
                  <a:gd name="T5" fmla="*/ 21 h 4"/>
                  <a:gd name="T6" fmla="*/ 0 w 5"/>
                  <a:gd name="T7" fmla="*/ 16 h 4"/>
                  <a:gd name="T8" fmla="*/ 0 w 5"/>
                  <a:gd name="T9" fmla="*/ 12 h 4"/>
                  <a:gd name="T10" fmla="*/ 41 w 5"/>
                  <a:gd name="T11" fmla="*/ 0 h 4"/>
                  <a:gd name="T12" fmla="*/ 58 w 5"/>
                  <a:gd name="T13" fmla="*/ 12 h 4"/>
                  <a:gd name="T14" fmla="*/ 70 w 5"/>
                  <a:gd name="T15" fmla="*/ 16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5" y="2"/>
                      <a:pt x="5" y="3"/>
                      <a:pt x="5" y="3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2" name="Freeform 516"/>
              <p:cNvSpPr>
                <a:spLocks/>
              </p:cNvSpPr>
              <p:nvPr/>
            </p:nvSpPr>
            <p:spPr bwMode="auto">
              <a:xfrm>
                <a:off x="6099" y="10002"/>
                <a:ext cx="12" cy="7"/>
              </a:xfrm>
              <a:custGeom>
                <a:avLst/>
                <a:gdLst>
                  <a:gd name="T0" fmla="*/ 58 w 5"/>
                  <a:gd name="T1" fmla="*/ 16 h 4"/>
                  <a:gd name="T2" fmla="*/ 12 w 5"/>
                  <a:gd name="T3" fmla="*/ 21 h 4"/>
                  <a:gd name="T4" fmla="*/ 12 w 5"/>
                  <a:gd name="T5" fmla="*/ 21 h 4"/>
                  <a:gd name="T6" fmla="*/ 0 w 5"/>
                  <a:gd name="T7" fmla="*/ 16 h 4"/>
                  <a:gd name="T8" fmla="*/ 0 w 5"/>
                  <a:gd name="T9" fmla="*/ 12 h 4"/>
                  <a:gd name="T10" fmla="*/ 41 w 5"/>
                  <a:gd name="T11" fmla="*/ 7 h 4"/>
                  <a:gd name="T12" fmla="*/ 58 w 5"/>
                  <a:gd name="T13" fmla="*/ 7 h 4"/>
                  <a:gd name="T14" fmla="*/ 58 w 5"/>
                  <a:gd name="T15" fmla="*/ 16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3"/>
                    </a:moveTo>
                    <a:cubicBezTo>
                      <a:pt x="4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4" y="3"/>
                      <a:pt x="4" y="3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3" name="Freeform 517"/>
              <p:cNvSpPr>
                <a:spLocks/>
              </p:cNvSpPr>
              <p:nvPr/>
            </p:nvSpPr>
            <p:spPr bwMode="auto">
              <a:xfrm>
                <a:off x="6101" y="10004"/>
                <a:ext cx="10" cy="3"/>
              </a:xfrm>
              <a:custGeom>
                <a:avLst/>
                <a:gdLst>
                  <a:gd name="T0" fmla="*/ 50 w 4"/>
                  <a:gd name="T1" fmla="*/ 5 h 2"/>
                  <a:gd name="T2" fmla="*/ 20 w 4"/>
                  <a:gd name="T3" fmla="*/ 8 h 2"/>
                  <a:gd name="T4" fmla="*/ 0 w 4"/>
                  <a:gd name="T5" fmla="*/ 8 h 2"/>
                  <a:gd name="T6" fmla="*/ 0 w 4"/>
                  <a:gd name="T7" fmla="*/ 8 h 2"/>
                  <a:gd name="T8" fmla="*/ 0 w 4"/>
                  <a:gd name="T9" fmla="*/ 5 h 2"/>
                  <a:gd name="T10" fmla="*/ 33 w 4"/>
                  <a:gd name="T11" fmla="*/ 0 h 2"/>
                  <a:gd name="T12" fmla="*/ 50 w 4"/>
                  <a:gd name="T13" fmla="*/ 0 h 2"/>
                  <a:gd name="T14" fmla="*/ 50 w 4"/>
                  <a:gd name="T15" fmla="*/ 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1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1"/>
                      <a:pt x="3" y="1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4" name="Freeform 518"/>
              <p:cNvSpPr>
                <a:spLocks/>
              </p:cNvSpPr>
              <p:nvPr/>
            </p:nvSpPr>
            <p:spPr bwMode="auto">
              <a:xfrm>
                <a:off x="6101" y="10004"/>
                <a:ext cx="10" cy="3"/>
              </a:xfrm>
              <a:custGeom>
                <a:avLst/>
                <a:gdLst>
                  <a:gd name="T0" fmla="*/ 50 w 4"/>
                  <a:gd name="T1" fmla="*/ 0 h 2"/>
                  <a:gd name="T2" fmla="*/ 0 w 4"/>
                  <a:gd name="T3" fmla="*/ 5 h 2"/>
                  <a:gd name="T4" fmla="*/ 0 w 4"/>
                  <a:gd name="T5" fmla="*/ 8 h 2"/>
                  <a:gd name="T6" fmla="*/ 50 w 4"/>
                  <a:gd name="T7" fmla="*/ 5 h 2"/>
                  <a:gd name="T8" fmla="*/ 5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3" y="1"/>
                      <a:pt x="4" y="1"/>
                      <a:pt x="3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5" name="Freeform 519"/>
              <p:cNvSpPr>
                <a:spLocks/>
              </p:cNvSpPr>
              <p:nvPr/>
            </p:nvSpPr>
            <p:spPr bwMode="auto">
              <a:xfrm>
                <a:off x="6089" y="9996"/>
                <a:ext cx="14" cy="11"/>
              </a:xfrm>
              <a:custGeom>
                <a:avLst/>
                <a:gdLst>
                  <a:gd name="T0" fmla="*/ 37 w 6"/>
                  <a:gd name="T1" fmla="*/ 0 h 6"/>
                  <a:gd name="T2" fmla="*/ 28 w 6"/>
                  <a:gd name="T3" fmla="*/ 31 h 6"/>
                  <a:gd name="T4" fmla="*/ 49 w 6"/>
                  <a:gd name="T5" fmla="*/ 31 h 6"/>
                  <a:gd name="T6" fmla="*/ 77 w 6"/>
                  <a:gd name="T7" fmla="*/ 13 h 6"/>
                  <a:gd name="T8" fmla="*/ 37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0"/>
                    </a:moveTo>
                    <a:cubicBezTo>
                      <a:pt x="3" y="0"/>
                      <a:pt x="0" y="3"/>
                      <a:pt x="2" y="5"/>
                    </a:cubicBezTo>
                    <a:cubicBezTo>
                      <a:pt x="2" y="5"/>
                      <a:pt x="3" y="6"/>
                      <a:pt x="4" y="5"/>
                    </a:cubicBezTo>
                    <a:cubicBezTo>
                      <a:pt x="4" y="5"/>
                      <a:pt x="6" y="3"/>
                      <a:pt x="6" y="2"/>
                    </a:cubicBezTo>
                    <a:cubicBezTo>
                      <a:pt x="6" y="2"/>
                      <a:pt x="4" y="0"/>
                      <a:pt x="3" y="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6" name="Freeform 520"/>
              <p:cNvSpPr>
                <a:spLocks/>
              </p:cNvSpPr>
              <p:nvPr/>
            </p:nvSpPr>
            <p:spPr bwMode="auto">
              <a:xfrm>
                <a:off x="6091" y="9998"/>
                <a:ext cx="12" cy="7"/>
              </a:xfrm>
              <a:custGeom>
                <a:avLst/>
                <a:gdLst>
                  <a:gd name="T0" fmla="*/ 41 w 5"/>
                  <a:gd name="T1" fmla="*/ 21 h 4"/>
                  <a:gd name="T2" fmla="*/ 12 w 5"/>
                  <a:gd name="T3" fmla="*/ 21 h 4"/>
                  <a:gd name="T4" fmla="*/ 29 w 5"/>
                  <a:gd name="T5" fmla="*/ 0 h 4"/>
                  <a:gd name="T6" fmla="*/ 29 w 5"/>
                  <a:gd name="T7" fmla="*/ 0 h 4"/>
                  <a:gd name="T8" fmla="*/ 58 w 5"/>
                  <a:gd name="T9" fmla="*/ 0 h 4"/>
                  <a:gd name="T10" fmla="*/ 58 w 5"/>
                  <a:gd name="T11" fmla="*/ 7 h 4"/>
                  <a:gd name="T12" fmla="*/ 41 w 5"/>
                  <a:gd name="T13" fmla="*/ 2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3" y="4"/>
                    </a:moveTo>
                    <a:cubicBezTo>
                      <a:pt x="2" y="4"/>
                      <a:pt x="1" y="4"/>
                      <a:pt x="1" y="4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3" y="4"/>
                      <a:pt x="3" y="4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7" name="Freeform 521"/>
              <p:cNvSpPr>
                <a:spLocks/>
              </p:cNvSpPr>
              <p:nvPr/>
            </p:nvSpPr>
            <p:spPr bwMode="auto">
              <a:xfrm>
                <a:off x="6091" y="9998"/>
                <a:ext cx="10" cy="7"/>
              </a:xfrm>
              <a:custGeom>
                <a:avLst/>
                <a:gdLst>
                  <a:gd name="T0" fmla="*/ 50 w 4"/>
                  <a:gd name="T1" fmla="*/ 21 h 4"/>
                  <a:gd name="T2" fmla="*/ 20 w 4"/>
                  <a:gd name="T3" fmla="*/ 16 h 4"/>
                  <a:gd name="T4" fmla="*/ 33 w 4"/>
                  <a:gd name="T5" fmla="*/ 0 h 4"/>
                  <a:gd name="T6" fmla="*/ 33 w 4"/>
                  <a:gd name="T7" fmla="*/ 0 h 4"/>
                  <a:gd name="T8" fmla="*/ 63 w 4"/>
                  <a:gd name="T9" fmla="*/ 0 h 4"/>
                  <a:gd name="T10" fmla="*/ 63 w 4"/>
                  <a:gd name="T11" fmla="*/ 7 h 4"/>
                  <a:gd name="T12" fmla="*/ 50 w 4"/>
                  <a:gd name="T13" fmla="*/ 2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4"/>
                      <a:pt x="3" y="4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8" name="Freeform 522"/>
              <p:cNvSpPr>
                <a:spLocks/>
              </p:cNvSpPr>
              <p:nvPr/>
            </p:nvSpPr>
            <p:spPr bwMode="auto">
              <a:xfrm>
                <a:off x="6094" y="9998"/>
                <a:ext cx="7" cy="7"/>
              </a:xfrm>
              <a:custGeom>
                <a:avLst/>
                <a:gdLst>
                  <a:gd name="T0" fmla="*/ 28 w 3"/>
                  <a:gd name="T1" fmla="*/ 16 h 4"/>
                  <a:gd name="T2" fmla="*/ 0 w 3"/>
                  <a:gd name="T3" fmla="*/ 16 h 4"/>
                  <a:gd name="T4" fmla="*/ 12 w 3"/>
                  <a:gd name="T5" fmla="*/ 0 h 4"/>
                  <a:gd name="T6" fmla="*/ 12 w 3"/>
                  <a:gd name="T7" fmla="*/ 0 h 4"/>
                  <a:gd name="T8" fmla="*/ 37 w 3"/>
                  <a:gd name="T9" fmla="*/ 0 h 4"/>
                  <a:gd name="T10" fmla="*/ 37 w 3"/>
                  <a:gd name="T11" fmla="*/ 7 h 4"/>
                  <a:gd name="T12" fmla="*/ 28 w 3"/>
                  <a:gd name="T13" fmla="*/ 16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39" name="Freeform 523"/>
              <p:cNvSpPr>
                <a:spLocks/>
              </p:cNvSpPr>
              <p:nvPr/>
            </p:nvSpPr>
            <p:spPr bwMode="auto">
              <a:xfrm>
                <a:off x="6094" y="9998"/>
                <a:ext cx="7" cy="7"/>
              </a:xfrm>
              <a:custGeom>
                <a:avLst/>
                <a:gdLst>
                  <a:gd name="T0" fmla="*/ 28 w 3"/>
                  <a:gd name="T1" fmla="*/ 0 h 4"/>
                  <a:gd name="T2" fmla="*/ 0 w 3"/>
                  <a:gd name="T3" fmla="*/ 16 h 4"/>
                  <a:gd name="T4" fmla="*/ 28 w 3"/>
                  <a:gd name="T5" fmla="*/ 16 h 4"/>
                  <a:gd name="T6" fmla="*/ 28 w 3"/>
                  <a:gd name="T7" fmla="*/ 7 h 4"/>
                  <a:gd name="T8" fmla="*/ 2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0" name="Freeform 524"/>
              <p:cNvSpPr>
                <a:spLocks/>
              </p:cNvSpPr>
              <p:nvPr/>
            </p:nvSpPr>
            <p:spPr bwMode="auto">
              <a:xfrm>
                <a:off x="6169" y="10021"/>
                <a:ext cx="71" cy="52"/>
              </a:xfrm>
              <a:custGeom>
                <a:avLst/>
                <a:gdLst>
                  <a:gd name="T0" fmla="*/ 414 w 29"/>
                  <a:gd name="T1" fmla="*/ 92 h 27"/>
                  <a:gd name="T2" fmla="*/ 426 w 29"/>
                  <a:gd name="T3" fmla="*/ 71 h 27"/>
                  <a:gd name="T4" fmla="*/ 252 w 29"/>
                  <a:gd name="T5" fmla="*/ 15 h 27"/>
                  <a:gd name="T6" fmla="*/ 42 w 29"/>
                  <a:gd name="T7" fmla="*/ 71 h 27"/>
                  <a:gd name="T8" fmla="*/ 0 w 29"/>
                  <a:gd name="T9" fmla="*/ 129 h 27"/>
                  <a:gd name="T10" fmla="*/ 0 w 29"/>
                  <a:gd name="T11" fmla="*/ 193 h 27"/>
                  <a:gd name="T12" fmla="*/ 132 w 29"/>
                  <a:gd name="T13" fmla="*/ 193 h 27"/>
                  <a:gd name="T14" fmla="*/ 223 w 29"/>
                  <a:gd name="T15" fmla="*/ 129 h 27"/>
                  <a:gd name="T16" fmla="*/ 414 w 29"/>
                  <a:gd name="T17" fmla="*/ 92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7"/>
                  <a:gd name="T29" fmla="*/ 29 w 29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7">
                    <a:moveTo>
                      <a:pt x="28" y="13"/>
                    </a:moveTo>
                    <a:cubicBezTo>
                      <a:pt x="28" y="13"/>
                      <a:pt x="29" y="12"/>
                      <a:pt x="29" y="10"/>
                    </a:cubicBezTo>
                    <a:cubicBezTo>
                      <a:pt x="29" y="6"/>
                      <a:pt x="27" y="0"/>
                      <a:pt x="17" y="2"/>
                    </a:cubicBezTo>
                    <a:cubicBezTo>
                      <a:pt x="17" y="2"/>
                      <a:pt x="9" y="2"/>
                      <a:pt x="3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2" y="16"/>
                      <a:pt x="15" y="18"/>
                    </a:cubicBezTo>
                    <a:cubicBezTo>
                      <a:pt x="15" y="18"/>
                      <a:pt x="22" y="18"/>
                      <a:pt x="28" y="1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1" name="Freeform 525"/>
              <p:cNvSpPr>
                <a:spLocks/>
              </p:cNvSpPr>
              <p:nvPr/>
            </p:nvSpPr>
            <p:spPr bwMode="auto">
              <a:xfrm>
                <a:off x="6169" y="10029"/>
                <a:ext cx="59" cy="41"/>
              </a:xfrm>
              <a:custGeom>
                <a:avLst/>
                <a:gdLst>
                  <a:gd name="T0" fmla="*/ 327 w 24"/>
                  <a:gd name="T1" fmla="*/ 0 h 21"/>
                  <a:gd name="T2" fmla="*/ 266 w 24"/>
                  <a:gd name="T3" fmla="*/ 0 h 21"/>
                  <a:gd name="T4" fmla="*/ 42 w 24"/>
                  <a:gd name="T5" fmla="*/ 76 h 21"/>
                  <a:gd name="T6" fmla="*/ 42 w 24"/>
                  <a:gd name="T7" fmla="*/ 80 h 21"/>
                  <a:gd name="T8" fmla="*/ 12 w 24"/>
                  <a:gd name="T9" fmla="*/ 156 h 21"/>
                  <a:gd name="T10" fmla="*/ 30 w 24"/>
                  <a:gd name="T11" fmla="*/ 156 h 21"/>
                  <a:gd name="T12" fmla="*/ 42 w 24"/>
                  <a:gd name="T13" fmla="*/ 125 h 21"/>
                  <a:gd name="T14" fmla="*/ 120 w 24"/>
                  <a:gd name="T15" fmla="*/ 68 h 21"/>
                  <a:gd name="T16" fmla="*/ 120 w 24"/>
                  <a:gd name="T17" fmla="*/ 61 h 21"/>
                  <a:gd name="T18" fmla="*/ 224 w 24"/>
                  <a:gd name="T19" fmla="*/ 23 h 21"/>
                  <a:gd name="T20" fmla="*/ 236 w 24"/>
                  <a:gd name="T21" fmla="*/ 23 h 21"/>
                  <a:gd name="T22" fmla="*/ 295 w 24"/>
                  <a:gd name="T23" fmla="*/ 23 h 21"/>
                  <a:gd name="T24" fmla="*/ 315 w 24"/>
                  <a:gd name="T25" fmla="*/ 16 h 21"/>
                  <a:gd name="T26" fmla="*/ 344 w 24"/>
                  <a:gd name="T27" fmla="*/ 16 h 21"/>
                  <a:gd name="T28" fmla="*/ 327 w 24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21"/>
                  <a:gd name="T47" fmla="*/ 24 w 24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21">
                    <a:moveTo>
                      <a:pt x="22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2" y="2"/>
                      <a:pt x="6" y="5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0" y="14"/>
                      <a:pt x="1" y="18"/>
                      <a:pt x="1" y="21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3" y="20"/>
                      <a:pt x="3" y="18"/>
                      <a:pt x="3" y="17"/>
                    </a:cubicBezTo>
                    <a:cubicBezTo>
                      <a:pt x="4" y="14"/>
                      <a:pt x="6" y="11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10" y="6"/>
                      <a:pt x="12" y="5"/>
                      <a:pt x="15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7" y="2"/>
                      <a:pt x="19" y="3"/>
                      <a:pt x="20" y="3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2" y="2"/>
                      <a:pt x="23" y="2"/>
                      <a:pt x="23" y="2"/>
                    </a:cubicBezTo>
                    <a:cubicBezTo>
                      <a:pt x="24" y="1"/>
                      <a:pt x="23" y="1"/>
                      <a:pt x="22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2" name="Freeform 526"/>
              <p:cNvSpPr>
                <a:spLocks/>
              </p:cNvSpPr>
              <p:nvPr/>
            </p:nvSpPr>
            <p:spPr bwMode="auto">
              <a:xfrm>
                <a:off x="6171" y="10029"/>
                <a:ext cx="54" cy="41"/>
              </a:xfrm>
              <a:custGeom>
                <a:avLst/>
                <a:gdLst>
                  <a:gd name="T0" fmla="*/ 29 w 22"/>
                  <a:gd name="T1" fmla="*/ 125 h 21"/>
                  <a:gd name="T2" fmla="*/ 12 w 22"/>
                  <a:gd name="T3" fmla="*/ 148 h 21"/>
                  <a:gd name="T4" fmla="*/ 0 w 22"/>
                  <a:gd name="T5" fmla="*/ 156 h 21"/>
                  <a:gd name="T6" fmla="*/ 0 w 22"/>
                  <a:gd name="T7" fmla="*/ 148 h 21"/>
                  <a:gd name="T8" fmla="*/ 29 w 22"/>
                  <a:gd name="T9" fmla="*/ 80 h 21"/>
                  <a:gd name="T10" fmla="*/ 29 w 22"/>
                  <a:gd name="T11" fmla="*/ 76 h 21"/>
                  <a:gd name="T12" fmla="*/ 150 w 22"/>
                  <a:gd name="T13" fmla="*/ 23 h 21"/>
                  <a:gd name="T14" fmla="*/ 253 w 22"/>
                  <a:gd name="T15" fmla="*/ 0 h 21"/>
                  <a:gd name="T16" fmla="*/ 295 w 22"/>
                  <a:gd name="T17" fmla="*/ 8 h 21"/>
                  <a:gd name="T18" fmla="*/ 326 w 22"/>
                  <a:gd name="T19" fmla="*/ 8 h 21"/>
                  <a:gd name="T20" fmla="*/ 326 w 22"/>
                  <a:gd name="T21" fmla="*/ 16 h 21"/>
                  <a:gd name="T22" fmla="*/ 295 w 22"/>
                  <a:gd name="T23" fmla="*/ 16 h 21"/>
                  <a:gd name="T24" fmla="*/ 282 w 22"/>
                  <a:gd name="T25" fmla="*/ 23 h 21"/>
                  <a:gd name="T26" fmla="*/ 253 w 22"/>
                  <a:gd name="T27" fmla="*/ 23 h 21"/>
                  <a:gd name="T28" fmla="*/ 204 w 22"/>
                  <a:gd name="T29" fmla="*/ 23 h 21"/>
                  <a:gd name="T30" fmla="*/ 204 w 22"/>
                  <a:gd name="T31" fmla="*/ 23 h 21"/>
                  <a:gd name="T32" fmla="*/ 150 w 22"/>
                  <a:gd name="T33" fmla="*/ 45 h 21"/>
                  <a:gd name="T34" fmla="*/ 133 w 22"/>
                  <a:gd name="T35" fmla="*/ 45 h 21"/>
                  <a:gd name="T36" fmla="*/ 103 w 22"/>
                  <a:gd name="T37" fmla="*/ 61 h 21"/>
                  <a:gd name="T38" fmla="*/ 103 w 22"/>
                  <a:gd name="T39" fmla="*/ 68 h 21"/>
                  <a:gd name="T40" fmla="*/ 71 w 22"/>
                  <a:gd name="T41" fmla="*/ 76 h 21"/>
                  <a:gd name="T42" fmla="*/ 71 w 22"/>
                  <a:gd name="T43" fmla="*/ 80 h 21"/>
                  <a:gd name="T44" fmla="*/ 29 w 22"/>
                  <a:gd name="T45" fmla="*/ 125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21"/>
                  <a:gd name="T71" fmla="*/ 22 w 22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21">
                    <a:moveTo>
                      <a:pt x="2" y="17"/>
                    </a:moveTo>
                    <a:cubicBezTo>
                      <a:pt x="2" y="18"/>
                      <a:pt x="2" y="19"/>
                      <a:pt x="1" y="20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7"/>
                      <a:pt x="0" y="14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4" y="7"/>
                      <a:pt x="7" y="5"/>
                      <a:pt x="10" y="3"/>
                    </a:cubicBezTo>
                    <a:cubicBezTo>
                      <a:pt x="12" y="2"/>
                      <a:pt x="15" y="1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20" y="2"/>
                      <a:pt x="19" y="3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11" y="5"/>
                      <a:pt x="10" y="6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4" y="12"/>
                      <a:pt x="3" y="14"/>
                      <a:pt x="2" y="17"/>
                    </a:cubicBezTo>
                  </a:path>
                </a:pathLst>
              </a:custGeom>
              <a:solidFill>
                <a:srgbClr val="3F7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3" name="Freeform 527"/>
              <p:cNvSpPr>
                <a:spLocks/>
              </p:cNvSpPr>
              <p:nvPr/>
            </p:nvSpPr>
            <p:spPr bwMode="auto">
              <a:xfrm>
                <a:off x="6171" y="10029"/>
                <a:ext cx="54" cy="38"/>
              </a:xfrm>
              <a:custGeom>
                <a:avLst/>
                <a:gdLst>
                  <a:gd name="T0" fmla="*/ 29 w 22"/>
                  <a:gd name="T1" fmla="*/ 108 h 20"/>
                  <a:gd name="T2" fmla="*/ 12 w 22"/>
                  <a:gd name="T3" fmla="*/ 137 h 20"/>
                  <a:gd name="T4" fmla="*/ 12 w 22"/>
                  <a:gd name="T5" fmla="*/ 137 h 20"/>
                  <a:gd name="T6" fmla="*/ 0 w 22"/>
                  <a:gd name="T7" fmla="*/ 137 h 20"/>
                  <a:gd name="T8" fmla="*/ 29 w 22"/>
                  <a:gd name="T9" fmla="*/ 76 h 20"/>
                  <a:gd name="T10" fmla="*/ 42 w 22"/>
                  <a:gd name="T11" fmla="*/ 68 h 20"/>
                  <a:gd name="T12" fmla="*/ 150 w 22"/>
                  <a:gd name="T13" fmla="*/ 21 h 20"/>
                  <a:gd name="T14" fmla="*/ 253 w 22"/>
                  <a:gd name="T15" fmla="*/ 8 h 20"/>
                  <a:gd name="T16" fmla="*/ 295 w 22"/>
                  <a:gd name="T17" fmla="*/ 8 h 20"/>
                  <a:gd name="T18" fmla="*/ 314 w 22"/>
                  <a:gd name="T19" fmla="*/ 8 h 20"/>
                  <a:gd name="T20" fmla="*/ 326 w 22"/>
                  <a:gd name="T21" fmla="*/ 15 h 20"/>
                  <a:gd name="T22" fmla="*/ 282 w 22"/>
                  <a:gd name="T23" fmla="*/ 15 h 20"/>
                  <a:gd name="T24" fmla="*/ 282 w 22"/>
                  <a:gd name="T25" fmla="*/ 15 h 20"/>
                  <a:gd name="T26" fmla="*/ 253 w 22"/>
                  <a:gd name="T27" fmla="*/ 15 h 20"/>
                  <a:gd name="T28" fmla="*/ 204 w 22"/>
                  <a:gd name="T29" fmla="*/ 21 h 20"/>
                  <a:gd name="T30" fmla="*/ 204 w 22"/>
                  <a:gd name="T31" fmla="*/ 21 h 20"/>
                  <a:gd name="T32" fmla="*/ 150 w 22"/>
                  <a:gd name="T33" fmla="*/ 40 h 20"/>
                  <a:gd name="T34" fmla="*/ 133 w 22"/>
                  <a:gd name="T35" fmla="*/ 40 h 20"/>
                  <a:gd name="T36" fmla="*/ 103 w 22"/>
                  <a:gd name="T37" fmla="*/ 55 h 20"/>
                  <a:gd name="T38" fmla="*/ 91 w 22"/>
                  <a:gd name="T39" fmla="*/ 55 h 20"/>
                  <a:gd name="T40" fmla="*/ 71 w 22"/>
                  <a:gd name="T41" fmla="*/ 68 h 20"/>
                  <a:gd name="T42" fmla="*/ 71 w 22"/>
                  <a:gd name="T43" fmla="*/ 68 h 20"/>
                  <a:gd name="T44" fmla="*/ 29 w 22"/>
                  <a:gd name="T45" fmla="*/ 108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20"/>
                  <a:gd name="T71" fmla="*/ 22 w 2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20">
                    <a:moveTo>
                      <a:pt x="2" y="16"/>
                    </a:moveTo>
                    <a:cubicBezTo>
                      <a:pt x="2" y="17"/>
                      <a:pt x="2" y="18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17"/>
                      <a:pt x="0" y="14"/>
                      <a:pt x="2" y="11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5" y="7"/>
                      <a:pt x="7" y="5"/>
                      <a:pt x="10" y="3"/>
                    </a:cubicBezTo>
                    <a:cubicBezTo>
                      <a:pt x="12" y="2"/>
                      <a:pt x="15" y="1"/>
                      <a:pt x="17" y="1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11" y="5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7"/>
                      <a:pt x="7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2"/>
                      <a:pt x="3" y="14"/>
                      <a:pt x="2" y="16"/>
                    </a:cubicBezTo>
                  </a:path>
                </a:pathLst>
              </a:custGeom>
              <a:solidFill>
                <a:srgbClr val="609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4" name="Freeform 528"/>
              <p:cNvSpPr>
                <a:spLocks/>
              </p:cNvSpPr>
              <p:nvPr/>
            </p:nvSpPr>
            <p:spPr bwMode="auto">
              <a:xfrm>
                <a:off x="6171" y="10031"/>
                <a:ext cx="52" cy="36"/>
              </a:xfrm>
              <a:custGeom>
                <a:avLst/>
                <a:gdLst>
                  <a:gd name="T0" fmla="*/ 30 w 21"/>
                  <a:gd name="T1" fmla="*/ 100 h 19"/>
                  <a:gd name="T2" fmla="*/ 12 w 21"/>
                  <a:gd name="T3" fmla="*/ 121 h 19"/>
                  <a:gd name="T4" fmla="*/ 12 w 21"/>
                  <a:gd name="T5" fmla="*/ 129 h 19"/>
                  <a:gd name="T6" fmla="*/ 12 w 21"/>
                  <a:gd name="T7" fmla="*/ 129 h 19"/>
                  <a:gd name="T8" fmla="*/ 42 w 21"/>
                  <a:gd name="T9" fmla="*/ 68 h 19"/>
                  <a:gd name="T10" fmla="*/ 42 w 21"/>
                  <a:gd name="T11" fmla="*/ 61 h 19"/>
                  <a:gd name="T12" fmla="*/ 154 w 21"/>
                  <a:gd name="T13" fmla="*/ 15 h 19"/>
                  <a:gd name="T14" fmla="*/ 258 w 21"/>
                  <a:gd name="T15" fmla="*/ 0 h 19"/>
                  <a:gd name="T16" fmla="*/ 307 w 21"/>
                  <a:gd name="T17" fmla="*/ 0 h 19"/>
                  <a:gd name="T18" fmla="*/ 319 w 21"/>
                  <a:gd name="T19" fmla="*/ 0 h 19"/>
                  <a:gd name="T20" fmla="*/ 319 w 21"/>
                  <a:gd name="T21" fmla="*/ 8 h 19"/>
                  <a:gd name="T22" fmla="*/ 287 w 21"/>
                  <a:gd name="T23" fmla="*/ 8 h 19"/>
                  <a:gd name="T24" fmla="*/ 287 w 21"/>
                  <a:gd name="T25" fmla="*/ 8 h 19"/>
                  <a:gd name="T26" fmla="*/ 245 w 21"/>
                  <a:gd name="T27" fmla="*/ 8 h 19"/>
                  <a:gd name="T28" fmla="*/ 215 w 21"/>
                  <a:gd name="T29" fmla="*/ 15 h 19"/>
                  <a:gd name="T30" fmla="*/ 196 w 21"/>
                  <a:gd name="T31" fmla="*/ 15 h 19"/>
                  <a:gd name="T32" fmla="*/ 134 w 21"/>
                  <a:gd name="T33" fmla="*/ 28 h 19"/>
                  <a:gd name="T34" fmla="*/ 134 w 21"/>
                  <a:gd name="T35" fmla="*/ 32 h 19"/>
                  <a:gd name="T36" fmla="*/ 104 w 21"/>
                  <a:gd name="T37" fmla="*/ 47 h 19"/>
                  <a:gd name="T38" fmla="*/ 92 w 21"/>
                  <a:gd name="T39" fmla="*/ 47 h 19"/>
                  <a:gd name="T40" fmla="*/ 74 w 21"/>
                  <a:gd name="T41" fmla="*/ 61 h 19"/>
                  <a:gd name="T42" fmla="*/ 74 w 21"/>
                  <a:gd name="T43" fmla="*/ 61 h 19"/>
                  <a:gd name="T44" fmla="*/ 30 w 21"/>
                  <a:gd name="T45" fmla="*/ 100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19"/>
                  <a:gd name="T71" fmla="*/ 21 w 21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19">
                    <a:moveTo>
                      <a:pt x="2" y="15"/>
                    </a:moveTo>
                    <a:cubicBezTo>
                      <a:pt x="2" y="16"/>
                      <a:pt x="2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9"/>
                    </a:cubicBezTo>
                    <a:cubicBezTo>
                      <a:pt x="1" y="16"/>
                      <a:pt x="0" y="13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5" y="6"/>
                      <a:pt x="7" y="4"/>
                      <a:pt x="10" y="2"/>
                    </a:cubicBezTo>
                    <a:cubicBezTo>
                      <a:pt x="12" y="2"/>
                      <a:pt x="15" y="0"/>
                      <a:pt x="17" y="0"/>
                    </a:cubicBezTo>
                    <a:cubicBezTo>
                      <a:pt x="17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5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2" y="3"/>
                      <a:pt x="10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1"/>
                      <a:pt x="3" y="13"/>
                      <a:pt x="2" y="15"/>
                    </a:cubicBezTo>
                  </a:path>
                </a:pathLst>
              </a:custGeom>
              <a:solidFill>
                <a:srgbClr val="82A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5" name="Freeform 529"/>
              <p:cNvSpPr>
                <a:spLocks/>
              </p:cNvSpPr>
              <p:nvPr/>
            </p:nvSpPr>
            <p:spPr bwMode="auto">
              <a:xfrm>
                <a:off x="6171" y="10031"/>
                <a:ext cx="52" cy="36"/>
              </a:xfrm>
              <a:custGeom>
                <a:avLst/>
                <a:gdLst>
                  <a:gd name="T0" fmla="*/ 30 w 21"/>
                  <a:gd name="T1" fmla="*/ 97 h 19"/>
                  <a:gd name="T2" fmla="*/ 12 w 21"/>
                  <a:gd name="T3" fmla="*/ 121 h 19"/>
                  <a:gd name="T4" fmla="*/ 12 w 21"/>
                  <a:gd name="T5" fmla="*/ 129 h 19"/>
                  <a:gd name="T6" fmla="*/ 12 w 21"/>
                  <a:gd name="T7" fmla="*/ 121 h 19"/>
                  <a:gd name="T8" fmla="*/ 42 w 21"/>
                  <a:gd name="T9" fmla="*/ 68 h 19"/>
                  <a:gd name="T10" fmla="*/ 42 w 21"/>
                  <a:gd name="T11" fmla="*/ 61 h 19"/>
                  <a:gd name="T12" fmla="*/ 154 w 21"/>
                  <a:gd name="T13" fmla="*/ 15 h 19"/>
                  <a:gd name="T14" fmla="*/ 258 w 21"/>
                  <a:gd name="T15" fmla="*/ 0 h 19"/>
                  <a:gd name="T16" fmla="*/ 307 w 21"/>
                  <a:gd name="T17" fmla="*/ 0 h 19"/>
                  <a:gd name="T18" fmla="*/ 319 w 21"/>
                  <a:gd name="T19" fmla="*/ 0 h 19"/>
                  <a:gd name="T20" fmla="*/ 319 w 21"/>
                  <a:gd name="T21" fmla="*/ 0 h 19"/>
                  <a:gd name="T22" fmla="*/ 287 w 21"/>
                  <a:gd name="T23" fmla="*/ 8 h 19"/>
                  <a:gd name="T24" fmla="*/ 275 w 21"/>
                  <a:gd name="T25" fmla="*/ 8 h 19"/>
                  <a:gd name="T26" fmla="*/ 245 w 21"/>
                  <a:gd name="T27" fmla="*/ 8 h 19"/>
                  <a:gd name="T28" fmla="*/ 215 w 21"/>
                  <a:gd name="T29" fmla="*/ 15 h 19"/>
                  <a:gd name="T30" fmla="*/ 196 w 21"/>
                  <a:gd name="T31" fmla="*/ 15 h 19"/>
                  <a:gd name="T32" fmla="*/ 134 w 21"/>
                  <a:gd name="T33" fmla="*/ 28 h 19"/>
                  <a:gd name="T34" fmla="*/ 134 w 21"/>
                  <a:gd name="T35" fmla="*/ 28 h 19"/>
                  <a:gd name="T36" fmla="*/ 104 w 21"/>
                  <a:gd name="T37" fmla="*/ 40 h 19"/>
                  <a:gd name="T38" fmla="*/ 92 w 21"/>
                  <a:gd name="T39" fmla="*/ 47 h 19"/>
                  <a:gd name="T40" fmla="*/ 74 w 21"/>
                  <a:gd name="T41" fmla="*/ 53 h 19"/>
                  <a:gd name="T42" fmla="*/ 74 w 21"/>
                  <a:gd name="T43" fmla="*/ 61 h 19"/>
                  <a:gd name="T44" fmla="*/ 30 w 21"/>
                  <a:gd name="T45" fmla="*/ 97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19"/>
                  <a:gd name="T71" fmla="*/ 21 w 21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19">
                    <a:moveTo>
                      <a:pt x="2" y="14"/>
                    </a:moveTo>
                    <a:cubicBezTo>
                      <a:pt x="2" y="15"/>
                      <a:pt x="2" y="16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1" y="16"/>
                      <a:pt x="0" y="13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6"/>
                      <a:pt x="7" y="4"/>
                      <a:pt x="10" y="2"/>
                    </a:cubicBezTo>
                    <a:cubicBezTo>
                      <a:pt x="11" y="2"/>
                      <a:pt x="15" y="0"/>
                      <a:pt x="17" y="0"/>
                    </a:cubicBezTo>
                    <a:cubicBezTo>
                      <a:pt x="17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5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3"/>
                      <a:pt x="10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5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4" y="10"/>
                      <a:pt x="3" y="12"/>
                      <a:pt x="2" y="14"/>
                    </a:cubicBezTo>
                  </a:path>
                </a:pathLst>
              </a:custGeom>
              <a:solidFill>
                <a:srgbClr val="A8B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6" name="Freeform 530"/>
              <p:cNvSpPr>
                <a:spLocks/>
              </p:cNvSpPr>
              <p:nvPr/>
            </p:nvSpPr>
            <p:spPr bwMode="auto">
              <a:xfrm>
                <a:off x="6174" y="10031"/>
                <a:ext cx="49" cy="35"/>
              </a:xfrm>
              <a:custGeom>
                <a:avLst/>
                <a:gdLst>
                  <a:gd name="T0" fmla="*/ 12 w 20"/>
                  <a:gd name="T1" fmla="*/ 103 h 18"/>
                  <a:gd name="T2" fmla="*/ 0 w 20"/>
                  <a:gd name="T3" fmla="*/ 124 h 18"/>
                  <a:gd name="T4" fmla="*/ 0 w 20"/>
                  <a:gd name="T5" fmla="*/ 132 h 18"/>
                  <a:gd name="T6" fmla="*/ 0 w 20"/>
                  <a:gd name="T7" fmla="*/ 132 h 18"/>
                  <a:gd name="T8" fmla="*/ 29 w 20"/>
                  <a:gd name="T9" fmla="*/ 72 h 18"/>
                  <a:gd name="T10" fmla="*/ 29 w 20"/>
                  <a:gd name="T11" fmla="*/ 68 h 18"/>
                  <a:gd name="T12" fmla="*/ 132 w 20"/>
                  <a:gd name="T13" fmla="*/ 16 h 18"/>
                  <a:gd name="T14" fmla="*/ 223 w 20"/>
                  <a:gd name="T15" fmla="*/ 0 h 18"/>
                  <a:gd name="T16" fmla="*/ 282 w 20"/>
                  <a:gd name="T17" fmla="*/ 0 h 18"/>
                  <a:gd name="T18" fmla="*/ 294 w 20"/>
                  <a:gd name="T19" fmla="*/ 0 h 18"/>
                  <a:gd name="T20" fmla="*/ 294 w 20"/>
                  <a:gd name="T21" fmla="*/ 0 h 18"/>
                  <a:gd name="T22" fmla="*/ 265 w 20"/>
                  <a:gd name="T23" fmla="*/ 8 h 18"/>
                  <a:gd name="T24" fmla="*/ 252 w 20"/>
                  <a:gd name="T25" fmla="*/ 8 h 18"/>
                  <a:gd name="T26" fmla="*/ 223 w 20"/>
                  <a:gd name="T27" fmla="*/ 8 h 18"/>
                  <a:gd name="T28" fmla="*/ 191 w 20"/>
                  <a:gd name="T29" fmla="*/ 16 h 18"/>
                  <a:gd name="T30" fmla="*/ 174 w 20"/>
                  <a:gd name="T31" fmla="*/ 16 h 18"/>
                  <a:gd name="T32" fmla="*/ 120 w 20"/>
                  <a:gd name="T33" fmla="*/ 31 h 18"/>
                  <a:gd name="T34" fmla="*/ 120 w 20"/>
                  <a:gd name="T35" fmla="*/ 31 h 18"/>
                  <a:gd name="T36" fmla="*/ 91 w 20"/>
                  <a:gd name="T37" fmla="*/ 45 h 18"/>
                  <a:gd name="T38" fmla="*/ 71 w 20"/>
                  <a:gd name="T39" fmla="*/ 53 h 18"/>
                  <a:gd name="T40" fmla="*/ 61 w 20"/>
                  <a:gd name="T41" fmla="*/ 60 h 18"/>
                  <a:gd name="T42" fmla="*/ 61 w 20"/>
                  <a:gd name="T43" fmla="*/ 60 h 18"/>
                  <a:gd name="T44" fmla="*/ 12 w 20"/>
                  <a:gd name="T45" fmla="*/ 103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18"/>
                  <a:gd name="T71" fmla="*/ 20 w 20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18">
                    <a:moveTo>
                      <a:pt x="1" y="14"/>
                    </a:moveTo>
                    <a:cubicBezTo>
                      <a:pt x="1" y="14"/>
                      <a:pt x="1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3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6"/>
                      <a:pt x="6" y="3"/>
                      <a:pt x="9" y="2"/>
                    </a:cubicBezTo>
                    <a:cubicBezTo>
                      <a:pt x="10" y="2"/>
                      <a:pt x="15" y="0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2" y="12"/>
                      <a:pt x="1" y="14"/>
                    </a:cubicBezTo>
                  </a:path>
                </a:pathLst>
              </a:custGeom>
              <a:solidFill>
                <a:srgbClr val="D3D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7" name="Freeform 531"/>
              <p:cNvSpPr>
                <a:spLocks/>
              </p:cNvSpPr>
              <p:nvPr/>
            </p:nvSpPr>
            <p:spPr bwMode="auto">
              <a:xfrm>
                <a:off x="6186" y="10029"/>
                <a:ext cx="61" cy="44"/>
              </a:xfrm>
              <a:custGeom>
                <a:avLst/>
                <a:gdLst>
                  <a:gd name="T0" fmla="*/ 303 w 25"/>
                  <a:gd name="T1" fmla="*/ 15 h 23"/>
                  <a:gd name="T2" fmla="*/ 220 w 25"/>
                  <a:gd name="T3" fmla="*/ 84 h 23"/>
                  <a:gd name="T4" fmla="*/ 90 w 25"/>
                  <a:gd name="T5" fmla="*/ 105 h 23"/>
                  <a:gd name="T6" fmla="*/ 59 w 25"/>
                  <a:gd name="T7" fmla="*/ 121 h 23"/>
                  <a:gd name="T8" fmla="*/ 29 w 25"/>
                  <a:gd name="T9" fmla="*/ 161 h 23"/>
                  <a:gd name="T10" fmla="*/ 41 w 25"/>
                  <a:gd name="T11" fmla="*/ 124 h 23"/>
                  <a:gd name="T12" fmla="*/ 132 w 25"/>
                  <a:gd name="T13" fmla="*/ 92 h 23"/>
                  <a:gd name="T14" fmla="*/ 220 w 25"/>
                  <a:gd name="T15" fmla="*/ 77 h 23"/>
                  <a:gd name="T16" fmla="*/ 303 w 25"/>
                  <a:gd name="T17" fmla="*/ 15 h 23"/>
                  <a:gd name="T18" fmla="*/ 303 w 25"/>
                  <a:gd name="T19" fmla="*/ 15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3"/>
                  <a:gd name="T32" fmla="*/ 25 w 25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3">
                    <a:moveTo>
                      <a:pt x="21" y="2"/>
                    </a:moveTo>
                    <a:cubicBezTo>
                      <a:pt x="21" y="2"/>
                      <a:pt x="25" y="9"/>
                      <a:pt x="15" y="12"/>
                    </a:cubicBezTo>
                    <a:cubicBezTo>
                      <a:pt x="15" y="12"/>
                      <a:pt x="12" y="14"/>
                      <a:pt x="6" y="15"/>
                    </a:cubicBezTo>
                    <a:cubicBezTo>
                      <a:pt x="5" y="15"/>
                      <a:pt x="5" y="16"/>
                      <a:pt x="4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0" y="23"/>
                      <a:pt x="3" y="18"/>
                    </a:cubicBezTo>
                    <a:cubicBezTo>
                      <a:pt x="5" y="13"/>
                      <a:pt x="5" y="13"/>
                      <a:pt x="9" y="13"/>
                    </a:cubicBezTo>
                    <a:cubicBezTo>
                      <a:pt x="9" y="13"/>
                      <a:pt x="12" y="13"/>
                      <a:pt x="15" y="11"/>
                    </a:cubicBezTo>
                    <a:cubicBezTo>
                      <a:pt x="15" y="11"/>
                      <a:pt x="24" y="9"/>
                      <a:pt x="21" y="2"/>
                    </a:cubicBezTo>
                    <a:cubicBezTo>
                      <a:pt x="21" y="2"/>
                      <a:pt x="20" y="0"/>
                      <a:pt x="21" y="2"/>
                    </a:cubicBezTo>
                  </a:path>
                </a:pathLst>
              </a:custGeom>
              <a:solidFill>
                <a:srgbClr val="1F4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8" name="Freeform 532"/>
              <p:cNvSpPr>
                <a:spLocks/>
              </p:cNvSpPr>
              <p:nvPr/>
            </p:nvSpPr>
            <p:spPr bwMode="auto">
              <a:xfrm>
                <a:off x="6223" y="10036"/>
                <a:ext cx="7" cy="8"/>
              </a:xfrm>
              <a:custGeom>
                <a:avLst/>
                <a:gdLst>
                  <a:gd name="T0" fmla="*/ 28 w 3"/>
                  <a:gd name="T1" fmla="*/ 24 h 4"/>
                  <a:gd name="T2" fmla="*/ 28 w 3"/>
                  <a:gd name="T3" fmla="*/ 8 h 4"/>
                  <a:gd name="T4" fmla="*/ 12 w 3"/>
                  <a:gd name="T5" fmla="*/ 0 h 4"/>
                  <a:gd name="T6" fmla="*/ 12 w 3"/>
                  <a:gd name="T7" fmla="*/ 0 h 4"/>
                  <a:gd name="T8" fmla="*/ 0 w 3"/>
                  <a:gd name="T9" fmla="*/ 16 h 4"/>
                  <a:gd name="T10" fmla="*/ 28 w 3"/>
                  <a:gd name="T11" fmla="*/ 2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2" y="3"/>
                    </a:move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49" name="Freeform 533"/>
              <p:cNvSpPr>
                <a:spLocks/>
              </p:cNvSpPr>
              <p:nvPr/>
            </p:nvSpPr>
            <p:spPr bwMode="auto">
              <a:xfrm>
                <a:off x="6223" y="10036"/>
                <a:ext cx="7" cy="6"/>
              </a:xfrm>
              <a:custGeom>
                <a:avLst/>
                <a:gdLst>
                  <a:gd name="T0" fmla="*/ 0 w 3"/>
                  <a:gd name="T1" fmla="*/ 16 h 3"/>
                  <a:gd name="T2" fmla="*/ 12 w 3"/>
                  <a:gd name="T3" fmla="*/ 0 h 3"/>
                  <a:gd name="T4" fmla="*/ 12 w 3"/>
                  <a:gd name="T5" fmla="*/ 0 h 3"/>
                  <a:gd name="T6" fmla="*/ 12 w 3"/>
                  <a:gd name="T7" fmla="*/ 0 h 3"/>
                  <a:gd name="T8" fmla="*/ 28 w 3"/>
                  <a:gd name="T9" fmla="*/ 8 h 3"/>
                  <a:gd name="T10" fmla="*/ 12 w 3"/>
                  <a:gd name="T11" fmla="*/ 8 h 3"/>
                  <a:gd name="T12" fmla="*/ 28 w 3"/>
                  <a:gd name="T13" fmla="*/ 8 h 3"/>
                  <a:gd name="T14" fmla="*/ 28 w 3"/>
                  <a:gd name="T15" fmla="*/ 24 h 3"/>
                  <a:gd name="T16" fmla="*/ 12 w 3"/>
                  <a:gd name="T17" fmla="*/ 24 h 3"/>
                  <a:gd name="T18" fmla="*/ 0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0" name="Freeform 534"/>
              <p:cNvSpPr>
                <a:spLocks/>
              </p:cNvSpPr>
              <p:nvPr/>
            </p:nvSpPr>
            <p:spPr bwMode="auto">
              <a:xfrm>
                <a:off x="6223" y="10036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20 w 2"/>
                  <a:gd name="T3" fmla="*/ 8 h 3"/>
                  <a:gd name="T4" fmla="*/ 20 w 2"/>
                  <a:gd name="T5" fmla="*/ 0 h 3"/>
                  <a:gd name="T6" fmla="*/ 20 w 2"/>
                  <a:gd name="T7" fmla="*/ 0 h 3"/>
                  <a:gd name="T8" fmla="*/ 20 w 2"/>
                  <a:gd name="T9" fmla="*/ 8 h 3"/>
                  <a:gd name="T10" fmla="*/ 20 w 2"/>
                  <a:gd name="T11" fmla="*/ 8 h 3"/>
                  <a:gd name="T12" fmla="*/ 33 w 2"/>
                  <a:gd name="T13" fmla="*/ 8 h 3"/>
                  <a:gd name="T14" fmla="*/ 33 w 2"/>
                  <a:gd name="T15" fmla="*/ 24 h 3"/>
                  <a:gd name="T16" fmla="*/ 20 w 2"/>
                  <a:gd name="T17" fmla="*/ 24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1" name="Freeform 535"/>
              <p:cNvSpPr>
                <a:spLocks/>
              </p:cNvSpPr>
              <p:nvPr/>
            </p:nvSpPr>
            <p:spPr bwMode="auto">
              <a:xfrm>
                <a:off x="6223" y="10038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20 w 2"/>
                  <a:gd name="T3" fmla="*/ 0 h 2"/>
                  <a:gd name="T4" fmla="*/ 20 w 2"/>
                  <a:gd name="T5" fmla="*/ 0 h 2"/>
                  <a:gd name="T6" fmla="*/ 20 w 2"/>
                  <a:gd name="T7" fmla="*/ 0 h 2"/>
                  <a:gd name="T8" fmla="*/ 20 w 2"/>
                  <a:gd name="T9" fmla="*/ 0 h 2"/>
                  <a:gd name="T10" fmla="*/ 20 w 2"/>
                  <a:gd name="T11" fmla="*/ 0 h 2"/>
                  <a:gd name="T12" fmla="*/ 33 w 2"/>
                  <a:gd name="T13" fmla="*/ 0 h 2"/>
                  <a:gd name="T14" fmla="*/ 33 w 2"/>
                  <a:gd name="T15" fmla="*/ 8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2" name="Freeform 536"/>
              <p:cNvSpPr>
                <a:spLocks/>
              </p:cNvSpPr>
              <p:nvPr/>
            </p:nvSpPr>
            <p:spPr bwMode="auto">
              <a:xfrm>
                <a:off x="6223" y="10038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20 w 2"/>
                  <a:gd name="T3" fmla="*/ 0 h 2"/>
                  <a:gd name="T4" fmla="*/ 20 w 2"/>
                  <a:gd name="T5" fmla="*/ 0 h 2"/>
                  <a:gd name="T6" fmla="*/ 20 w 2"/>
                  <a:gd name="T7" fmla="*/ 0 h 2"/>
                  <a:gd name="T8" fmla="*/ 20 w 2"/>
                  <a:gd name="T9" fmla="*/ 0 h 2"/>
                  <a:gd name="T10" fmla="*/ 20 w 2"/>
                  <a:gd name="T11" fmla="*/ 0 h 2"/>
                  <a:gd name="T12" fmla="*/ 20 w 2"/>
                  <a:gd name="T13" fmla="*/ 0 h 2"/>
                  <a:gd name="T14" fmla="*/ 33 w 2"/>
                  <a:gd name="T15" fmla="*/ 8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3" name="Freeform 537"/>
              <p:cNvSpPr>
                <a:spLocks/>
              </p:cNvSpPr>
              <p:nvPr/>
            </p:nvSpPr>
            <p:spPr bwMode="auto">
              <a:xfrm>
                <a:off x="6225" y="10038"/>
                <a:ext cx="5" cy="2"/>
              </a:xfrm>
              <a:custGeom>
                <a:avLst/>
                <a:gdLst>
                  <a:gd name="T0" fmla="*/ 0 w 2"/>
                  <a:gd name="T1" fmla="*/ 8 h 1"/>
                  <a:gd name="T2" fmla="*/ 33 w 2"/>
                  <a:gd name="T3" fmla="*/ 0 h 1"/>
                  <a:gd name="T4" fmla="*/ 0 w 2"/>
                  <a:gd name="T5" fmla="*/ 0 h 1"/>
                  <a:gd name="T6" fmla="*/ 0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4" name="Freeform 538"/>
              <p:cNvSpPr>
                <a:spLocks/>
              </p:cNvSpPr>
              <p:nvPr/>
            </p:nvSpPr>
            <p:spPr bwMode="auto">
              <a:xfrm>
                <a:off x="6225" y="10038"/>
                <a:ext cx="5" cy="2"/>
              </a:xfrm>
              <a:custGeom>
                <a:avLst/>
                <a:gdLst>
                  <a:gd name="T0" fmla="*/ 0 w 2"/>
                  <a:gd name="T1" fmla="*/ 8 h 1"/>
                  <a:gd name="T2" fmla="*/ 33 w 2"/>
                  <a:gd name="T3" fmla="*/ 0 h 1"/>
                  <a:gd name="T4" fmla="*/ 0 w 2"/>
                  <a:gd name="T5" fmla="*/ 0 h 1"/>
                  <a:gd name="T6" fmla="*/ 0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5" name="Freeform 539"/>
              <p:cNvSpPr>
                <a:spLocks/>
              </p:cNvSpPr>
              <p:nvPr/>
            </p:nvSpPr>
            <p:spPr bwMode="auto">
              <a:xfrm>
                <a:off x="6206" y="10031"/>
                <a:ext cx="7" cy="5"/>
              </a:xfrm>
              <a:custGeom>
                <a:avLst/>
                <a:gdLst>
                  <a:gd name="T0" fmla="*/ 0 w 3"/>
                  <a:gd name="T1" fmla="*/ 13 h 3"/>
                  <a:gd name="T2" fmla="*/ 0 w 3"/>
                  <a:gd name="T3" fmla="*/ 5 h 3"/>
                  <a:gd name="T4" fmla="*/ 0 w 3"/>
                  <a:gd name="T5" fmla="*/ 5 h 3"/>
                  <a:gd name="T6" fmla="*/ 0 w 3"/>
                  <a:gd name="T7" fmla="*/ 0 h 3"/>
                  <a:gd name="T8" fmla="*/ 12 w 3"/>
                  <a:gd name="T9" fmla="*/ 5 h 3"/>
                  <a:gd name="T10" fmla="*/ 12 w 3"/>
                  <a:gd name="T11" fmla="*/ 5 h 3"/>
                  <a:gd name="T12" fmla="*/ 12 w 3"/>
                  <a:gd name="T13" fmla="*/ 5 h 3"/>
                  <a:gd name="T14" fmla="*/ 28 w 3"/>
                  <a:gd name="T15" fmla="*/ 13 h 3"/>
                  <a:gd name="T16" fmla="*/ 12 w 3"/>
                  <a:gd name="T17" fmla="*/ 13 h 3"/>
                  <a:gd name="T18" fmla="*/ 0 w 3"/>
                  <a:gd name="T19" fmla="*/ 1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6" name="Freeform 540"/>
              <p:cNvSpPr>
                <a:spLocks/>
              </p:cNvSpPr>
              <p:nvPr/>
            </p:nvSpPr>
            <p:spPr bwMode="auto">
              <a:xfrm>
                <a:off x="6206" y="10032"/>
                <a:ext cx="4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8 w 2"/>
                  <a:gd name="T9" fmla="*/ 0 h 2"/>
                  <a:gd name="T10" fmla="*/ 8 w 2"/>
                  <a:gd name="T11" fmla="*/ 0 h 2"/>
                  <a:gd name="T12" fmla="*/ 8 w 2"/>
                  <a:gd name="T13" fmla="*/ 0 h 2"/>
                  <a:gd name="T14" fmla="*/ 16 w 2"/>
                  <a:gd name="T15" fmla="*/ 16 h 2"/>
                  <a:gd name="T16" fmla="*/ 8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7" name="Freeform 541"/>
              <p:cNvSpPr>
                <a:spLocks/>
              </p:cNvSpPr>
              <p:nvPr/>
            </p:nvSpPr>
            <p:spPr bwMode="auto">
              <a:xfrm>
                <a:off x="6206" y="10032"/>
                <a:ext cx="4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8 w 2"/>
                  <a:gd name="T9" fmla="*/ 0 h 2"/>
                  <a:gd name="T10" fmla="*/ 8 w 2"/>
                  <a:gd name="T11" fmla="*/ 0 h 2"/>
                  <a:gd name="T12" fmla="*/ 8 w 2"/>
                  <a:gd name="T13" fmla="*/ 0 h 2"/>
                  <a:gd name="T14" fmla="*/ 16 w 2"/>
                  <a:gd name="T15" fmla="*/ 8 h 2"/>
                  <a:gd name="T16" fmla="*/ 8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8" name="Freeform 542"/>
              <p:cNvSpPr>
                <a:spLocks/>
              </p:cNvSpPr>
              <p:nvPr/>
            </p:nvSpPr>
            <p:spPr bwMode="auto">
              <a:xfrm>
                <a:off x="6206" y="10032"/>
                <a:ext cx="4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8 w 2"/>
                  <a:gd name="T9" fmla="*/ 0 h 2"/>
                  <a:gd name="T10" fmla="*/ 8 w 2"/>
                  <a:gd name="T11" fmla="*/ 0 h 2"/>
                  <a:gd name="T12" fmla="*/ 8 w 2"/>
                  <a:gd name="T13" fmla="*/ 8 h 2"/>
                  <a:gd name="T14" fmla="*/ 8 w 2"/>
                  <a:gd name="T15" fmla="*/ 8 h 2"/>
                  <a:gd name="T16" fmla="*/ 8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59" name="Freeform 543"/>
              <p:cNvSpPr>
                <a:spLocks/>
              </p:cNvSpPr>
              <p:nvPr/>
            </p:nvSpPr>
            <p:spPr bwMode="auto">
              <a:xfrm>
                <a:off x="6208" y="10032"/>
                <a:ext cx="5" cy="3"/>
              </a:xfrm>
              <a:custGeom>
                <a:avLst/>
                <a:gdLst>
                  <a:gd name="T0" fmla="*/ 0 w 2"/>
                  <a:gd name="T1" fmla="*/ 27 h 1"/>
                  <a:gd name="T2" fmla="*/ 33 w 2"/>
                  <a:gd name="T3" fmla="*/ 0 h 1"/>
                  <a:gd name="T4" fmla="*/ 0 w 2"/>
                  <a:gd name="T5" fmla="*/ 27 h 1"/>
                  <a:gd name="T6" fmla="*/ 0 w 2"/>
                  <a:gd name="T7" fmla="*/ 2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0" name="Freeform 544"/>
              <p:cNvSpPr>
                <a:spLocks/>
              </p:cNvSpPr>
              <p:nvPr/>
            </p:nvSpPr>
            <p:spPr bwMode="auto">
              <a:xfrm>
                <a:off x="6208" y="10032"/>
                <a:ext cx="5" cy="3"/>
              </a:xfrm>
              <a:custGeom>
                <a:avLst/>
                <a:gdLst>
                  <a:gd name="T0" fmla="*/ 0 w 2"/>
                  <a:gd name="T1" fmla="*/ 27 h 1"/>
                  <a:gd name="T2" fmla="*/ 33 w 2"/>
                  <a:gd name="T3" fmla="*/ 0 h 1"/>
                  <a:gd name="T4" fmla="*/ 0 w 2"/>
                  <a:gd name="T5" fmla="*/ 27 h 1"/>
                  <a:gd name="T6" fmla="*/ 0 w 2"/>
                  <a:gd name="T7" fmla="*/ 2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1" name="Freeform 545"/>
              <p:cNvSpPr>
                <a:spLocks/>
              </p:cNvSpPr>
              <p:nvPr/>
            </p:nvSpPr>
            <p:spPr bwMode="auto">
              <a:xfrm>
                <a:off x="6176" y="10044"/>
                <a:ext cx="8" cy="8"/>
              </a:xfrm>
              <a:custGeom>
                <a:avLst/>
                <a:gdLst>
                  <a:gd name="T0" fmla="*/ 0 w 3"/>
                  <a:gd name="T1" fmla="*/ 24 h 4"/>
                  <a:gd name="T2" fmla="*/ 0 w 3"/>
                  <a:gd name="T3" fmla="*/ 8 h 4"/>
                  <a:gd name="T4" fmla="*/ 0 w 3"/>
                  <a:gd name="T5" fmla="*/ 8 h 4"/>
                  <a:gd name="T6" fmla="*/ 0 w 3"/>
                  <a:gd name="T7" fmla="*/ 0 h 4"/>
                  <a:gd name="T8" fmla="*/ 21 w 3"/>
                  <a:gd name="T9" fmla="*/ 8 h 4"/>
                  <a:gd name="T10" fmla="*/ 21 w 3"/>
                  <a:gd name="T11" fmla="*/ 8 h 4"/>
                  <a:gd name="T12" fmla="*/ 21 w 3"/>
                  <a:gd name="T13" fmla="*/ 8 h 4"/>
                  <a:gd name="T14" fmla="*/ 35 w 3"/>
                  <a:gd name="T15" fmla="*/ 24 h 4"/>
                  <a:gd name="T16" fmla="*/ 21 w 3"/>
                  <a:gd name="T17" fmla="*/ 24 h 4"/>
                  <a:gd name="T18" fmla="*/ 0 w 3"/>
                  <a:gd name="T19" fmla="*/ 2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0" y="3"/>
                      <a:pt x="0" y="3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2" name="Freeform 546"/>
              <p:cNvSpPr>
                <a:spLocks/>
              </p:cNvSpPr>
              <p:nvPr/>
            </p:nvSpPr>
            <p:spPr bwMode="auto">
              <a:xfrm>
                <a:off x="6176" y="10046"/>
                <a:ext cx="5" cy="4"/>
              </a:xfrm>
              <a:custGeom>
                <a:avLst/>
                <a:gdLst>
                  <a:gd name="T0" fmla="*/ 0 w 2"/>
                  <a:gd name="T1" fmla="*/ 16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0 w 2"/>
                  <a:gd name="T9" fmla="*/ 0 h 2"/>
                  <a:gd name="T10" fmla="*/ 20 w 2"/>
                  <a:gd name="T11" fmla="*/ 0 h 2"/>
                  <a:gd name="T12" fmla="*/ 20 w 2"/>
                  <a:gd name="T13" fmla="*/ 0 h 2"/>
                  <a:gd name="T14" fmla="*/ 33 w 2"/>
                  <a:gd name="T15" fmla="*/ 16 h 2"/>
                  <a:gd name="T16" fmla="*/ 20 w 2"/>
                  <a:gd name="T17" fmla="*/ 16 h 2"/>
                  <a:gd name="T18" fmla="*/ 0 w 2"/>
                  <a:gd name="T19" fmla="*/ 16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3" name="Freeform 547"/>
              <p:cNvSpPr>
                <a:spLocks/>
              </p:cNvSpPr>
              <p:nvPr/>
            </p:nvSpPr>
            <p:spPr bwMode="auto">
              <a:xfrm>
                <a:off x="6176" y="10046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0 w 2"/>
                  <a:gd name="T9" fmla="*/ 0 h 2"/>
                  <a:gd name="T10" fmla="*/ 20 w 2"/>
                  <a:gd name="T11" fmla="*/ 0 h 2"/>
                  <a:gd name="T12" fmla="*/ 20 w 2"/>
                  <a:gd name="T13" fmla="*/ 8 h 2"/>
                  <a:gd name="T14" fmla="*/ 33 w 2"/>
                  <a:gd name="T15" fmla="*/ 8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4" name="Freeform 548"/>
              <p:cNvSpPr>
                <a:spLocks/>
              </p:cNvSpPr>
              <p:nvPr/>
            </p:nvSpPr>
            <p:spPr bwMode="auto">
              <a:xfrm>
                <a:off x="6176" y="10046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8 h 2"/>
                  <a:gd name="T4" fmla="*/ 0 w 2"/>
                  <a:gd name="T5" fmla="*/ 0 h 2"/>
                  <a:gd name="T6" fmla="*/ 0 w 2"/>
                  <a:gd name="T7" fmla="*/ 0 h 2"/>
                  <a:gd name="T8" fmla="*/ 20 w 2"/>
                  <a:gd name="T9" fmla="*/ 0 h 2"/>
                  <a:gd name="T10" fmla="*/ 20 w 2"/>
                  <a:gd name="T11" fmla="*/ 0 h 2"/>
                  <a:gd name="T12" fmla="*/ 20 w 2"/>
                  <a:gd name="T13" fmla="*/ 8 h 2"/>
                  <a:gd name="T14" fmla="*/ 33 w 2"/>
                  <a:gd name="T15" fmla="*/ 8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5" name="Freeform 549"/>
              <p:cNvSpPr>
                <a:spLocks/>
              </p:cNvSpPr>
              <p:nvPr/>
            </p:nvSpPr>
            <p:spPr bwMode="auto">
              <a:xfrm>
                <a:off x="6179" y="10046"/>
                <a:ext cx="5" cy="2"/>
              </a:xfrm>
              <a:custGeom>
                <a:avLst/>
                <a:gdLst>
                  <a:gd name="T0" fmla="*/ 0 w 2"/>
                  <a:gd name="T1" fmla="*/ 8 h 1"/>
                  <a:gd name="T2" fmla="*/ 33 w 2"/>
                  <a:gd name="T3" fmla="*/ 0 h 1"/>
                  <a:gd name="T4" fmla="*/ 0 w 2"/>
                  <a:gd name="T5" fmla="*/ 8 h 1"/>
                  <a:gd name="T6" fmla="*/ 0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6" name="Freeform 550"/>
              <p:cNvSpPr>
                <a:spLocks/>
              </p:cNvSpPr>
              <p:nvPr/>
            </p:nvSpPr>
            <p:spPr bwMode="auto">
              <a:xfrm>
                <a:off x="6179" y="10046"/>
                <a:ext cx="5" cy="2"/>
              </a:xfrm>
              <a:custGeom>
                <a:avLst/>
                <a:gdLst>
                  <a:gd name="T0" fmla="*/ 0 w 2"/>
                  <a:gd name="T1" fmla="*/ 8 h 1"/>
                  <a:gd name="T2" fmla="*/ 33 w 2"/>
                  <a:gd name="T3" fmla="*/ 0 h 1"/>
                  <a:gd name="T4" fmla="*/ 0 w 2"/>
                  <a:gd name="T5" fmla="*/ 8 h 1"/>
                  <a:gd name="T6" fmla="*/ 0 w 2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1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7" name="Freeform 551"/>
              <p:cNvSpPr>
                <a:spLocks/>
              </p:cNvSpPr>
              <p:nvPr/>
            </p:nvSpPr>
            <p:spPr bwMode="auto">
              <a:xfrm>
                <a:off x="6181" y="10056"/>
                <a:ext cx="8" cy="6"/>
              </a:xfrm>
              <a:custGeom>
                <a:avLst/>
                <a:gdLst>
                  <a:gd name="T0" fmla="*/ 21 w 3"/>
                  <a:gd name="T1" fmla="*/ 16 h 3"/>
                  <a:gd name="T2" fmla="*/ 0 w 3"/>
                  <a:gd name="T3" fmla="*/ 8 h 3"/>
                  <a:gd name="T4" fmla="*/ 0 w 3"/>
                  <a:gd name="T5" fmla="*/ 0 h 3"/>
                  <a:gd name="T6" fmla="*/ 0 w 3"/>
                  <a:gd name="T7" fmla="*/ 0 h 3"/>
                  <a:gd name="T8" fmla="*/ 21 w 3"/>
                  <a:gd name="T9" fmla="*/ 0 h 3"/>
                  <a:gd name="T10" fmla="*/ 21 w 3"/>
                  <a:gd name="T11" fmla="*/ 0 h 3"/>
                  <a:gd name="T12" fmla="*/ 21 w 3"/>
                  <a:gd name="T13" fmla="*/ 0 h 3"/>
                  <a:gd name="T14" fmla="*/ 35 w 3"/>
                  <a:gd name="T15" fmla="*/ 8 h 3"/>
                  <a:gd name="T16" fmla="*/ 35 w 3"/>
                  <a:gd name="T17" fmla="*/ 16 h 3"/>
                  <a:gd name="T18" fmla="*/ 21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2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8" name="Freeform 552"/>
              <p:cNvSpPr>
                <a:spLocks/>
              </p:cNvSpPr>
              <p:nvPr/>
            </p:nvSpPr>
            <p:spPr bwMode="auto">
              <a:xfrm>
                <a:off x="6181" y="10056"/>
                <a:ext cx="5" cy="6"/>
              </a:xfrm>
              <a:custGeom>
                <a:avLst/>
                <a:gdLst>
                  <a:gd name="T0" fmla="*/ 20 w 2"/>
                  <a:gd name="T1" fmla="*/ 16 h 3"/>
                  <a:gd name="T2" fmla="*/ 0 w 2"/>
                  <a:gd name="T3" fmla="*/ 8 h 3"/>
                  <a:gd name="T4" fmla="*/ 0 w 2"/>
                  <a:gd name="T5" fmla="*/ 0 h 3"/>
                  <a:gd name="T6" fmla="*/ 0 w 2"/>
                  <a:gd name="T7" fmla="*/ 0 h 3"/>
                  <a:gd name="T8" fmla="*/ 20 w 2"/>
                  <a:gd name="T9" fmla="*/ 0 h 3"/>
                  <a:gd name="T10" fmla="*/ 20 w 2"/>
                  <a:gd name="T11" fmla="*/ 0 h 3"/>
                  <a:gd name="T12" fmla="*/ 20 w 2"/>
                  <a:gd name="T13" fmla="*/ 0 h 3"/>
                  <a:gd name="T14" fmla="*/ 33 w 2"/>
                  <a:gd name="T15" fmla="*/ 8 h 3"/>
                  <a:gd name="T16" fmla="*/ 33 w 2"/>
                  <a:gd name="T17" fmla="*/ 16 h 3"/>
                  <a:gd name="T18" fmla="*/ 2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69" name="Freeform 553"/>
              <p:cNvSpPr>
                <a:spLocks/>
              </p:cNvSpPr>
              <p:nvPr/>
            </p:nvSpPr>
            <p:spPr bwMode="auto">
              <a:xfrm>
                <a:off x="6181" y="10056"/>
                <a:ext cx="5" cy="3"/>
              </a:xfrm>
              <a:custGeom>
                <a:avLst/>
                <a:gdLst>
                  <a:gd name="T0" fmla="*/ 20 w 2"/>
                  <a:gd name="T1" fmla="*/ 8 h 2"/>
                  <a:gd name="T2" fmla="*/ 0 w 2"/>
                  <a:gd name="T3" fmla="*/ 5 h 2"/>
                  <a:gd name="T4" fmla="*/ 0 w 2"/>
                  <a:gd name="T5" fmla="*/ 5 h 2"/>
                  <a:gd name="T6" fmla="*/ 0 w 2"/>
                  <a:gd name="T7" fmla="*/ 0 h 2"/>
                  <a:gd name="T8" fmla="*/ 20 w 2"/>
                  <a:gd name="T9" fmla="*/ 0 h 2"/>
                  <a:gd name="T10" fmla="*/ 20 w 2"/>
                  <a:gd name="T11" fmla="*/ 0 h 2"/>
                  <a:gd name="T12" fmla="*/ 20 w 2"/>
                  <a:gd name="T13" fmla="*/ 5 h 2"/>
                  <a:gd name="T14" fmla="*/ 33 w 2"/>
                  <a:gd name="T15" fmla="*/ 5 h 2"/>
                  <a:gd name="T16" fmla="*/ 33 w 2"/>
                  <a:gd name="T17" fmla="*/ 8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0" name="Freeform 554"/>
              <p:cNvSpPr>
                <a:spLocks/>
              </p:cNvSpPr>
              <p:nvPr/>
            </p:nvSpPr>
            <p:spPr bwMode="auto">
              <a:xfrm>
                <a:off x="6181" y="10056"/>
                <a:ext cx="5" cy="3"/>
              </a:xfrm>
              <a:custGeom>
                <a:avLst/>
                <a:gdLst>
                  <a:gd name="T0" fmla="*/ 20 w 2"/>
                  <a:gd name="T1" fmla="*/ 8 h 2"/>
                  <a:gd name="T2" fmla="*/ 0 w 2"/>
                  <a:gd name="T3" fmla="*/ 5 h 2"/>
                  <a:gd name="T4" fmla="*/ 0 w 2"/>
                  <a:gd name="T5" fmla="*/ 5 h 2"/>
                  <a:gd name="T6" fmla="*/ 20 w 2"/>
                  <a:gd name="T7" fmla="*/ 5 h 2"/>
                  <a:gd name="T8" fmla="*/ 20 w 2"/>
                  <a:gd name="T9" fmla="*/ 5 h 2"/>
                  <a:gd name="T10" fmla="*/ 20 w 2"/>
                  <a:gd name="T11" fmla="*/ 5 h 2"/>
                  <a:gd name="T12" fmla="*/ 20 w 2"/>
                  <a:gd name="T13" fmla="*/ 5 h 2"/>
                  <a:gd name="T14" fmla="*/ 33 w 2"/>
                  <a:gd name="T15" fmla="*/ 5 h 2"/>
                  <a:gd name="T16" fmla="*/ 33 w 2"/>
                  <a:gd name="T17" fmla="*/ 8 h 2"/>
                  <a:gd name="T18" fmla="*/ 2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1" name="Freeform 555"/>
              <p:cNvSpPr>
                <a:spLocks/>
              </p:cNvSpPr>
              <p:nvPr/>
            </p:nvSpPr>
            <p:spPr bwMode="auto">
              <a:xfrm>
                <a:off x="6184" y="10052"/>
                <a:ext cx="5" cy="7"/>
              </a:xfrm>
              <a:custGeom>
                <a:avLst/>
                <a:gdLst>
                  <a:gd name="T0" fmla="*/ 0 w 2"/>
                  <a:gd name="T1" fmla="*/ 16 h 4"/>
                  <a:gd name="T2" fmla="*/ 20 w 2"/>
                  <a:gd name="T3" fmla="*/ 0 h 4"/>
                  <a:gd name="T4" fmla="*/ 0 w 2"/>
                  <a:gd name="T5" fmla="*/ 16 h 4"/>
                  <a:gd name="T6" fmla="*/ 0 w 2"/>
                  <a:gd name="T7" fmla="*/ 16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2" name="Freeform 556"/>
              <p:cNvSpPr>
                <a:spLocks/>
              </p:cNvSpPr>
              <p:nvPr/>
            </p:nvSpPr>
            <p:spPr bwMode="auto">
              <a:xfrm>
                <a:off x="6184" y="10052"/>
                <a:ext cx="5" cy="7"/>
              </a:xfrm>
              <a:custGeom>
                <a:avLst/>
                <a:gdLst>
                  <a:gd name="T0" fmla="*/ 0 w 2"/>
                  <a:gd name="T1" fmla="*/ 16 h 4"/>
                  <a:gd name="T2" fmla="*/ 20 w 2"/>
                  <a:gd name="T3" fmla="*/ 0 h 4"/>
                  <a:gd name="T4" fmla="*/ 0 w 2"/>
                  <a:gd name="T5" fmla="*/ 16 h 4"/>
                  <a:gd name="T6" fmla="*/ 0 w 2"/>
                  <a:gd name="T7" fmla="*/ 16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3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3" name="Freeform 557"/>
              <p:cNvSpPr>
                <a:spLocks/>
              </p:cNvSpPr>
              <p:nvPr/>
            </p:nvSpPr>
            <p:spPr bwMode="auto">
              <a:xfrm>
                <a:off x="6196" y="10042"/>
                <a:ext cx="10" cy="6"/>
              </a:xfrm>
              <a:custGeom>
                <a:avLst/>
                <a:gdLst>
                  <a:gd name="T0" fmla="*/ 33 w 4"/>
                  <a:gd name="T1" fmla="*/ 24 h 3"/>
                  <a:gd name="T2" fmla="*/ 33 w 4"/>
                  <a:gd name="T3" fmla="*/ 8 h 3"/>
                  <a:gd name="T4" fmla="*/ 33 w 4"/>
                  <a:gd name="T5" fmla="*/ 0 h 3"/>
                  <a:gd name="T6" fmla="*/ 20 w 4"/>
                  <a:gd name="T7" fmla="*/ 0 h 3"/>
                  <a:gd name="T8" fmla="*/ 0 w 4"/>
                  <a:gd name="T9" fmla="*/ 16 h 3"/>
                  <a:gd name="T10" fmla="*/ 33 w 4"/>
                  <a:gd name="T11" fmla="*/ 2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3"/>
                    </a:moveTo>
                    <a:cubicBezTo>
                      <a:pt x="4" y="2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4" name="Freeform 558"/>
              <p:cNvSpPr>
                <a:spLocks/>
              </p:cNvSpPr>
              <p:nvPr/>
            </p:nvSpPr>
            <p:spPr bwMode="auto">
              <a:xfrm>
                <a:off x="6196" y="10042"/>
                <a:ext cx="7" cy="6"/>
              </a:xfrm>
              <a:custGeom>
                <a:avLst/>
                <a:gdLst>
                  <a:gd name="T0" fmla="*/ 0 w 3"/>
                  <a:gd name="T1" fmla="*/ 16 h 3"/>
                  <a:gd name="T2" fmla="*/ 12 w 3"/>
                  <a:gd name="T3" fmla="*/ 0 h 3"/>
                  <a:gd name="T4" fmla="*/ 12 w 3"/>
                  <a:gd name="T5" fmla="*/ 0 h 3"/>
                  <a:gd name="T6" fmla="*/ 28 w 3"/>
                  <a:gd name="T7" fmla="*/ 0 h 3"/>
                  <a:gd name="T8" fmla="*/ 28 w 3"/>
                  <a:gd name="T9" fmla="*/ 0 h 3"/>
                  <a:gd name="T10" fmla="*/ 28 w 3"/>
                  <a:gd name="T11" fmla="*/ 8 h 3"/>
                  <a:gd name="T12" fmla="*/ 28 w 3"/>
                  <a:gd name="T13" fmla="*/ 8 h 3"/>
                  <a:gd name="T14" fmla="*/ 28 w 3"/>
                  <a:gd name="T15" fmla="*/ 24 h 3"/>
                  <a:gd name="T16" fmla="*/ 12 w 3"/>
                  <a:gd name="T17" fmla="*/ 24 h 3"/>
                  <a:gd name="T18" fmla="*/ 0 w 3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5" name="Freeform 559"/>
              <p:cNvSpPr>
                <a:spLocks/>
              </p:cNvSpPr>
              <p:nvPr/>
            </p:nvSpPr>
            <p:spPr bwMode="auto">
              <a:xfrm>
                <a:off x="6198" y="10042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20 w 2"/>
                  <a:gd name="T9" fmla="*/ 0 h 3"/>
                  <a:gd name="T10" fmla="*/ 20 w 2"/>
                  <a:gd name="T11" fmla="*/ 8 h 3"/>
                  <a:gd name="T12" fmla="*/ 20 w 2"/>
                  <a:gd name="T13" fmla="*/ 8 h 3"/>
                  <a:gd name="T14" fmla="*/ 20 w 2"/>
                  <a:gd name="T15" fmla="*/ 16 h 3"/>
                  <a:gd name="T16" fmla="*/ 0 w 2"/>
                  <a:gd name="T17" fmla="*/ 24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6" name="Freeform 560"/>
              <p:cNvSpPr>
                <a:spLocks/>
              </p:cNvSpPr>
              <p:nvPr/>
            </p:nvSpPr>
            <p:spPr bwMode="auto">
              <a:xfrm>
                <a:off x="6198" y="10042"/>
                <a:ext cx="5" cy="6"/>
              </a:xfrm>
              <a:custGeom>
                <a:avLst/>
                <a:gdLst>
                  <a:gd name="T0" fmla="*/ 0 w 2"/>
                  <a:gd name="T1" fmla="*/ 16 h 3"/>
                  <a:gd name="T2" fmla="*/ 0 w 2"/>
                  <a:gd name="T3" fmla="*/ 8 h 3"/>
                  <a:gd name="T4" fmla="*/ 0 w 2"/>
                  <a:gd name="T5" fmla="*/ 0 h 3"/>
                  <a:gd name="T6" fmla="*/ 0 w 2"/>
                  <a:gd name="T7" fmla="*/ 0 h 3"/>
                  <a:gd name="T8" fmla="*/ 20 w 2"/>
                  <a:gd name="T9" fmla="*/ 8 h 3"/>
                  <a:gd name="T10" fmla="*/ 20 w 2"/>
                  <a:gd name="T11" fmla="*/ 8 h 3"/>
                  <a:gd name="T12" fmla="*/ 20 w 2"/>
                  <a:gd name="T13" fmla="*/ 8 h 3"/>
                  <a:gd name="T14" fmla="*/ 20 w 2"/>
                  <a:gd name="T15" fmla="*/ 16 h 3"/>
                  <a:gd name="T16" fmla="*/ 0 w 2"/>
                  <a:gd name="T17" fmla="*/ 16 h 3"/>
                  <a:gd name="T18" fmla="*/ 0 w 2"/>
                  <a:gd name="T19" fmla="*/ 16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7" name="Freeform 561"/>
              <p:cNvSpPr>
                <a:spLocks/>
              </p:cNvSpPr>
              <p:nvPr/>
            </p:nvSpPr>
            <p:spPr bwMode="auto">
              <a:xfrm>
                <a:off x="6198" y="10044"/>
                <a:ext cx="3" cy="2"/>
              </a:xfrm>
              <a:custGeom>
                <a:avLst/>
                <a:gdLst>
                  <a:gd name="T0" fmla="*/ 0 w 1"/>
                  <a:gd name="T1" fmla="*/ 8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27 w 1"/>
                  <a:gd name="T9" fmla="*/ 0 h 1"/>
                  <a:gd name="T10" fmla="*/ 27 w 1"/>
                  <a:gd name="T11" fmla="*/ 0 h 1"/>
                  <a:gd name="T12" fmla="*/ 27 w 1"/>
                  <a:gd name="T13" fmla="*/ 0 h 1"/>
                  <a:gd name="T14" fmla="*/ 27 w 1"/>
                  <a:gd name="T15" fmla="*/ 8 h 1"/>
                  <a:gd name="T16" fmla="*/ 27 w 1"/>
                  <a:gd name="T17" fmla="*/ 8 h 1"/>
                  <a:gd name="T18" fmla="*/ 0 w 1"/>
                  <a:gd name="T19" fmla="*/ 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8" name="Freeform 562"/>
              <p:cNvSpPr>
                <a:spLocks/>
              </p:cNvSpPr>
              <p:nvPr/>
            </p:nvSpPr>
            <p:spPr bwMode="auto">
              <a:xfrm>
                <a:off x="6198" y="10044"/>
                <a:ext cx="8" cy="2"/>
              </a:xfrm>
              <a:custGeom>
                <a:avLst/>
                <a:gdLst>
                  <a:gd name="T0" fmla="*/ 0 w 3"/>
                  <a:gd name="T1" fmla="*/ 8 h 1"/>
                  <a:gd name="T2" fmla="*/ 56 w 3"/>
                  <a:gd name="T3" fmla="*/ 0 h 1"/>
                  <a:gd name="T4" fmla="*/ 0 w 3"/>
                  <a:gd name="T5" fmla="*/ 0 h 1"/>
                  <a:gd name="T6" fmla="*/ 0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79" name="Freeform 563"/>
              <p:cNvSpPr>
                <a:spLocks/>
              </p:cNvSpPr>
              <p:nvPr/>
            </p:nvSpPr>
            <p:spPr bwMode="auto">
              <a:xfrm>
                <a:off x="6198" y="10044"/>
                <a:ext cx="8" cy="2"/>
              </a:xfrm>
              <a:custGeom>
                <a:avLst/>
                <a:gdLst>
                  <a:gd name="T0" fmla="*/ 0 w 3"/>
                  <a:gd name="T1" fmla="*/ 8 h 1"/>
                  <a:gd name="T2" fmla="*/ 56 w 3"/>
                  <a:gd name="T3" fmla="*/ 0 h 1"/>
                  <a:gd name="T4" fmla="*/ 0 w 3"/>
                  <a:gd name="T5" fmla="*/ 0 h 1"/>
                  <a:gd name="T6" fmla="*/ 0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0" name="Freeform 564"/>
              <p:cNvSpPr>
                <a:spLocks/>
              </p:cNvSpPr>
              <p:nvPr/>
            </p:nvSpPr>
            <p:spPr bwMode="auto">
              <a:xfrm>
                <a:off x="6213" y="10042"/>
                <a:ext cx="10" cy="8"/>
              </a:xfrm>
              <a:custGeom>
                <a:avLst/>
                <a:gdLst>
                  <a:gd name="T0" fmla="*/ 33 w 4"/>
                  <a:gd name="T1" fmla="*/ 32 h 4"/>
                  <a:gd name="T2" fmla="*/ 33 w 4"/>
                  <a:gd name="T3" fmla="*/ 8 h 4"/>
                  <a:gd name="T4" fmla="*/ 33 w 4"/>
                  <a:gd name="T5" fmla="*/ 8 h 4"/>
                  <a:gd name="T6" fmla="*/ 20 w 4"/>
                  <a:gd name="T7" fmla="*/ 8 h 4"/>
                  <a:gd name="T8" fmla="*/ 20 w 4"/>
                  <a:gd name="T9" fmla="*/ 16 h 4"/>
                  <a:gd name="T10" fmla="*/ 33 w 4"/>
                  <a:gd name="T11" fmla="*/ 3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2" y="4"/>
                    </a:moveTo>
                    <a:cubicBezTo>
                      <a:pt x="4" y="3"/>
                      <a:pt x="3" y="2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1" name="Freeform 565"/>
              <p:cNvSpPr>
                <a:spLocks/>
              </p:cNvSpPr>
              <p:nvPr/>
            </p:nvSpPr>
            <p:spPr bwMode="auto">
              <a:xfrm>
                <a:off x="6215" y="10044"/>
                <a:ext cx="5" cy="6"/>
              </a:xfrm>
              <a:custGeom>
                <a:avLst/>
                <a:gdLst>
                  <a:gd name="T0" fmla="*/ 0 w 2"/>
                  <a:gd name="T1" fmla="*/ 8 h 3"/>
                  <a:gd name="T2" fmla="*/ 0 w 2"/>
                  <a:gd name="T3" fmla="*/ 0 h 3"/>
                  <a:gd name="T4" fmla="*/ 20 w 2"/>
                  <a:gd name="T5" fmla="*/ 0 h 3"/>
                  <a:gd name="T6" fmla="*/ 20 w 2"/>
                  <a:gd name="T7" fmla="*/ 0 h 3"/>
                  <a:gd name="T8" fmla="*/ 20 w 2"/>
                  <a:gd name="T9" fmla="*/ 0 h 3"/>
                  <a:gd name="T10" fmla="*/ 20 w 2"/>
                  <a:gd name="T11" fmla="*/ 0 h 3"/>
                  <a:gd name="T12" fmla="*/ 33 w 2"/>
                  <a:gd name="T13" fmla="*/ 8 h 3"/>
                  <a:gd name="T14" fmla="*/ 20 w 2"/>
                  <a:gd name="T15" fmla="*/ 16 h 3"/>
                  <a:gd name="T16" fmla="*/ 0 w 2"/>
                  <a:gd name="T17" fmla="*/ 24 h 3"/>
                  <a:gd name="T18" fmla="*/ 0 w 2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solidFill>
                <a:srgbClr val="467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2" name="Freeform 566"/>
              <p:cNvSpPr>
                <a:spLocks/>
              </p:cNvSpPr>
              <p:nvPr/>
            </p:nvSpPr>
            <p:spPr bwMode="auto">
              <a:xfrm>
                <a:off x="6215" y="10044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20 w 2"/>
                  <a:gd name="T5" fmla="*/ 0 h 2"/>
                  <a:gd name="T6" fmla="*/ 20 w 2"/>
                  <a:gd name="T7" fmla="*/ 0 h 2"/>
                  <a:gd name="T8" fmla="*/ 20 w 2"/>
                  <a:gd name="T9" fmla="*/ 0 h 2"/>
                  <a:gd name="T10" fmla="*/ 20 w 2"/>
                  <a:gd name="T11" fmla="*/ 8 h 2"/>
                  <a:gd name="T12" fmla="*/ 20 w 2"/>
                  <a:gd name="T13" fmla="*/ 8 h 2"/>
                  <a:gd name="T14" fmla="*/ 20 w 2"/>
                  <a:gd name="T15" fmla="*/ 16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6D9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3" name="Freeform 567"/>
              <p:cNvSpPr>
                <a:spLocks/>
              </p:cNvSpPr>
              <p:nvPr/>
            </p:nvSpPr>
            <p:spPr bwMode="auto">
              <a:xfrm>
                <a:off x="6215" y="10044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0 h 2"/>
                  <a:gd name="T4" fmla="*/ 20 w 2"/>
                  <a:gd name="T5" fmla="*/ 0 h 2"/>
                  <a:gd name="T6" fmla="*/ 20 w 2"/>
                  <a:gd name="T7" fmla="*/ 0 h 2"/>
                  <a:gd name="T8" fmla="*/ 20 w 2"/>
                  <a:gd name="T9" fmla="*/ 0 h 2"/>
                  <a:gd name="T10" fmla="*/ 20 w 2"/>
                  <a:gd name="T11" fmla="*/ 8 h 2"/>
                  <a:gd name="T12" fmla="*/ 20 w 2"/>
                  <a:gd name="T13" fmla="*/ 8 h 2"/>
                  <a:gd name="T14" fmla="*/ 20 w 2"/>
                  <a:gd name="T15" fmla="*/ 16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98B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4" name="Freeform 568"/>
              <p:cNvSpPr>
                <a:spLocks/>
              </p:cNvSpPr>
              <p:nvPr/>
            </p:nvSpPr>
            <p:spPr bwMode="auto">
              <a:xfrm>
                <a:off x="6215" y="10044"/>
                <a:ext cx="5" cy="4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8 h 2"/>
                  <a:gd name="T4" fmla="*/ 20 w 2"/>
                  <a:gd name="T5" fmla="*/ 0 h 2"/>
                  <a:gd name="T6" fmla="*/ 20 w 2"/>
                  <a:gd name="T7" fmla="*/ 0 h 2"/>
                  <a:gd name="T8" fmla="*/ 20 w 2"/>
                  <a:gd name="T9" fmla="*/ 0 h 2"/>
                  <a:gd name="T10" fmla="*/ 20 w 2"/>
                  <a:gd name="T11" fmla="*/ 8 h 2"/>
                  <a:gd name="T12" fmla="*/ 20 w 2"/>
                  <a:gd name="T13" fmla="*/ 8 h 2"/>
                  <a:gd name="T14" fmla="*/ 20 w 2"/>
                  <a:gd name="T15" fmla="*/ 16 h 2"/>
                  <a:gd name="T16" fmla="*/ 20 w 2"/>
                  <a:gd name="T17" fmla="*/ 16 h 2"/>
                  <a:gd name="T18" fmla="*/ 0 w 2"/>
                  <a:gd name="T19" fmla="*/ 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C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5" name="Freeform 569"/>
              <p:cNvSpPr>
                <a:spLocks/>
              </p:cNvSpPr>
              <p:nvPr/>
            </p:nvSpPr>
            <p:spPr bwMode="auto">
              <a:xfrm>
                <a:off x="6215" y="10046"/>
                <a:ext cx="8" cy="2"/>
              </a:xfrm>
              <a:custGeom>
                <a:avLst/>
                <a:gdLst>
                  <a:gd name="T0" fmla="*/ 21 w 3"/>
                  <a:gd name="T1" fmla="*/ 8 h 1"/>
                  <a:gd name="T2" fmla="*/ 56 w 3"/>
                  <a:gd name="T3" fmla="*/ 0 h 1"/>
                  <a:gd name="T4" fmla="*/ 21 w 3"/>
                  <a:gd name="T5" fmla="*/ 0 h 1"/>
                  <a:gd name="T6" fmla="*/ 21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6" name="Freeform 570"/>
              <p:cNvSpPr>
                <a:spLocks/>
              </p:cNvSpPr>
              <p:nvPr/>
            </p:nvSpPr>
            <p:spPr bwMode="auto">
              <a:xfrm>
                <a:off x="6215" y="10046"/>
                <a:ext cx="8" cy="2"/>
              </a:xfrm>
              <a:custGeom>
                <a:avLst/>
                <a:gdLst>
                  <a:gd name="T0" fmla="*/ 21 w 3"/>
                  <a:gd name="T1" fmla="*/ 8 h 1"/>
                  <a:gd name="T2" fmla="*/ 56 w 3"/>
                  <a:gd name="T3" fmla="*/ 0 h 1"/>
                  <a:gd name="T4" fmla="*/ 21 w 3"/>
                  <a:gd name="T5" fmla="*/ 0 h 1"/>
                  <a:gd name="T6" fmla="*/ 21 w 3"/>
                  <a:gd name="T7" fmla="*/ 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7" name="Freeform 571"/>
              <p:cNvSpPr>
                <a:spLocks/>
              </p:cNvSpPr>
              <p:nvPr/>
            </p:nvSpPr>
            <p:spPr bwMode="auto">
              <a:xfrm>
                <a:off x="5994" y="9953"/>
                <a:ext cx="17" cy="18"/>
              </a:xfrm>
              <a:custGeom>
                <a:avLst/>
                <a:gdLst>
                  <a:gd name="T0" fmla="*/ 58 w 7"/>
                  <a:gd name="T1" fmla="*/ 16 h 9"/>
                  <a:gd name="T2" fmla="*/ 87 w 7"/>
                  <a:gd name="T3" fmla="*/ 64 h 9"/>
                  <a:gd name="T4" fmla="*/ 70 w 7"/>
                  <a:gd name="T5" fmla="*/ 72 h 9"/>
                  <a:gd name="T6" fmla="*/ 70 w 7"/>
                  <a:gd name="T7" fmla="*/ 72 h 9"/>
                  <a:gd name="T8" fmla="*/ 58 w 7"/>
                  <a:gd name="T9" fmla="*/ 64 h 9"/>
                  <a:gd name="T10" fmla="*/ 58 w 7"/>
                  <a:gd name="T11" fmla="*/ 48 h 9"/>
                  <a:gd name="T12" fmla="*/ 41 w 7"/>
                  <a:gd name="T13" fmla="*/ 8 h 9"/>
                  <a:gd name="T14" fmla="*/ 58 w 7"/>
                  <a:gd name="T15" fmla="*/ 16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9"/>
                  <a:gd name="T26" fmla="*/ 7 w 7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9">
                    <a:moveTo>
                      <a:pt x="4" y="2"/>
                    </a:moveTo>
                    <a:cubicBezTo>
                      <a:pt x="4" y="4"/>
                      <a:pt x="5" y="6"/>
                      <a:pt x="6" y="8"/>
                    </a:cubicBezTo>
                    <a:cubicBezTo>
                      <a:pt x="7" y="8"/>
                      <a:pt x="6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3" y="0"/>
                      <a:pt x="4" y="1"/>
                      <a:pt x="4" y="2"/>
                    </a:cubicBezTo>
                  </a:path>
                </a:pathLst>
              </a:custGeom>
              <a:solidFill>
                <a:srgbClr val="FC3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8" name="Freeform 572"/>
              <p:cNvSpPr>
                <a:spLocks/>
              </p:cNvSpPr>
              <p:nvPr/>
            </p:nvSpPr>
            <p:spPr bwMode="auto">
              <a:xfrm>
                <a:off x="5997" y="9955"/>
                <a:ext cx="12" cy="14"/>
              </a:xfrm>
              <a:custGeom>
                <a:avLst/>
                <a:gdLst>
                  <a:gd name="T0" fmla="*/ 41 w 5"/>
                  <a:gd name="T1" fmla="*/ 8 h 7"/>
                  <a:gd name="T2" fmla="*/ 70 w 5"/>
                  <a:gd name="T3" fmla="*/ 48 h 7"/>
                  <a:gd name="T4" fmla="*/ 58 w 5"/>
                  <a:gd name="T5" fmla="*/ 56 h 7"/>
                  <a:gd name="T6" fmla="*/ 58 w 5"/>
                  <a:gd name="T7" fmla="*/ 56 h 7"/>
                  <a:gd name="T8" fmla="*/ 58 w 5"/>
                  <a:gd name="T9" fmla="*/ 56 h 7"/>
                  <a:gd name="T10" fmla="*/ 41 w 5"/>
                  <a:gd name="T11" fmla="*/ 40 h 7"/>
                  <a:gd name="T12" fmla="*/ 29 w 5"/>
                  <a:gd name="T13" fmla="*/ 0 h 7"/>
                  <a:gd name="T14" fmla="*/ 41 w 5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7"/>
                  <a:gd name="T26" fmla="*/ 5 w 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7">
                    <a:moveTo>
                      <a:pt x="3" y="1"/>
                    </a:moveTo>
                    <a:cubicBezTo>
                      <a:pt x="3" y="3"/>
                      <a:pt x="4" y="5"/>
                      <a:pt x="5" y="6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0" y="3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</a:path>
                </a:pathLst>
              </a:custGeom>
              <a:solidFill>
                <a:srgbClr val="FD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89" name="Freeform 573"/>
              <p:cNvSpPr>
                <a:spLocks/>
              </p:cNvSpPr>
              <p:nvPr/>
            </p:nvSpPr>
            <p:spPr bwMode="auto">
              <a:xfrm>
                <a:off x="5999" y="9955"/>
                <a:ext cx="10" cy="14"/>
              </a:xfrm>
              <a:custGeom>
                <a:avLst/>
                <a:gdLst>
                  <a:gd name="T0" fmla="*/ 33 w 4"/>
                  <a:gd name="T1" fmla="*/ 8 h 7"/>
                  <a:gd name="T2" fmla="*/ 50 w 4"/>
                  <a:gd name="T3" fmla="*/ 48 h 7"/>
                  <a:gd name="T4" fmla="*/ 50 w 4"/>
                  <a:gd name="T5" fmla="*/ 56 h 7"/>
                  <a:gd name="T6" fmla="*/ 50 w 4"/>
                  <a:gd name="T7" fmla="*/ 56 h 7"/>
                  <a:gd name="T8" fmla="*/ 50 w 4"/>
                  <a:gd name="T9" fmla="*/ 56 h 7"/>
                  <a:gd name="T10" fmla="*/ 33 w 4"/>
                  <a:gd name="T11" fmla="*/ 40 h 7"/>
                  <a:gd name="T12" fmla="*/ 0 w 4"/>
                  <a:gd name="T13" fmla="*/ 0 h 7"/>
                  <a:gd name="T14" fmla="*/ 33 w 4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7"/>
                  <a:gd name="T26" fmla="*/ 4 w 4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7">
                    <a:moveTo>
                      <a:pt x="2" y="1"/>
                    </a:moveTo>
                    <a:cubicBezTo>
                      <a:pt x="2" y="2"/>
                      <a:pt x="2" y="4"/>
                      <a:pt x="3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2" y="0"/>
                      <a:pt x="2" y="1"/>
                    </a:cubicBezTo>
                  </a:path>
                </a:pathLst>
              </a:custGeom>
              <a:solidFill>
                <a:srgbClr val="FD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0" name="Freeform 574"/>
              <p:cNvSpPr>
                <a:spLocks/>
              </p:cNvSpPr>
              <p:nvPr/>
            </p:nvSpPr>
            <p:spPr bwMode="auto">
              <a:xfrm>
                <a:off x="5999" y="9955"/>
                <a:ext cx="8" cy="14"/>
              </a:xfrm>
              <a:custGeom>
                <a:avLst/>
                <a:gdLst>
                  <a:gd name="T0" fmla="*/ 21 w 3"/>
                  <a:gd name="T1" fmla="*/ 8 h 7"/>
                  <a:gd name="T2" fmla="*/ 56 w 3"/>
                  <a:gd name="T3" fmla="*/ 48 h 7"/>
                  <a:gd name="T4" fmla="*/ 56 w 3"/>
                  <a:gd name="T5" fmla="*/ 48 h 7"/>
                  <a:gd name="T6" fmla="*/ 56 w 3"/>
                  <a:gd name="T7" fmla="*/ 56 h 7"/>
                  <a:gd name="T8" fmla="*/ 56 w 3"/>
                  <a:gd name="T9" fmla="*/ 56 h 7"/>
                  <a:gd name="T10" fmla="*/ 35 w 3"/>
                  <a:gd name="T11" fmla="*/ 40 h 7"/>
                  <a:gd name="T12" fmla="*/ 0 w 3"/>
                  <a:gd name="T13" fmla="*/ 8 h 7"/>
                  <a:gd name="T14" fmla="*/ 21 w 3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7"/>
                  <a:gd name="T26" fmla="*/ 3 w 3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7">
                    <a:moveTo>
                      <a:pt x="1" y="1"/>
                    </a:moveTo>
                    <a:cubicBezTo>
                      <a:pt x="1" y="2"/>
                      <a:pt x="2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3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</a:path>
                </a:pathLst>
              </a:custGeom>
              <a:solidFill>
                <a:srgbClr val="FEC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1" name="Freeform 575"/>
              <p:cNvSpPr>
                <a:spLocks/>
              </p:cNvSpPr>
              <p:nvPr/>
            </p:nvSpPr>
            <p:spPr bwMode="auto">
              <a:xfrm>
                <a:off x="5999" y="9969"/>
                <a:ext cx="29" cy="23"/>
              </a:xfrm>
              <a:custGeom>
                <a:avLst/>
                <a:gdLst>
                  <a:gd name="T0" fmla="*/ 12 w 12"/>
                  <a:gd name="T1" fmla="*/ 44 h 12"/>
                  <a:gd name="T2" fmla="*/ 111 w 12"/>
                  <a:gd name="T3" fmla="*/ 84 h 12"/>
                  <a:gd name="T4" fmla="*/ 157 w 12"/>
                  <a:gd name="T5" fmla="*/ 63 h 12"/>
                  <a:gd name="T6" fmla="*/ 111 w 12"/>
                  <a:gd name="T7" fmla="*/ 15 h 12"/>
                  <a:gd name="T8" fmla="*/ 12 w 12"/>
                  <a:gd name="T9" fmla="*/ 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1" y="6"/>
                    </a:moveTo>
                    <a:cubicBezTo>
                      <a:pt x="1" y="6"/>
                      <a:pt x="0" y="10"/>
                      <a:pt x="8" y="12"/>
                    </a:cubicBezTo>
                    <a:cubicBezTo>
                      <a:pt x="8" y="12"/>
                      <a:pt x="11" y="11"/>
                      <a:pt x="11" y="9"/>
                    </a:cubicBezTo>
                    <a:cubicBezTo>
                      <a:pt x="11" y="9"/>
                      <a:pt x="12" y="4"/>
                      <a:pt x="8" y="2"/>
                    </a:cubicBezTo>
                    <a:cubicBezTo>
                      <a:pt x="8" y="2"/>
                      <a:pt x="5" y="0"/>
                      <a:pt x="1" y="6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2" name="Freeform 576"/>
              <p:cNvSpPr>
                <a:spLocks/>
              </p:cNvSpPr>
              <p:nvPr/>
            </p:nvSpPr>
            <p:spPr bwMode="auto">
              <a:xfrm>
                <a:off x="6002" y="9975"/>
                <a:ext cx="24" cy="17"/>
              </a:xfrm>
              <a:custGeom>
                <a:avLst/>
                <a:gdLst>
                  <a:gd name="T0" fmla="*/ 12 w 10"/>
                  <a:gd name="T1" fmla="*/ 21 h 9"/>
                  <a:gd name="T2" fmla="*/ 58 w 10"/>
                  <a:gd name="T3" fmla="*/ 0 h 9"/>
                  <a:gd name="T4" fmla="*/ 98 w 10"/>
                  <a:gd name="T5" fmla="*/ 0 h 9"/>
                  <a:gd name="T6" fmla="*/ 139 w 10"/>
                  <a:gd name="T7" fmla="*/ 40 h 9"/>
                  <a:gd name="T8" fmla="*/ 139 w 10"/>
                  <a:gd name="T9" fmla="*/ 40 h 9"/>
                  <a:gd name="T10" fmla="*/ 110 w 10"/>
                  <a:gd name="T11" fmla="*/ 53 h 9"/>
                  <a:gd name="T12" fmla="*/ 98 w 10"/>
                  <a:gd name="T13" fmla="*/ 60 h 9"/>
                  <a:gd name="T14" fmla="*/ 12 w 10"/>
                  <a:gd name="T15" fmla="*/ 21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9"/>
                  <a:gd name="T26" fmla="*/ 10 w 10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9">
                    <a:moveTo>
                      <a:pt x="1" y="3"/>
                    </a:moveTo>
                    <a:cubicBezTo>
                      <a:pt x="2" y="1"/>
                      <a:pt x="4" y="1"/>
                      <a:pt x="4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10" y="1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8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0" y="7"/>
                      <a:pt x="1" y="3"/>
                      <a:pt x="1" y="3"/>
                    </a:cubicBezTo>
                  </a:path>
                </a:pathLst>
              </a:custGeom>
              <a:solidFill>
                <a:srgbClr val="FC3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3" name="Freeform 577"/>
              <p:cNvSpPr>
                <a:spLocks/>
              </p:cNvSpPr>
              <p:nvPr/>
            </p:nvSpPr>
            <p:spPr bwMode="auto">
              <a:xfrm>
                <a:off x="6004" y="9975"/>
                <a:ext cx="22" cy="15"/>
              </a:xfrm>
              <a:custGeom>
                <a:avLst/>
                <a:gdLst>
                  <a:gd name="T0" fmla="*/ 12 w 9"/>
                  <a:gd name="T1" fmla="*/ 15 h 8"/>
                  <a:gd name="T2" fmla="*/ 59 w 9"/>
                  <a:gd name="T3" fmla="*/ 8 h 8"/>
                  <a:gd name="T4" fmla="*/ 90 w 9"/>
                  <a:gd name="T5" fmla="*/ 0 h 8"/>
                  <a:gd name="T6" fmla="*/ 132 w 9"/>
                  <a:gd name="T7" fmla="*/ 39 h 8"/>
                  <a:gd name="T8" fmla="*/ 132 w 9"/>
                  <a:gd name="T9" fmla="*/ 39 h 8"/>
                  <a:gd name="T10" fmla="*/ 90 w 9"/>
                  <a:gd name="T11" fmla="*/ 53 h 8"/>
                  <a:gd name="T12" fmla="*/ 90 w 9"/>
                  <a:gd name="T13" fmla="*/ 53 h 8"/>
                  <a:gd name="T14" fmla="*/ 12 w 9"/>
                  <a:gd name="T15" fmla="*/ 1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8"/>
                  <a:gd name="T26" fmla="*/ 9 w 9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8">
                    <a:moveTo>
                      <a:pt x="1" y="2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8" y="2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0" y="7"/>
                      <a:pt x="1" y="2"/>
                      <a:pt x="1" y="2"/>
                    </a:cubicBezTo>
                  </a:path>
                </a:pathLst>
              </a:custGeom>
              <a:solidFill>
                <a:srgbClr val="FD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4" name="Freeform 578"/>
              <p:cNvSpPr>
                <a:spLocks/>
              </p:cNvSpPr>
              <p:nvPr/>
            </p:nvSpPr>
            <p:spPr bwMode="auto">
              <a:xfrm>
                <a:off x="6007" y="9976"/>
                <a:ext cx="17" cy="14"/>
              </a:xfrm>
              <a:custGeom>
                <a:avLst/>
                <a:gdLst>
                  <a:gd name="T0" fmla="*/ 0 w 7"/>
                  <a:gd name="T1" fmla="*/ 8 h 7"/>
                  <a:gd name="T2" fmla="*/ 41 w 7"/>
                  <a:gd name="T3" fmla="*/ 0 h 7"/>
                  <a:gd name="T4" fmla="*/ 70 w 7"/>
                  <a:gd name="T5" fmla="*/ 0 h 7"/>
                  <a:gd name="T6" fmla="*/ 100 w 7"/>
                  <a:gd name="T7" fmla="*/ 40 h 7"/>
                  <a:gd name="T8" fmla="*/ 100 w 7"/>
                  <a:gd name="T9" fmla="*/ 40 h 7"/>
                  <a:gd name="T10" fmla="*/ 70 w 7"/>
                  <a:gd name="T11" fmla="*/ 56 h 7"/>
                  <a:gd name="T12" fmla="*/ 70 w 7"/>
                  <a:gd name="T13" fmla="*/ 56 h 7"/>
                  <a:gd name="T14" fmla="*/ 0 w 7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0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5"/>
                      <a:pt x="0" y="1"/>
                      <a:pt x="0" y="1"/>
                    </a:cubicBezTo>
                  </a:path>
                </a:pathLst>
              </a:custGeom>
              <a:solidFill>
                <a:srgbClr val="FD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5" name="Freeform 579"/>
              <p:cNvSpPr>
                <a:spLocks/>
              </p:cNvSpPr>
              <p:nvPr/>
            </p:nvSpPr>
            <p:spPr bwMode="auto">
              <a:xfrm>
                <a:off x="6007" y="9975"/>
                <a:ext cx="17" cy="15"/>
              </a:xfrm>
              <a:custGeom>
                <a:avLst/>
                <a:gdLst>
                  <a:gd name="T0" fmla="*/ 12 w 7"/>
                  <a:gd name="T1" fmla="*/ 15 h 8"/>
                  <a:gd name="T2" fmla="*/ 41 w 7"/>
                  <a:gd name="T3" fmla="*/ 8 h 8"/>
                  <a:gd name="T4" fmla="*/ 70 w 7"/>
                  <a:gd name="T5" fmla="*/ 15 h 8"/>
                  <a:gd name="T6" fmla="*/ 100 w 7"/>
                  <a:gd name="T7" fmla="*/ 39 h 8"/>
                  <a:gd name="T8" fmla="*/ 100 w 7"/>
                  <a:gd name="T9" fmla="*/ 39 h 8"/>
                  <a:gd name="T10" fmla="*/ 70 w 7"/>
                  <a:gd name="T11" fmla="*/ 53 h 8"/>
                  <a:gd name="T12" fmla="*/ 70 w 7"/>
                  <a:gd name="T13" fmla="*/ 53 h 8"/>
                  <a:gd name="T14" fmla="*/ 12 w 7"/>
                  <a:gd name="T15" fmla="*/ 1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8"/>
                  <a:gd name="T26" fmla="*/ 7 w 7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8">
                    <a:moveTo>
                      <a:pt x="1" y="2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6" y="3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0" y="6"/>
                      <a:pt x="1" y="2"/>
                      <a:pt x="1" y="2"/>
                    </a:cubicBezTo>
                  </a:path>
                </a:pathLst>
              </a:custGeom>
              <a:solidFill>
                <a:srgbClr val="FEC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6" name="Freeform 580"/>
              <p:cNvSpPr>
                <a:spLocks/>
              </p:cNvSpPr>
              <p:nvPr/>
            </p:nvSpPr>
            <p:spPr bwMode="auto">
              <a:xfrm>
                <a:off x="6009" y="9975"/>
                <a:ext cx="15" cy="15"/>
              </a:xfrm>
              <a:custGeom>
                <a:avLst/>
                <a:gdLst>
                  <a:gd name="T0" fmla="*/ 0 w 6"/>
                  <a:gd name="T1" fmla="*/ 15 h 8"/>
                  <a:gd name="T2" fmla="*/ 63 w 6"/>
                  <a:gd name="T3" fmla="*/ 53 h 8"/>
                  <a:gd name="T4" fmla="*/ 95 w 6"/>
                  <a:gd name="T5" fmla="*/ 39 h 8"/>
                  <a:gd name="T6" fmla="*/ 33 w 6"/>
                  <a:gd name="T7" fmla="*/ 8 h 8"/>
                  <a:gd name="T8" fmla="*/ 0 w 6"/>
                  <a:gd name="T9" fmla="*/ 1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0" y="2"/>
                    </a:moveTo>
                    <a:cubicBezTo>
                      <a:pt x="0" y="2"/>
                      <a:pt x="0" y="5"/>
                      <a:pt x="4" y="8"/>
                    </a:cubicBezTo>
                    <a:cubicBezTo>
                      <a:pt x="4" y="8"/>
                      <a:pt x="5" y="8"/>
                      <a:pt x="6" y="6"/>
                    </a:cubicBezTo>
                    <a:cubicBezTo>
                      <a:pt x="6" y="6"/>
                      <a:pt x="4" y="2"/>
                      <a:pt x="2" y="1"/>
                    </a:cubicBezTo>
                    <a:cubicBezTo>
                      <a:pt x="2" y="1"/>
                      <a:pt x="2" y="0"/>
                      <a:pt x="0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7" name="Freeform 581"/>
              <p:cNvSpPr>
                <a:spLocks/>
              </p:cNvSpPr>
              <p:nvPr/>
            </p:nvSpPr>
            <p:spPr bwMode="auto">
              <a:xfrm>
                <a:off x="5994" y="9971"/>
                <a:ext cx="15" cy="7"/>
              </a:xfrm>
              <a:custGeom>
                <a:avLst/>
                <a:gdLst>
                  <a:gd name="T0" fmla="*/ 63 w 6"/>
                  <a:gd name="T1" fmla="*/ 21 h 4"/>
                  <a:gd name="T2" fmla="*/ 63 w 6"/>
                  <a:gd name="T3" fmla="*/ 21 h 4"/>
                  <a:gd name="T4" fmla="*/ 83 w 6"/>
                  <a:gd name="T5" fmla="*/ 16 h 4"/>
                  <a:gd name="T6" fmla="*/ 83 w 6"/>
                  <a:gd name="T7" fmla="*/ 16 h 4"/>
                  <a:gd name="T8" fmla="*/ 50 w 6"/>
                  <a:gd name="T9" fmla="*/ 0 h 4"/>
                  <a:gd name="T10" fmla="*/ 33 w 6"/>
                  <a:gd name="T11" fmla="*/ 7 h 4"/>
                  <a:gd name="T12" fmla="*/ 0 w 6"/>
                  <a:gd name="T13" fmla="*/ 12 h 4"/>
                  <a:gd name="T14" fmla="*/ 33 w 6"/>
                  <a:gd name="T15" fmla="*/ 21 h 4"/>
                  <a:gd name="T16" fmla="*/ 63 w 6"/>
                  <a:gd name="T17" fmla="*/ 21 h 4"/>
                  <a:gd name="T18" fmla="*/ 63 w 6"/>
                  <a:gd name="T19" fmla="*/ 2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4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8" name="Freeform 582"/>
              <p:cNvSpPr>
                <a:spLocks/>
              </p:cNvSpPr>
              <p:nvPr/>
            </p:nvSpPr>
            <p:spPr bwMode="auto">
              <a:xfrm>
                <a:off x="5997" y="9972"/>
                <a:ext cx="10" cy="6"/>
              </a:xfrm>
              <a:custGeom>
                <a:avLst/>
                <a:gdLst>
                  <a:gd name="T0" fmla="*/ 0 w 4"/>
                  <a:gd name="T1" fmla="*/ 8 h 3"/>
                  <a:gd name="T2" fmla="*/ 20 w 4"/>
                  <a:gd name="T3" fmla="*/ 0 h 3"/>
                  <a:gd name="T4" fmla="*/ 33 w 4"/>
                  <a:gd name="T5" fmla="*/ 0 h 3"/>
                  <a:gd name="T6" fmla="*/ 63 w 4"/>
                  <a:gd name="T7" fmla="*/ 8 h 3"/>
                  <a:gd name="T8" fmla="*/ 63 w 4"/>
                  <a:gd name="T9" fmla="*/ 16 h 3"/>
                  <a:gd name="T10" fmla="*/ 50 w 4"/>
                  <a:gd name="T11" fmla="*/ 24 h 3"/>
                  <a:gd name="T12" fmla="*/ 50 w 4"/>
                  <a:gd name="T13" fmla="*/ 24 h 3"/>
                  <a:gd name="T14" fmla="*/ 0 w 4"/>
                  <a:gd name="T15" fmla="*/ 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1"/>
                      <a:pt x="0" y="1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99" name="Freeform 583"/>
              <p:cNvSpPr>
                <a:spLocks/>
              </p:cNvSpPr>
              <p:nvPr/>
            </p:nvSpPr>
            <p:spPr bwMode="auto">
              <a:xfrm>
                <a:off x="5997" y="9972"/>
                <a:ext cx="10" cy="6"/>
              </a:xfrm>
              <a:custGeom>
                <a:avLst/>
                <a:gdLst>
                  <a:gd name="T0" fmla="*/ 0 w 4"/>
                  <a:gd name="T1" fmla="*/ 8 h 3"/>
                  <a:gd name="T2" fmla="*/ 20 w 4"/>
                  <a:gd name="T3" fmla="*/ 0 h 3"/>
                  <a:gd name="T4" fmla="*/ 33 w 4"/>
                  <a:gd name="T5" fmla="*/ 0 h 3"/>
                  <a:gd name="T6" fmla="*/ 63 w 4"/>
                  <a:gd name="T7" fmla="*/ 16 h 3"/>
                  <a:gd name="T8" fmla="*/ 63 w 4"/>
                  <a:gd name="T9" fmla="*/ 16 h 3"/>
                  <a:gd name="T10" fmla="*/ 50 w 4"/>
                  <a:gd name="T11" fmla="*/ 24 h 3"/>
                  <a:gd name="T12" fmla="*/ 50 w 4"/>
                  <a:gd name="T13" fmla="*/ 24 h 3"/>
                  <a:gd name="T14" fmla="*/ 0 w 4"/>
                  <a:gd name="T15" fmla="*/ 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1"/>
                      <a:pt x="0" y="1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0" name="Freeform 584"/>
              <p:cNvSpPr>
                <a:spLocks/>
              </p:cNvSpPr>
              <p:nvPr/>
            </p:nvSpPr>
            <p:spPr bwMode="auto">
              <a:xfrm>
                <a:off x="5997" y="9972"/>
                <a:ext cx="10" cy="6"/>
              </a:xfrm>
              <a:custGeom>
                <a:avLst/>
                <a:gdLst>
                  <a:gd name="T0" fmla="*/ 0 w 4"/>
                  <a:gd name="T1" fmla="*/ 8 h 3"/>
                  <a:gd name="T2" fmla="*/ 20 w 4"/>
                  <a:gd name="T3" fmla="*/ 0 h 3"/>
                  <a:gd name="T4" fmla="*/ 63 w 4"/>
                  <a:gd name="T5" fmla="*/ 16 h 3"/>
                  <a:gd name="T6" fmla="*/ 50 w 4"/>
                  <a:gd name="T7" fmla="*/ 24 h 3"/>
                  <a:gd name="T8" fmla="*/ 0 w 4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0" y="3"/>
                      <a:pt x="0" y="1"/>
                      <a:pt x="0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1" name="Freeform 585"/>
              <p:cNvSpPr>
                <a:spLocks/>
              </p:cNvSpPr>
              <p:nvPr/>
            </p:nvSpPr>
            <p:spPr bwMode="auto">
              <a:xfrm>
                <a:off x="6011" y="9965"/>
                <a:ext cx="13" cy="10"/>
              </a:xfrm>
              <a:custGeom>
                <a:avLst/>
                <a:gdLst>
                  <a:gd name="T0" fmla="*/ 34 w 5"/>
                  <a:gd name="T1" fmla="*/ 0 h 5"/>
                  <a:gd name="T2" fmla="*/ 21 w 5"/>
                  <a:gd name="T3" fmla="*/ 32 h 5"/>
                  <a:gd name="T4" fmla="*/ 55 w 5"/>
                  <a:gd name="T5" fmla="*/ 32 h 5"/>
                  <a:gd name="T6" fmla="*/ 88 w 5"/>
                  <a:gd name="T7" fmla="*/ 8 h 5"/>
                  <a:gd name="T8" fmla="*/ 34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0" y="1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2" name="Freeform 586"/>
              <p:cNvSpPr>
                <a:spLocks/>
              </p:cNvSpPr>
              <p:nvPr/>
            </p:nvSpPr>
            <p:spPr bwMode="auto">
              <a:xfrm>
                <a:off x="6011" y="9965"/>
                <a:ext cx="13" cy="10"/>
              </a:xfrm>
              <a:custGeom>
                <a:avLst/>
                <a:gdLst>
                  <a:gd name="T0" fmla="*/ 88 w 5"/>
                  <a:gd name="T1" fmla="*/ 8 h 5"/>
                  <a:gd name="T2" fmla="*/ 55 w 5"/>
                  <a:gd name="T3" fmla="*/ 32 h 5"/>
                  <a:gd name="T4" fmla="*/ 55 w 5"/>
                  <a:gd name="T5" fmla="*/ 32 h 5"/>
                  <a:gd name="T6" fmla="*/ 34 w 5"/>
                  <a:gd name="T7" fmla="*/ 32 h 5"/>
                  <a:gd name="T8" fmla="*/ 21 w 5"/>
                  <a:gd name="T9" fmla="*/ 32 h 5"/>
                  <a:gd name="T10" fmla="*/ 34 w 5"/>
                  <a:gd name="T11" fmla="*/ 8 h 5"/>
                  <a:gd name="T12" fmla="*/ 68 w 5"/>
                  <a:gd name="T13" fmla="*/ 8 h 5"/>
                  <a:gd name="T14" fmla="*/ 88 w 5"/>
                  <a:gd name="T15" fmla="*/ 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3" name="Freeform 587"/>
              <p:cNvSpPr>
                <a:spLocks/>
              </p:cNvSpPr>
              <p:nvPr/>
            </p:nvSpPr>
            <p:spPr bwMode="auto">
              <a:xfrm>
                <a:off x="6014" y="9967"/>
                <a:ext cx="10" cy="5"/>
              </a:xfrm>
              <a:custGeom>
                <a:avLst/>
                <a:gdLst>
                  <a:gd name="T0" fmla="*/ 50 w 4"/>
                  <a:gd name="T1" fmla="*/ 0 h 3"/>
                  <a:gd name="T2" fmla="*/ 33 w 4"/>
                  <a:gd name="T3" fmla="*/ 13 h 3"/>
                  <a:gd name="T4" fmla="*/ 33 w 4"/>
                  <a:gd name="T5" fmla="*/ 13 h 3"/>
                  <a:gd name="T6" fmla="*/ 20 w 4"/>
                  <a:gd name="T7" fmla="*/ 13 h 3"/>
                  <a:gd name="T8" fmla="*/ 20 w 4"/>
                  <a:gd name="T9" fmla="*/ 13 h 3"/>
                  <a:gd name="T10" fmla="*/ 20 w 4"/>
                  <a:gd name="T11" fmla="*/ 0 h 3"/>
                  <a:gd name="T12" fmla="*/ 33 w 4"/>
                  <a:gd name="T13" fmla="*/ 0 h 3"/>
                  <a:gd name="T14" fmla="*/ 5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0"/>
                    </a:moveTo>
                    <a:cubicBezTo>
                      <a:pt x="4" y="1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4" name="Freeform 588"/>
              <p:cNvSpPr>
                <a:spLocks/>
              </p:cNvSpPr>
              <p:nvPr/>
            </p:nvSpPr>
            <p:spPr bwMode="auto">
              <a:xfrm>
                <a:off x="6014" y="9967"/>
                <a:ext cx="7" cy="5"/>
              </a:xfrm>
              <a:custGeom>
                <a:avLst/>
                <a:gdLst>
                  <a:gd name="T0" fmla="*/ 37 w 3"/>
                  <a:gd name="T1" fmla="*/ 0 h 3"/>
                  <a:gd name="T2" fmla="*/ 28 w 3"/>
                  <a:gd name="T3" fmla="*/ 13 h 3"/>
                  <a:gd name="T4" fmla="*/ 28 w 3"/>
                  <a:gd name="T5" fmla="*/ 13 h 3"/>
                  <a:gd name="T6" fmla="*/ 12 w 3"/>
                  <a:gd name="T7" fmla="*/ 13 h 3"/>
                  <a:gd name="T8" fmla="*/ 12 w 3"/>
                  <a:gd name="T9" fmla="*/ 13 h 3"/>
                  <a:gd name="T10" fmla="*/ 12 w 3"/>
                  <a:gd name="T11" fmla="*/ 0 h 3"/>
                  <a:gd name="T12" fmla="*/ 28 w 3"/>
                  <a:gd name="T13" fmla="*/ 0 h 3"/>
                  <a:gd name="T14" fmla="*/ 3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5" name="Freeform 589"/>
              <p:cNvSpPr>
                <a:spLocks/>
              </p:cNvSpPr>
              <p:nvPr/>
            </p:nvSpPr>
            <p:spPr bwMode="auto">
              <a:xfrm>
                <a:off x="6016" y="9967"/>
                <a:ext cx="5" cy="5"/>
              </a:xfrm>
              <a:custGeom>
                <a:avLst/>
                <a:gdLst>
                  <a:gd name="T0" fmla="*/ 20 w 2"/>
                  <a:gd name="T1" fmla="*/ 0 h 3"/>
                  <a:gd name="T2" fmla="*/ 0 w 2"/>
                  <a:gd name="T3" fmla="*/ 13 h 3"/>
                  <a:gd name="T4" fmla="*/ 20 w 2"/>
                  <a:gd name="T5" fmla="*/ 13 h 3"/>
                  <a:gd name="T6" fmla="*/ 33 w 2"/>
                  <a:gd name="T7" fmla="*/ 0 h 3"/>
                  <a:gd name="T8" fmla="*/ 2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6" name="Freeform 590"/>
              <p:cNvSpPr>
                <a:spLocks/>
              </p:cNvSpPr>
              <p:nvPr/>
            </p:nvSpPr>
            <p:spPr bwMode="auto">
              <a:xfrm>
                <a:off x="6002" y="9967"/>
                <a:ext cx="12" cy="9"/>
              </a:xfrm>
              <a:custGeom>
                <a:avLst/>
                <a:gdLst>
                  <a:gd name="T0" fmla="*/ 0 w 5"/>
                  <a:gd name="T1" fmla="*/ 13 h 5"/>
                  <a:gd name="T2" fmla="*/ 41 w 5"/>
                  <a:gd name="T3" fmla="*/ 23 h 5"/>
                  <a:gd name="T4" fmla="*/ 70 w 5"/>
                  <a:gd name="T5" fmla="*/ 16 h 5"/>
                  <a:gd name="T6" fmla="*/ 58 w 5"/>
                  <a:gd name="T7" fmla="*/ 0 h 5"/>
                  <a:gd name="T8" fmla="*/ 0 w 5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2"/>
                    </a:moveTo>
                    <a:cubicBezTo>
                      <a:pt x="0" y="2"/>
                      <a:pt x="1" y="5"/>
                      <a:pt x="3" y="4"/>
                    </a:cubicBezTo>
                    <a:cubicBezTo>
                      <a:pt x="3" y="4"/>
                      <a:pt x="5" y="4"/>
                      <a:pt x="5" y="3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4" y="0"/>
                      <a:pt x="2" y="0"/>
                      <a:pt x="0" y="2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7" name="Freeform 591"/>
              <p:cNvSpPr>
                <a:spLocks/>
              </p:cNvSpPr>
              <p:nvPr/>
            </p:nvSpPr>
            <p:spPr bwMode="auto">
              <a:xfrm>
                <a:off x="6002" y="9967"/>
                <a:ext cx="12" cy="8"/>
              </a:xfrm>
              <a:custGeom>
                <a:avLst/>
                <a:gdLst>
                  <a:gd name="T0" fmla="*/ 70 w 5"/>
                  <a:gd name="T1" fmla="*/ 24 h 4"/>
                  <a:gd name="T2" fmla="*/ 41 w 5"/>
                  <a:gd name="T3" fmla="*/ 32 h 4"/>
                  <a:gd name="T4" fmla="*/ 12 w 5"/>
                  <a:gd name="T5" fmla="*/ 16 h 4"/>
                  <a:gd name="T6" fmla="*/ 12 w 5"/>
                  <a:gd name="T7" fmla="*/ 8 h 4"/>
                  <a:gd name="T8" fmla="*/ 41 w 5"/>
                  <a:gd name="T9" fmla="*/ 0 h 4"/>
                  <a:gd name="T10" fmla="*/ 41 w 5"/>
                  <a:gd name="T11" fmla="*/ 0 h 4"/>
                  <a:gd name="T12" fmla="*/ 70 w 5"/>
                  <a:gd name="T13" fmla="*/ 2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5" y="3"/>
                      <a:pt x="5" y="3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8" name="Freeform 592"/>
              <p:cNvSpPr>
                <a:spLocks/>
              </p:cNvSpPr>
              <p:nvPr/>
            </p:nvSpPr>
            <p:spPr bwMode="auto">
              <a:xfrm>
                <a:off x="6004" y="9969"/>
                <a:ext cx="7" cy="6"/>
              </a:xfrm>
              <a:custGeom>
                <a:avLst/>
                <a:gdLst>
                  <a:gd name="T0" fmla="*/ 37 w 3"/>
                  <a:gd name="T1" fmla="*/ 16 h 3"/>
                  <a:gd name="T2" fmla="*/ 28 w 3"/>
                  <a:gd name="T3" fmla="*/ 24 h 3"/>
                  <a:gd name="T4" fmla="*/ 0 w 3"/>
                  <a:gd name="T5" fmla="*/ 0 h 3"/>
                  <a:gd name="T6" fmla="*/ 0 w 3"/>
                  <a:gd name="T7" fmla="*/ 0 h 3"/>
                  <a:gd name="T8" fmla="*/ 28 w 3"/>
                  <a:gd name="T9" fmla="*/ 0 h 3"/>
                  <a:gd name="T10" fmla="*/ 28 w 3"/>
                  <a:gd name="T11" fmla="*/ 0 h 3"/>
                  <a:gd name="T12" fmla="*/ 37 w 3"/>
                  <a:gd name="T13" fmla="*/ 16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cubicBezTo>
                      <a:pt x="3" y="3"/>
                      <a:pt x="2" y="3"/>
                      <a:pt x="2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2"/>
                      <a:pt x="3" y="2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09" name="Freeform 593"/>
              <p:cNvSpPr>
                <a:spLocks/>
              </p:cNvSpPr>
              <p:nvPr/>
            </p:nvSpPr>
            <p:spPr bwMode="auto">
              <a:xfrm>
                <a:off x="6004" y="9967"/>
                <a:ext cx="7" cy="8"/>
              </a:xfrm>
              <a:custGeom>
                <a:avLst/>
                <a:gdLst>
                  <a:gd name="T0" fmla="*/ 37 w 3"/>
                  <a:gd name="T1" fmla="*/ 24 h 4"/>
                  <a:gd name="T2" fmla="*/ 28 w 3"/>
                  <a:gd name="T3" fmla="*/ 32 h 4"/>
                  <a:gd name="T4" fmla="*/ 0 w 3"/>
                  <a:gd name="T5" fmla="*/ 8 h 4"/>
                  <a:gd name="T6" fmla="*/ 0 w 3"/>
                  <a:gd name="T7" fmla="*/ 8 h 4"/>
                  <a:gd name="T8" fmla="*/ 28 w 3"/>
                  <a:gd name="T9" fmla="*/ 8 h 4"/>
                  <a:gd name="T10" fmla="*/ 28 w 3"/>
                  <a:gd name="T11" fmla="*/ 8 h 4"/>
                  <a:gd name="T12" fmla="*/ 37 w 3"/>
                  <a:gd name="T13" fmla="*/ 2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3"/>
                    </a:moveTo>
                    <a:cubicBezTo>
                      <a:pt x="3" y="4"/>
                      <a:pt x="2" y="4"/>
                      <a:pt x="2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3"/>
                      <a:pt x="3" y="3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0" name="Freeform 594"/>
              <p:cNvSpPr>
                <a:spLocks/>
              </p:cNvSpPr>
              <p:nvPr/>
            </p:nvSpPr>
            <p:spPr bwMode="auto">
              <a:xfrm>
                <a:off x="6007" y="9967"/>
                <a:ext cx="4" cy="8"/>
              </a:xfrm>
              <a:custGeom>
                <a:avLst/>
                <a:gdLst>
                  <a:gd name="T0" fmla="*/ 0 w 2"/>
                  <a:gd name="T1" fmla="*/ 8 h 4"/>
                  <a:gd name="T2" fmla="*/ 8 w 2"/>
                  <a:gd name="T3" fmla="*/ 32 h 4"/>
                  <a:gd name="T4" fmla="*/ 16 w 2"/>
                  <a:gd name="T5" fmla="*/ 24 h 4"/>
                  <a:gd name="T6" fmla="*/ 8 w 2"/>
                  <a:gd name="T7" fmla="*/ 8 h 4"/>
                  <a:gd name="T8" fmla="*/ 0 w 2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0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1" name="Freeform 595"/>
              <p:cNvSpPr>
                <a:spLocks/>
              </p:cNvSpPr>
              <p:nvPr/>
            </p:nvSpPr>
            <p:spPr bwMode="auto">
              <a:xfrm>
                <a:off x="6308" y="10007"/>
                <a:ext cx="22" cy="20"/>
              </a:xfrm>
              <a:custGeom>
                <a:avLst/>
                <a:gdLst>
                  <a:gd name="T0" fmla="*/ 12 w 9"/>
                  <a:gd name="T1" fmla="*/ 80 h 10"/>
                  <a:gd name="T2" fmla="*/ 90 w 9"/>
                  <a:gd name="T3" fmla="*/ 56 h 10"/>
                  <a:gd name="T4" fmla="*/ 42 w 9"/>
                  <a:gd name="T5" fmla="*/ 48 h 10"/>
                  <a:gd name="T6" fmla="*/ 0 w 9"/>
                  <a:gd name="T7" fmla="*/ 64 h 10"/>
                  <a:gd name="T8" fmla="*/ 12 w 9"/>
                  <a:gd name="T9" fmla="*/ 8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1" y="10"/>
                    </a:moveTo>
                    <a:cubicBezTo>
                      <a:pt x="2" y="8"/>
                      <a:pt x="4" y="7"/>
                      <a:pt x="6" y="7"/>
                    </a:cubicBezTo>
                    <a:cubicBezTo>
                      <a:pt x="9" y="6"/>
                      <a:pt x="6" y="0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0" y="9"/>
                      <a:pt x="0" y="10"/>
                      <a:pt x="1" y="1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2" name="Freeform 596"/>
              <p:cNvSpPr>
                <a:spLocks/>
              </p:cNvSpPr>
              <p:nvPr/>
            </p:nvSpPr>
            <p:spPr bwMode="auto">
              <a:xfrm>
                <a:off x="6308" y="10013"/>
                <a:ext cx="17" cy="14"/>
              </a:xfrm>
              <a:custGeom>
                <a:avLst/>
                <a:gdLst>
                  <a:gd name="T0" fmla="*/ 87 w 7"/>
                  <a:gd name="T1" fmla="*/ 24 h 7"/>
                  <a:gd name="T2" fmla="*/ 12 w 7"/>
                  <a:gd name="T3" fmla="*/ 48 h 7"/>
                  <a:gd name="T4" fmla="*/ 0 w 7"/>
                  <a:gd name="T5" fmla="*/ 40 h 7"/>
                  <a:gd name="T6" fmla="*/ 0 w 7"/>
                  <a:gd name="T7" fmla="*/ 40 h 7"/>
                  <a:gd name="T8" fmla="*/ 12 w 7"/>
                  <a:gd name="T9" fmla="*/ 40 h 7"/>
                  <a:gd name="T10" fmla="*/ 41 w 7"/>
                  <a:gd name="T11" fmla="*/ 32 h 7"/>
                  <a:gd name="T12" fmla="*/ 100 w 7"/>
                  <a:gd name="T13" fmla="*/ 16 h 7"/>
                  <a:gd name="T14" fmla="*/ 87 w 7"/>
                  <a:gd name="T15" fmla="*/ 2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6" y="3"/>
                    </a:moveTo>
                    <a:cubicBezTo>
                      <a:pt x="4" y="4"/>
                      <a:pt x="3" y="5"/>
                      <a:pt x="1" y="6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0"/>
                      <a:pt x="7" y="1"/>
                      <a:pt x="7" y="2"/>
                    </a:cubicBezTo>
                    <a:cubicBezTo>
                      <a:pt x="7" y="2"/>
                      <a:pt x="7" y="3"/>
                      <a:pt x="6" y="3"/>
                    </a:cubicBezTo>
                  </a:path>
                </a:pathLst>
              </a:custGeom>
              <a:solidFill>
                <a:srgbClr val="FC3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3" name="Freeform 597"/>
              <p:cNvSpPr>
                <a:spLocks/>
              </p:cNvSpPr>
              <p:nvPr/>
            </p:nvSpPr>
            <p:spPr bwMode="auto">
              <a:xfrm>
                <a:off x="6310" y="10015"/>
                <a:ext cx="15" cy="10"/>
              </a:xfrm>
              <a:custGeom>
                <a:avLst/>
                <a:gdLst>
                  <a:gd name="T0" fmla="*/ 83 w 6"/>
                  <a:gd name="T1" fmla="*/ 16 h 5"/>
                  <a:gd name="T2" fmla="*/ 0 w 6"/>
                  <a:gd name="T3" fmla="*/ 40 h 5"/>
                  <a:gd name="T4" fmla="*/ 0 w 6"/>
                  <a:gd name="T5" fmla="*/ 32 h 5"/>
                  <a:gd name="T6" fmla="*/ 0 w 6"/>
                  <a:gd name="T7" fmla="*/ 32 h 5"/>
                  <a:gd name="T8" fmla="*/ 0 w 6"/>
                  <a:gd name="T9" fmla="*/ 32 h 5"/>
                  <a:gd name="T10" fmla="*/ 20 w 6"/>
                  <a:gd name="T11" fmla="*/ 24 h 5"/>
                  <a:gd name="T12" fmla="*/ 95 w 6"/>
                  <a:gd name="T13" fmla="*/ 8 h 5"/>
                  <a:gd name="T14" fmla="*/ 83 w 6"/>
                  <a:gd name="T15" fmla="*/ 16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5" y="2"/>
                    </a:moveTo>
                    <a:cubicBezTo>
                      <a:pt x="3" y="3"/>
                      <a:pt x="2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</a:path>
                </a:pathLst>
              </a:custGeom>
              <a:solidFill>
                <a:srgbClr val="FD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4" name="Freeform 598"/>
              <p:cNvSpPr>
                <a:spLocks/>
              </p:cNvSpPr>
              <p:nvPr/>
            </p:nvSpPr>
            <p:spPr bwMode="auto">
              <a:xfrm>
                <a:off x="6310" y="10015"/>
                <a:ext cx="15" cy="10"/>
              </a:xfrm>
              <a:custGeom>
                <a:avLst/>
                <a:gdLst>
                  <a:gd name="T0" fmla="*/ 83 w 6"/>
                  <a:gd name="T1" fmla="*/ 16 h 5"/>
                  <a:gd name="T2" fmla="*/ 20 w 6"/>
                  <a:gd name="T3" fmla="*/ 32 h 5"/>
                  <a:gd name="T4" fmla="*/ 0 w 6"/>
                  <a:gd name="T5" fmla="*/ 32 h 5"/>
                  <a:gd name="T6" fmla="*/ 0 w 6"/>
                  <a:gd name="T7" fmla="*/ 32 h 5"/>
                  <a:gd name="T8" fmla="*/ 0 w 6"/>
                  <a:gd name="T9" fmla="*/ 32 h 5"/>
                  <a:gd name="T10" fmla="*/ 20 w 6"/>
                  <a:gd name="T11" fmla="*/ 24 h 5"/>
                  <a:gd name="T12" fmla="*/ 83 w 6"/>
                  <a:gd name="T13" fmla="*/ 8 h 5"/>
                  <a:gd name="T14" fmla="*/ 83 w 6"/>
                  <a:gd name="T15" fmla="*/ 16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2" y="3"/>
                      <a:pt x="1" y="4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1"/>
                      <a:pt x="6" y="2"/>
                      <a:pt x="5" y="2"/>
                    </a:cubicBezTo>
                  </a:path>
                </a:pathLst>
              </a:custGeom>
              <a:solidFill>
                <a:srgbClr val="FD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5" name="Freeform 599"/>
              <p:cNvSpPr>
                <a:spLocks/>
              </p:cNvSpPr>
              <p:nvPr/>
            </p:nvSpPr>
            <p:spPr bwMode="auto">
              <a:xfrm>
                <a:off x="6310" y="10015"/>
                <a:ext cx="15" cy="8"/>
              </a:xfrm>
              <a:custGeom>
                <a:avLst/>
                <a:gdLst>
                  <a:gd name="T0" fmla="*/ 83 w 6"/>
                  <a:gd name="T1" fmla="*/ 16 h 4"/>
                  <a:gd name="T2" fmla="*/ 20 w 6"/>
                  <a:gd name="T3" fmla="*/ 32 h 4"/>
                  <a:gd name="T4" fmla="*/ 0 w 6"/>
                  <a:gd name="T5" fmla="*/ 32 h 4"/>
                  <a:gd name="T6" fmla="*/ 0 w 6"/>
                  <a:gd name="T7" fmla="*/ 32 h 4"/>
                  <a:gd name="T8" fmla="*/ 0 w 6"/>
                  <a:gd name="T9" fmla="*/ 32 h 4"/>
                  <a:gd name="T10" fmla="*/ 20 w 6"/>
                  <a:gd name="T11" fmla="*/ 24 h 4"/>
                  <a:gd name="T12" fmla="*/ 83 w 6"/>
                  <a:gd name="T13" fmla="*/ 8 h 4"/>
                  <a:gd name="T14" fmla="*/ 83 w 6"/>
                  <a:gd name="T15" fmla="*/ 16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4"/>
                  <a:gd name="T26" fmla="*/ 6 w 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4">
                    <a:moveTo>
                      <a:pt x="5" y="2"/>
                    </a:moveTo>
                    <a:cubicBezTo>
                      <a:pt x="4" y="2"/>
                      <a:pt x="2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5" y="0"/>
                      <a:pt x="6" y="1"/>
                      <a:pt x="5" y="2"/>
                    </a:cubicBezTo>
                  </a:path>
                </a:pathLst>
              </a:custGeom>
              <a:solidFill>
                <a:srgbClr val="FEC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6" name="Freeform 600"/>
              <p:cNvSpPr>
                <a:spLocks/>
              </p:cNvSpPr>
              <p:nvPr/>
            </p:nvSpPr>
            <p:spPr bwMode="auto">
              <a:xfrm>
                <a:off x="6281" y="10021"/>
                <a:ext cx="27" cy="21"/>
              </a:xfrm>
              <a:custGeom>
                <a:avLst/>
                <a:gdLst>
                  <a:gd name="T0" fmla="*/ 71 w 11"/>
                  <a:gd name="T1" fmla="*/ 0 h 11"/>
                  <a:gd name="T2" fmla="*/ 0 w 11"/>
                  <a:gd name="T3" fmla="*/ 55 h 11"/>
                  <a:gd name="T4" fmla="*/ 42 w 11"/>
                  <a:gd name="T5" fmla="*/ 76 h 11"/>
                  <a:gd name="T6" fmla="*/ 133 w 11"/>
                  <a:gd name="T7" fmla="*/ 40 h 11"/>
                  <a:gd name="T8" fmla="*/ 71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5" y="0"/>
                    </a:moveTo>
                    <a:cubicBezTo>
                      <a:pt x="5" y="0"/>
                      <a:pt x="0" y="0"/>
                      <a:pt x="0" y="8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3" y="11"/>
                      <a:pt x="8" y="9"/>
                      <a:pt x="9" y="6"/>
                    </a:cubicBezTo>
                    <a:cubicBezTo>
                      <a:pt x="9" y="6"/>
                      <a:pt x="11" y="3"/>
                      <a:pt x="5" y="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7" name="Freeform 601"/>
              <p:cNvSpPr>
                <a:spLocks/>
              </p:cNvSpPr>
              <p:nvPr/>
            </p:nvSpPr>
            <p:spPr bwMode="auto">
              <a:xfrm>
                <a:off x="6281" y="10023"/>
                <a:ext cx="22" cy="17"/>
              </a:xfrm>
              <a:custGeom>
                <a:avLst/>
                <a:gdLst>
                  <a:gd name="T0" fmla="*/ 71 w 9"/>
                  <a:gd name="T1" fmla="*/ 0 h 9"/>
                  <a:gd name="T2" fmla="*/ 120 w 9"/>
                  <a:gd name="T3" fmla="*/ 21 h 9"/>
                  <a:gd name="T4" fmla="*/ 132 w 9"/>
                  <a:gd name="T5" fmla="*/ 32 h 9"/>
                  <a:gd name="T6" fmla="*/ 42 w 9"/>
                  <a:gd name="T7" fmla="*/ 60 h 9"/>
                  <a:gd name="T8" fmla="*/ 42 w 9"/>
                  <a:gd name="T9" fmla="*/ 60 h 9"/>
                  <a:gd name="T10" fmla="*/ 0 w 9"/>
                  <a:gd name="T11" fmla="*/ 53 h 9"/>
                  <a:gd name="T12" fmla="*/ 0 w 9"/>
                  <a:gd name="T13" fmla="*/ 47 h 9"/>
                  <a:gd name="T14" fmla="*/ 71 w 9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9"/>
                  <a:gd name="T26" fmla="*/ 9 w 9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9">
                    <a:moveTo>
                      <a:pt x="5" y="0"/>
                    </a:moveTo>
                    <a:cubicBezTo>
                      <a:pt x="7" y="1"/>
                      <a:pt x="7" y="2"/>
                      <a:pt x="8" y="3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5" y="0"/>
                      <a:pt x="5" y="0"/>
                    </a:cubicBezTo>
                  </a:path>
                </a:pathLst>
              </a:custGeom>
              <a:solidFill>
                <a:srgbClr val="FC3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8" name="Freeform 602"/>
              <p:cNvSpPr>
                <a:spLocks/>
              </p:cNvSpPr>
              <p:nvPr/>
            </p:nvSpPr>
            <p:spPr bwMode="auto">
              <a:xfrm>
                <a:off x="6281" y="10023"/>
                <a:ext cx="20" cy="17"/>
              </a:xfrm>
              <a:custGeom>
                <a:avLst/>
                <a:gdLst>
                  <a:gd name="T0" fmla="*/ 95 w 8"/>
                  <a:gd name="T1" fmla="*/ 0 h 9"/>
                  <a:gd name="T2" fmla="*/ 125 w 8"/>
                  <a:gd name="T3" fmla="*/ 21 h 9"/>
                  <a:gd name="T4" fmla="*/ 125 w 8"/>
                  <a:gd name="T5" fmla="*/ 32 h 9"/>
                  <a:gd name="T6" fmla="*/ 50 w 8"/>
                  <a:gd name="T7" fmla="*/ 60 h 9"/>
                  <a:gd name="T8" fmla="*/ 50 w 8"/>
                  <a:gd name="T9" fmla="*/ 60 h 9"/>
                  <a:gd name="T10" fmla="*/ 0 w 8"/>
                  <a:gd name="T11" fmla="*/ 47 h 9"/>
                  <a:gd name="T12" fmla="*/ 0 w 8"/>
                  <a:gd name="T13" fmla="*/ 47 h 9"/>
                  <a:gd name="T14" fmla="*/ 95 w 8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9"/>
                  <a:gd name="T26" fmla="*/ 8 w 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9">
                    <a:moveTo>
                      <a:pt x="6" y="0"/>
                    </a:moveTo>
                    <a:cubicBezTo>
                      <a:pt x="7" y="1"/>
                      <a:pt x="7" y="2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7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"/>
                      <a:pt x="6" y="0"/>
                      <a:pt x="6" y="0"/>
                    </a:cubicBezTo>
                  </a:path>
                </a:pathLst>
              </a:custGeom>
              <a:solidFill>
                <a:srgbClr val="FD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19" name="Freeform 603"/>
              <p:cNvSpPr>
                <a:spLocks/>
              </p:cNvSpPr>
              <p:nvPr/>
            </p:nvSpPr>
            <p:spPr bwMode="auto">
              <a:xfrm>
                <a:off x="6284" y="10025"/>
                <a:ext cx="17" cy="15"/>
              </a:xfrm>
              <a:custGeom>
                <a:avLst/>
                <a:gdLst>
                  <a:gd name="T0" fmla="*/ 70 w 7"/>
                  <a:gd name="T1" fmla="*/ 0 h 8"/>
                  <a:gd name="T2" fmla="*/ 100 w 7"/>
                  <a:gd name="T3" fmla="*/ 15 h 8"/>
                  <a:gd name="T4" fmla="*/ 100 w 7"/>
                  <a:gd name="T5" fmla="*/ 28 h 8"/>
                  <a:gd name="T6" fmla="*/ 29 w 7"/>
                  <a:gd name="T7" fmla="*/ 53 h 8"/>
                  <a:gd name="T8" fmla="*/ 29 w 7"/>
                  <a:gd name="T9" fmla="*/ 53 h 8"/>
                  <a:gd name="T10" fmla="*/ 0 w 7"/>
                  <a:gd name="T11" fmla="*/ 39 h 8"/>
                  <a:gd name="T12" fmla="*/ 0 w 7"/>
                  <a:gd name="T13" fmla="*/ 39 h 8"/>
                  <a:gd name="T14" fmla="*/ 70 w 7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8"/>
                  <a:gd name="T26" fmla="*/ 7 w 7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8">
                    <a:moveTo>
                      <a:pt x="5" y="0"/>
                    </a:moveTo>
                    <a:cubicBezTo>
                      <a:pt x="7" y="1"/>
                      <a:pt x="6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5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0"/>
                      <a:pt x="5" y="0"/>
                      <a:pt x="5" y="0"/>
                    </a:cubicBezTo>
                  </a:path>
                </a:pathLst>
              </a:custGeom>
              <a:solidFill>
                <a:srgbClr val="FD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0" name="Freeform 604"/>
              <p:cNvSpPr>
                <a:spLocks/>
              </p:cNvSpPr>
              <p:nvPr/>
            </p:nvSpPr>
            <p:spPr bwMode="auto">
              <a:xfrm>
                <a:off x="6284" y="10025"/>
                <a:ext cx="17" cy="13"/>
              </a:xfrm>
              <a:custGeom>
                <a:avLst/>
                <a:gdLst>
                  <a:gd name="T0" fmla="*/ 70 w 7"/>
                  <a:gd name="T1" fmla="*/ 0 h 7"/>
                  <a:gd name="T2" fmla="*/ 87 w 7"/>
                  <a:gd name="T3" fmla="*/ 13 h 7"/>
                  <a:gd name="T4" fmla="*/ 87 w 7"/>
                  <a:gd name="T5" fmla="*/ 24 h 7"/>
                  <a:gd name="T6" fmla="*/ 29 w 7"/>
                  <a:gd name="T7" fmla="*/ 45 h 7"/>
                  <a:gd name="T8" fmla="*/ 29 w 7"/>
                  <a:gd name="T9" fmla="*/ 45 h 7"/>
                  <a:gd name="T10" fmla="*/ 0 w 7"/>
                  <a:gd name="T11" fmla="*/ 37 h 7"/>
                  <a:gd name="T12" fmla="*/ 0 w 7"/>
                  <a:gd name="T13" fmla="*/ 32 h 7"/>
                  <a:gd name="T14" fmla="*/ 70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5" y="0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1"/>
                      <a:pt x="5" y="0"/>
                      <a:pt x="5" y="0"/>
                    </a:cubicBezTo>
                  </a:path>
                </a:pathLst>
              </a:custGeom>
              <a:solidFill>
                <a:srgbClr val="FEC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1" name="Freeform 605"/>
              <p:cNvSpPr>
                <a:spLocks/>
              </p:cNvSpPr>
              <p:nvPr/>
            </p:nvSpPr>
            <p:spPr bwMode="auto">
              <a:xfrm>
                <a:off x="6284" y="10027"/>
                <a:ext cx="17" cy="11"/>
              </a:xfrm>
              <a:custGeom>
                <a:avLst/>
                <a:gdLst>
                  <a:gd name="T0" fmla="*/ 70 w 7"/>
                  <a:gd name="T1" fmla="*/ 0 h 6"/>
                  <a:gd name="T2" fmla="*/ 0 w 7"/>
                  <a:gd name="T3" fmla="*/ 24 h 6"/>
                  <a:gd name="T4" fmla="*/ 29 w 7"/>
                  <a:gd name="T5" fmla="*/ 37 h 6"/>
                  <a:gd name="T6" fmla="*/ 87 w 7"/>
                  <a:gd name="T7" fmla="*/ 13 h 6"/>
                  <a:gd name="T8" fmla="*/ 7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2" y="1"/>
                      <a:pt x="0" y="4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2" y="6"/>
                      <a:pt x="6" y="4"/>
                      <a:pt x="6" y="2"/>
                    </a:cubicBezTo>
                    <a:cubicBezTo>
                      <a:pt x="6" y="2"/>
                      <a:pt x="7" y="1"/>
                      <a:pt x="5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2" name="Freeform 606"/>
              <p:cNvSpPr>
                <a:spLocks/>
              </p:cNvSpPr>
              <p:nvPr/>
            </p:nvSpPr>
            <p:spPr bwMode="auto">
              <a:xfrm>
                <a:off x="6296" y="10017"/>
                <a:ext cx="9" cy="10"/>
              </a:xfrm>
              <a:custGeom>
                <a:avLst/>
                <a:gdLst>
                  <a:gd name="T0" fmla="*/ 25 w 4"/>
                  <a:gd name="T1" fmla="*/ 0 h 5"/>
                  <a:gd name="T2" fmla="*/ 0 w 4"/>
                  <a:gd name="T3" fmla="*/ 32 h 5"/>
                  <a:gd name="T4" fmla="*/ 25 w 4"/>
                  <a:gd name="T5" fmla="*/ 32 h 5"/>
                  <a:gd name="T6" fmla="*/ 45 w 4"/>
                  <a:gd name="T7" fmla="*/ 8 h 5"/>
                  <a:gd name="T8" fmla="*/ 25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0" y="0"/>
                      <a:pt x="0" y="4"/>
                    </a:cubicBezTo>
                    <a:cubicBezTo>
                      <a:pt x="0" y="4"/>
                      <a:pt x="1" y="5"/>
                      <a:pt x="2" y="4"/>
                    </a:cubicBezTo>
                    <a:cubicBezTo>
                      <a:pt x="2" y="4"/>
                      <a:pt x="4" y="3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3" name="Freeform 607"/>
              <p:cNvSpPr>
                <a:spLocks/>
              </p:cNvSpPr>
              <p:nvPr/>
            </p:nvSpPr>
            <p:spPr bwMode="auto">
              <a:xfrm>
                <a:off x="6296" y="10017"/>
                <a:ext cx="9" cy="8"/>
              </a:xfrm>
              <a:custGeom>
                <a:avLst/>
                <a:gdLst>
                  <a:gd name="T0" fmla="*/ 25 w 4"/>
                  <a:gd name="T1" fmla="*/ 0 h 4"/>
                  <a:gd name="T2" fmla="*/ 36 w 4"/>
                  <a:gd name="T3" fmla="*/ 8 h 4"/>
                  <a:gd name="T4" fmla="*/ 45 w 4"/>
                  <a:gd name="T5" fmla="*/ 16 h 4"/>
                  <a:gd name="T6" fmla="*/ 25 w 4"/>
                  <a:gd name="T7" fmla="*/ 32 h 4"/>
                  <a:gd name="T8" fmla="*/ 25 w 4"/>
                  <a:gd name="T9" fmla="*/ 32 h 4"/>
                  <a:gd name="T10" fmla="*/ 0 w 4"/>
                  <a:gd name="T11" fmla="*/ 32 h 4"/>
                  <a:gd name="T12" fmla="*/ 0 w 4"/>
                  <a:gd name="T13" fmla="*/ 32 h 4"/>
                  <a:gd name="T14" fmla="*/ 25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2" y="0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4" name="Freeform 608"/>
              <p:cNvSpPr>
                <a:spLocks/>
              </p:cNvSpPr>
              <p:nvPr/>
            </p:nvSpPr>
            <p:spPr bwMode="auto">
              <a:xfrm>
                <a:off x="6296" y="10017"/>
                <a:ext cx="9" cy="8"/>
              </a:xfrm>
              <a:custGeom>
                <a:avLst/>
                <a:gdLst>
                  <a:gd name="T0" fmla="*/ 25 w 4"/>
                  <a:gd name="T1" fmla="*/ 0 h 4"/>
                  <a:gd name="T2" fmla="*/ 36 w 4"/>
                  <a:gd name="T3" fmla="*/ 8 h 4"/>
                  <a:gd name="T4" fmla="*/ 45 w 4"/>
                  <a:gd name="T5" fmla="*/ 16 h 4"/>
                  <a:gd name="T6" fmla="*/ 25 w 4"/>
                  <a:gd name="T7" fmla="*/ 32 h 4"/>
                  <a:gd name="T8" fmla="*/ 25 w 4"/>
                  <a:gd name="T9" fmla="*/ 32 h 4"/>
                  <a:gd name="T10" fmla="*/ 11 w 4"/>
                  <a:gd name="T11" fmla="*/ 32 h 4"/>
                  <a:gd name="T12" fmla="*/ 11 w 4"/>
                  <a:gd name="T13" fmla="*/ 32 h 4"/>
                  <a:gd name="T14" fmla="*/ 25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1"/>
                      <a:pt x="2" y="0"/>
                      <a:pt x="2" y="0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5" name="Freeform 609"/>
              <p:cNvSpPr>
                <a:spLocks/>
              </p:cNvSpPr>
              <p:nvPr/>
            </p:nvSpPr>
            <p:spPr bwMode="auto">
              <a:xfrm>
                <a:off x="6296" y="10017"/>
                <a:ext cx="7" cy="8"/>
              </a:xfrm>
              <a:custGeom>
                <a:avLst/>
                <a:gdLst>
                  <a:gd name="T0" fmla="*/ 28 w 3"/>
                  <a:gd name="T1" fmla="*/ 0 h 4"/>
                  <a:gd name="T2" fmla="*/ 37 w 3"/>
                  <a:gd name="T3" fmla="*/ 8 h 4"/>
                  <a:gd name="T4" fmla="*/ 37 w 3"/>
                  <a:gd name="T5" fmla="*/ 16 h 4"/>
                  <a:gd name="T6" fmla="*/ 28 w 3"/>
                  <a:gd name="T7" fmla="*/ 32 h 4"/>
                  <a:gd name="T8" fmla="*/ 28 w 3"/>
                  <a:gd name="T9" fmla="*/ 32 h 4"/>
                  <a:gd name="T10" fmla="*/ 12 w 3"/>
                  <a:gd name="T11" fmla="*/ 32 h 4"/>
                  <a:gd name="T12" fmla="*/ 12 w 3"/>
                  <a:gd name="T13" fmla="*/ 24 h 4"/>
                  <a:gd name="T14" fmla="*/ 28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2" y="0"/>
                      <a:pt x="2" y="0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6" name="Freeform 610"/>
              <p:cNvSpPr>
                <a:spLocks/>
              </p:cNvSpPr>
              <p:nvPr/>
            </p:nvSpPr>
            <p:spPr bwMode="auto">
              <a:xfrm>
                <a:off x="6298" y="10017"/>
                <a:ext cx="5" cy="8"/>
              </a:xfrm>
              <a:custGeom>
                <a:avLst/>
                <a:gdLst>
                  <a:gd name="T0" fmla="*/ 20 w 2"/>
                  <a:gd name="T1" fmla="*/ 0 h 4"/>
                  <a:gd name="T2" fmla="*/ 33 w 2"/>
                  <a:gd name="T3" fmla="*/ 8 h 4"/>
                  <a:gd name="T4" fmla="*/ 20 w 2"/>
                  <a:gd name="T5" fmla="*/ 32 h 4"/>
                  <a:gd name="T6" fmla="*/ 0 w 2"/>
                  <a:gd name="T7" fmla="*/ 24 h 4"/>
                  <a:gd name="T8" fmla="*/ 20 w 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7" name="Freeform 611"/>
              <p:cNvSpPr>
                <a:spLocks/>
              </p:cNvSpPr>
              <p:nvPr/>
            </p:nvSpPr>
            <p:spPr bwMode="auto">
              <a:xfrm>
                <a:off x="6303" y="10027"/>
                <a:ext cx="12" cy="9"/>
              </a:xfrm>
              <a:custGeom>
                <a:avLst/>
                <a:gdLst>
                  <a:gd name="T0" fmla="*/ 70 w 5"/>
                  <a:gd name="T1" fmla="*/ 7 h 5"/>
                  <a:gd name="T2" fmla="*/ 0 w 5"/>
                  <a:gd name="T3" fmla="*/ 13 h 5"/>
                  <a:gd name="T4" fmla="*/ 12 w 5"/>
                  <a:gd name="T5" fmla="*/ 23 h 5"/>
                  <a:gd name="T6" fmla="*/ 58 w 5"/>
                  <a:gd name="T7" fmla="*/ 29 h 5"/>
                  <a:gd name="T8" fmla="*/ 70 w 5"/>
                  <a:gd name="T9" fmla="*/ 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3" y="0"/>
                      <a:pt x="0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5"/>
                      <a:pt x="4" y="5"/>
                    </a:cubicBezTo>
                    <a:cubicBezTo>
                      <a:pt x="4" y="5"/>
                      <a:pt x="5" y="3"/>
                      <a:pt x="5" y="1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8" name="Freeform 612"/>
              <p:cNvSpPr>
                <a:spLocks/>
              </p:cNvSpPr>
              <p:nvPr/>
            </p:nvSpPr>
            <p:spPr bwMode="auto">
              <a:xfrm>
                <a:off x="6303" y="10027"/>
                <a:ext cx="12" cy="9"/>
              </a:xfrm>
              <a:custGeom>
                <a:avLst/>
                <a:gdLst>
                  <a:gd name="T0" fmla="*/ 58 w 5"/>
                  <a:gd name="T1" fmla="*/ 23 h 5"/>
                  <a:gd name="T2" fmla="*/ 12 w 5"/>
                  <a:gd name="T3" fmla="*/ 23 h 5"/>
                  <a:gd name="T4" fmla="*/ 12 w 5"/>
                  <a:gd name="T5" fmla="*/ 16 h 5"/>
                  <a:gd name="T6" fmla="*/ 12 w 5"/>
                  <a:gd name="T7" fmla="*/ 13 h 5"/>
                  <a:gd name="T8" fmla="*/ 12 w 5"/>
                  <a:gd name="T9" fmla="*/ 13 h 5"/>
                  <a:gd name="T10" fmla="*/ 58 w 5"/>
                  <a:gd name="T11" fmla="*/ 13 h 5"/>
                  <a:gd name="T12" fmla="*/ 70 w 5"/>
                  <a:gd name="T13" fmla="*/ 16 h 5"/>
                  <a:gd name="T14" fmla="*/ 58 w 5"/>
                  <a:gd name="T15" fmla="*/ 2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4" y="2"/>
                      <a:pt x="4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29" name="Freeform 613"/>
              <p:cNvSpPr>
                <a:spLocks/>
              </p:cNvSpPr>
              <p:nvPr/>
            </p:nvSpPr>
            <p:spPr bwMode="auto">
              <a:xfrm>
                <a:off x="6303" y="10029"/>
                <a:ext cx="10" cy="7"/>
              </a:xfrm>
              <a:custGeom>
                <a:avLst/>
                <a:gdLst>
                  <a:gd name="T0" fmla="*/ 63 w 4"/>
                  <a:gd name="T1" fmla="*/ 16 h 4"/>
                  <a:gd name="T2" fmla="*/ 20 w 4"/>
                  <a:gd name="T3" fmla="*/ 16 h 4"/>
                  <a:gd name="T4" fmla="*/ 20 w 4"/>
                  <a:gd name="T5" fmla="*/ 12 h 4"/>
                  <a:gd name="T6" fmla="*/ 20 w 4"/>
                  <a:gd name="T7" fmla="*/ 7 h 4"/>
                  <a:gd name="T8" fmla="*/ 20 w 4"/>
                  <a:gd name="T9" fmla="*/ 7 h 4"/>
                  <a:gd name="T10" fmla="*/ 63 w 4"/>
                  <a:gd name="T11" fmla="*/ 7 h 4"/>
                  <a:gd name="T12" fmla="*/ 63 w 4"/>
                  <a:gd name="T13" fmla="*/ 12 h 4"/>
                  <a:gd name="T14" fmla="*/ 63 w 4"/>
                  <a:gd name="T15" fmla="*/ 16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3"/>
                    </a:moveTo>
                    <a:cubicBezTo>
                      <a:pt x="3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0" name="Freeform 614"/>
              <p:cNvSpPr>
                <a:spLocks/>
              </p:cNvSpPr>
              <p:nvPr/>
            </p:nvSpPr>
            <p:spPr bwMode="auto">
              <a:xfrm>
                <a:off x="6305" y="10029"/>
                <a:ext cx="8" cy="6"/>
              </a:xfrm>
              <a:custGeom>
                <a:avLst/>
                <a:gdLst>
                  <a:gd name="T0" fmla="*/ 56 w 3"/>
                  <a:gd name="T1" fmla="*/ 24 h 3"/>
                  <a:gd name="T2" fmla="*/ 0 w 3"/>
                  <a:gd name="T3" fmla="*/ 16 h 3"/>
                  <a:gd name="T4" fmla="*/ 0 w 3"/>
                  <a:gd name="T5" fmla="*/ 16 h 3"/>
                  <a:gd name="T6" fmla="*/ 0 w 3"/>
                  <a:gd name="T7" fmla="*/ 8 h 3"/>
                  <a:gd name="T8" fmla="*/ 0 w 3"/>
                  <a:gd name="T9" fmla="*/ 8 h 3"/>
                  <a:gd name="T10" fmla="*/ 56 w 3"/>
                  <a:gd name="T11" fmla="*/ 8 h 3"/>
                  <a:gd name="T12" fmla="*/ 56 w 3"/>
                  <a:gd name="T13" fmla="*/ 16 h 3"/>
                  <a:gd name="T14" fmla="*/ 56 w 3"/>
                  <a:gd name="T15" fmla="*/ 24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1" name="Freeform 615"/>
              <p:cNvSpPr>
                <a:spLocks/>
              </p:cNvSpPr>
              <p:nvPr/>
            </p:nvSpPr>
            <p:spPr bwMode="auto">
              <a:xfrm>
                <a:off x="6305" y="10031"/>
                <a:ext cx="8" cy="4"/>
              </a:xfrm>
              <a:custGeom>
                <a:avLst/>
                <a:gdLst>
                  <a:gd name="T0" fmla="*/ 56 w 3"/>
                  <a:gd name="T1" fmla="*/ 8 h 2"/>
                  <a:gd name="T2" fmla="*/ 0 w 3"/>
                  <a:gd name="T3" fmla="*/ 0 h 2"/>
                  <a:gd name="T4" fmla="*/ 0 w 3"/>
                  <a:gd name="T5" fmla="*/ 8 h 2"/>
                  <a:gd name="T6" fmla="*/ 56 w 3"/>
                  <a:gd name="T7" fmla="*/ 8 h 2"/>
                  <a:gd name="T8" fmla="*/ 56 w 3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2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2" name="Freeform 616"/>
              <p:cNvSpPr>
                <a:spLocks/>
              </p:cNvSpPr>
              <p:nvPr/>
            </p:nvSpPr>
            <p:spPr bwMode="auto">
              <a:xfrm>
                <a:off x="6298" y="10021"/>
                <a:ext cx="15" cy="10"/>
              </a:xfrm>
              <a:custGeom>
                <a:avLst/>
                <a:gdLst>
                  <a:gd name="T0" fmla="*/ 63 w 6"/>
                  <a:gd name="T1" fmla="*/ 0 h 5"/>
                  <a:gd name="T2" fmla="*/ 20 w 6"/>
                  <a:gd name="T3" fmla="*/ 32 h 5"/>
                  <a:gd name="T4" fmla="*/ 50 w 6"/>
                  <a:gd name="T5" fmla="*/ 40 h 5"/>
                  <a:gd name="T6" fmla="*/ 95 w 6"/>
                  <a:gd name="T7" fmla="*/ 16 h 5"/>
                  <a:gd name="T8" fmla="*/ 63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0" y="1"/>
                      <a:pt x="1" y="4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5"/>
                      <a:pt x="5" y="4"/>
                      <a:pt x="6" y="2"/>
                    </a:cubicBezTo>
                    <a:cubicBezTo>
                      <a:pt x="6" y="2"/>
                      <a:pt x="5" y="1"/>
                      <a:pt x="4" y="0"/>
                    </a:cubicBezTo>
                  </a:path>
                </a:pathLst>
              </a:custGeom>
              <a:solidFill>
                <a:srgbClr val="FC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3" name="Freeform 617"/>
              <p:cNvSpPr>
                <a:spLocks/>
              </p:cNvSpPr>
              <p:nvPr/>
            </p:nvSpPr>
            <p:spPr bwMode="auto">
              <a:xfrm>
                <a:off x="6301" y="10021"/>
                <a:ext cx="9" cy="8"/>
              </a:xfrm>
              <a:custGeom>
                <a:avLst/>
                <a:gdLst>
                  <a:gd name="T0" fmla="*/ 25 w 4"/>
                  <a:gd name="T1" fmla="*/ 32 h 4"/>
                  <a:gd name="T2" fmla="*/ 0 w 4"/>
                  <a:gd name="T3" fmla="*/ 24 h 4"/>
                  <a:gd name="T4" fmla="*/ 36 w 4"/>
                  <a:gd name="T5" fmla="*/ 0 h 4"/>
                  <a:gd name="T6" fmla="*/ 36 w 4"/>
                  <a:gd name="T7" fmla="*/ 0 h 4"/>
                  <a:gd name="T8" fmla="*/ 45 w 4"/>
                  <a:gd name="T9" fmla="*/ 16 h 4"/>
                  <a:gd name="T10" fmla="*/ 45 w 4"/>
                  <a:gd name="T11" fmla="*/ 16 h 4"/>
                  <a:gd name="T12" fmla="*/ 25 w 4"/>
                  <a:gd name="T13" fmla="*/ 3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0" y="3"/>
                      <a:pt x="0" y="3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2" y="4"/>
                      <a:pt x="2" y="4"/>
                    </a:cubicBezTo>
                  </a:path>
                </a:pathLst>
              </a:custGeom>
              <a:solidFill>
                <a:srgbClr val="FC3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4" name="Freeform 618"/>
              <p:cNvSpPr>
                <a:spLocks/>
              </p:cNvSpPr>
              <p:nvPr/>
            </p:nvSpPr>
            <p:spPr bwMode="auto">
              <a:xfrm>
                <a:off x="6303" y="10021"/>
                <a:ext cx="7" cy="8"/>
              </a:xfrm>
              <a:custGeom>
                <a:avLst/>
                <a:gdLst>
                  <a:gd name="T0" fmla="*/ 12 w 3"/>
                  <a:gd name="T1" fmla="*/ 32 h 4"/>
                  <a:gd name="T2" fmla="*/ 0 w 3"/>
                  <a:gd name="T3" fmla="*/ 24 h 4"/>
                  <a:gd name="T4" fmla="*/ 28 w 3"/>
                  <a:gd name="T5" fmla="*/ 0 h 4"/>
                  <a:gd name="T6" fmla="*/ 28 w 3"/>
                  <a:gd name="T7" fmla="*/ 8 h 4"/>
                  <a:gd name="T8" fmla="*/ 37 w 3"/>
                  <a:gd name="T9" fmla="*/ 16 h 4"/>
                  <a:gd name="T10" fmla="*/ 37 w 3"/>
                  <a:gd name="T11" fmla="*/ 16 h 4"/>
                  <a:gd name="T12" fmla="*/ 12 w 3"/>
                  <a:gd name="T13" fmla="*/ 3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1" y="4"/>
                      <a:pt x="1" y="4"/>
                    </a:cubicBezTo>
                  </a:path>
                </a:pathLst>
              </a:custGeom>
              <a:solidFill>
                <a:srgbClr val="FD7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5" name="Freeform 619"/>
              <p:cNvSpPr>
                <a:spLocks/>
              </p:cNvSpPr>
              <p:nvPr/>
            </p:nvSpPr>
            <p:spPr bwMode="auto">
              <a:xfrm>
                <a:off x="6303" y="10023"/>
                <a:ext cx="7" cy="6"/>
              </a:xfrm>
              <a:custGeom>
                <a:avLst/>
                <a:gdLst>
                  <a:gd name="T0" fmla="*/ 12 w 3"/>
                  <a:gd name="T1" fmla="*/ 24 h 3"/>
                  <a:gd name="T2" fmla="*/ 0 w 3"/>
                  <a:gd name="T3" fmla="*/ 16 h 3"/>
                  <a:gd name="T4" fmla="*/ 28 w 3"/>
                  <a:gd name="T5" fmla="*/ 0 h 3"/>
                  <a:gd name="T6" fmla="*/ 28 w 3"/>
                  <a:gd name="T7" fmla="*/ 0 h 3"/>
                  <a:gd name="T8" fmla="*/ 37 w 3"/>
                  <a:gd name="T9" fmla="*/ 8 h 3"/>
                  <a:gd name="T10" fmla="*/ 37 w 3"/>
                  <a:gd name="T11" fmla="*/ 8 h 3"/>
                  <a:gd name="T12" fmla="*/ 12 w 3"/>
                  <a:gd name="T13" fmla="*/ 24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3"/>
                    </a:cubicBezTo>
                  </a:path>
                </a:pathLst>
              </a:custGeom>
              <a:solidFill>
                <a:srgbClr val="FE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6" name="Freeform 620"/>
              <p:cNvSpPr>
                <a:spLocks/>
              </p:cNvSpPr>
              <p:nvPr/>
            </p:nvSpPr>
            <p:spPr bwMode="auto">
              <a:xfrm>
                <a:off x="6303" y="10023"/>
                <a:ext cx="7" cy="6"/>
              </a:xfrm>
              <a:custGeom>
                <a:avLst/>
                <a:gdLst>
                  <a:gd name="T0" fmla="*/ 28 w 3"/>
                  <a:gd name="T1" fmla="*/ 0 h 3"/>
                  <a:gd name="T2" fmla="*/ 0 w 3"/>
                  <a:gd name="T3" fmla="*/ 16 h 3"/>
                  <a:gd name="T4" fmla="*/ 12 w 3"/>
                  <a:gd name="T5" fmla="*/ 24 h 3"/>
                  <a:gd name="T6" fmla="*/ 37 w 3"/>
                  <a:gd name="T7" fmla="*/ 8 h 3"/>
                  <a:gd name="T8" fmla="*/ 2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3" y="1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7" name="Freeform 621"/>
              <p:cNvSpPr>
                <a:spLocks/>
              </p:cNvSpPr>
              <p:nvPr/>
            </p:nvSpPr>
            <p:spPr bwMode="auto">
              <a:xfrm>
                <a:off x="6213" y="10052"/>
                <a:ext cx="5" cy="6"/>
              </a:xfrm>
              <a:custGeom>
                <a:avLst/>
                <a:gdLst>
                  <a:gd name="T0" fmla="*/ 0 w 2"/>
                  <a:gd name="T1" fmla="*/ 0 h 3"/>
                  <a:gd name="T2" fmla="*/ 33 w 2"/>
                  <a:gd name="T3" fmla="*/ 24 h 3"/>
                  <a:gd name="T4" fmla="*/ 0 w 2"/>
                  <a:gd name="T5" fmla="*/ 8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8" name="Freeform 622"/>
              <p:cNvSpPr>
                <a:spLocks/>
              </p:cNvSpPr>
              <p:nvPr/>
            </p:nvSpPr>
            <p:spPr bwMode="auto">
              <a:xfrm>
                <a:off x="6213" y="10052"/>
                <a:ext cx="5" cy="6"/>
              </a:xfrm>
              <a:custGeom>
                <a:avLst/>
                <a:gdLst>
                  <a:gd name="T0" fmla="*/ 0 w 2"/>
                  <a:gd name="T1" fmla="*/ 0 h 3"/>
                  <a:gd name="T2" fmla="*/ 33 w 2"/>
                  <a:gd name="T3" fmla="*/ 24 h 3"/>
                  <a:gd name="T4" fmla="*/ 0 w 2"/>
                  <a:gd name="T5" fmla="*/ 8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2" y="3"/>
                      <a:pt x="1" y="3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39" name="Freeform 623"/>
              <p:cNvSpPr>
                <a:spLocks/>
              </p:cNvSpPr>
              <p:nvPr/>
            </p:nvSpPr>
            <p:spPr bwMode="auto">
              <a:xfrm>
                <a:off x="6174" y="10005"/>
                <a:ext cx="68" cy="33"/>
              </a:xfrm>
              <a:custGeom>
                <a:avLst/>
                <a:gdLst>
                  <a:gd name="T0" fmla="*/ 129 w 28"/>
                  <a:gd name="T1" fmla="*/ 0 h 17"/>
                  <a:gd name="T2" fmla="*/ 87 w 28"/>
                  <a:gd name="T3" fmla="*/ 37 h 17"/>
                  <a:gd name="T4" fmla="*/ 0 w 28"/>
                  <a:gd name="T5" fmla="*/ 52 h 17"/>
                  <a:gd name="T6" fmla="*/ 29 w 28"/>
                  <a:gd name="T7" fmla="*/ 60 h 17"/>
                  <a:gd name="T8" fmla="*/ 12 w 28"/>
                  <a:gd name="T9" fmla="*/ 80 h 17"/>
                  <a:gd name="T10" fmla="*/ 29 w 28"/>
                  <a:gd name="T11" fmla="*/ 87 h 17"/>
                  <a:gd name="T12" fmla="*/ 70 w 28"/>
                  <a:gd name="T13" fmla="*/ 80 h 17"/>
                  <a:gd name="T14" fmla="*/ 70 w 28"/>
                  <a:gd name="T15" fmla="*/ 109 h 17"/>
                  <a:gd name="T16" fmla="*/ 129 w 28"/>
                  <a:gd name="T17" fmla="*/ 109 h 17"/>
                  <a:gd name="T18" fmla="*/ 141 w 28"/>
                  <a:gd name="T19" fmla="*/ 95 h 17"/>
                  <a:gd name="T20" fmla="*/ 170 w 28"/>
                  <a:gd name="T21" fmla="*/ 95 h 17"/>
                  <a:gd name="T22" fmla="*/ 189 w 28"/>
                  <a:gd name="T23" fmla="*/ 87 h 17"/>
                  <a:gd name="T24" fmla="*/ 202 w 28"/>
                  <a:gd name="T25" fmla="*/ 87 h 17"/>
                  <a:gd name="T26" fmla="*/ 231 w 28"/>
                  <a:gd name="T27" fmla="*/ 80 h 17"/>
                  <a:gd name="T28" fmla="*/ 289 w 28"/>
                  <a:gd name="T29" fmla="*/ 87 h 17"/>
                  <a:gd name="T30" fmla="*/ 301 w 28"/>
                  <a:gd name="T31" fmla="*/ 95 h 17"/>
                  <a:gd name="T32" fmla="*/ 359 w 28"/>
                  <a:gd name="T33" fmla="*/ 101 h 17"/>
                  <a:gd name="T34" fmla="*/ 401 w 28"/>
                  <a:gd name="T35" fmla="*/ 72 h 17"/>
                  <a:gd name="T36" fmla="*/ 401 w 28"/>
                  <a:gd name="T37" fmla="*/ 60 h 17"/>
                  <a:gd name="T38" fmla="*/ 330 w 28"/>
                  <a:gd name="T39" fmla="*/ 52 h 17"/>
                  <a:gd name="T40" fmla="*/ 231 w 28"/>
                  <a:gd name="T41" fmla="*/ 8 h 17"/>
                  <a:gd name="T42" fmla="*/ 129 w 28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17"/>
                  <a:gd name="T68" fmla="*/ 28 w 28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17">
                    <a:moveTo>
                      <a:pt x="9" y="0"/>
                    </a:moveTo>
                    <a:cubicBezTo>
                      <a:pt x="9" y="5"/>
                      <a:pt x="7" y="6"/>
                      <a:pt x="6" y="5"/>
                    </a:cubicBezTo>
                    <a:cubicBezTo>
                      <a:pt x="4" y="5"/>
                      <a:pt x="1" y="4"/>
                      <a:pt x="0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3" y="12"/>
                      <a:pt x="5" y="10"/>
                      <a:pt x="5" y="11"/>
                    </a:cubicBezTo>
                    <a:cubicBezTo>
                      <a:pt x="4" y="12"/>
                      <a:pt x="5" y="14"/>
                      <a:pt x="5" y="15"/>
                    </a:cubicBezTo>
                    <a:cubicBezTo>
                      <a:pt x="6" y="17"/>
                      <a:pt x="9" y="16"/>
                      <a:pt x="9" y="15"/>
                    </a:cubicBezTo>
                    <a:cubicBezTo>
                      <a:pt x="10" y="15"/>
                      <a:pt x="10" y="14"/>
                      <a:pt x="10" y="13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2"/>
                      <a:pt x="12" y="12"/>
                      <a:pt x="13" y="12"/>
                    </a:cubicBezTo>
                    <a:cubicBezTo>
                      <a:pt x="13" y="11"/>
                      <a:pt x="14" y="12"/>
                      <a:pt x="14" y="12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7" y="11"/>
                      <a:pt x="19" y="11"/>
                      <a:pt x="20" y="12"/>
                    </a:cubicBezTo>
                    <a:cubicBezTo>
                      <a:pt x="20" y="12"/>
                      <a:pt x="20" y="12"/>
                      <a:pt x="21" y="13"/>
                    </a:cubicBezTo>
                    <a:cubicBezTo>
                      <a:pt x="22" y="15"/>
                      <a:pt x="24" y="15"/>
                      <a:pt x="25" y="14"/>
                    </a:cubicBezTo>
                    <a:cubicBezTo>
                      <a:pt x="26" y="12"/>
                      <a:pt x="27" y="11"/>
                      <a:pt x="28" y="10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6" y="6"/>
                      <a:pt x="25" y="6"/>
                      <a:pt x="23" y="7"/>
                    </a:cubicBezTo>
                    <a:cubicBezTo>
                      <a:pt x="21" y="7"/>
                      <a:pt x="18" y="3"/>
                      <a:pt x="16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40" name="Freeform 624"/>
              <p:cNvSpPr>
                <a:spLocks/>
              </p:cNvSpPr>
              <p:nvPr/>
            </p:nvSpPr>
            <p:spPr bwMode="auto">
              <a:xfrm>
                <a:off x="6062" y="9806"/>
                <a:ext cx="282" cy="213"/>
              </a:xfrm>
              <a:custGeom>
                <a:avLst/>
                <a:gdLst>
                  <a:gd name="T0" fmla="*/ 141 w 116"/>
                  <a:gd name="T1" fmla="*/ 180 h 110"/>
                  <a:gd name="T2" fmla="*/ 260 w 116"/>
                  <a:gd name="T3" fmla="*/ 132 h 110"/>
                  <a:gd name="T4" fmla="*/ 331 w 116"/>
                  <a:gd name="T5" fmla="*/ 72 h 110"/>
                  <a:gd name="T6" fmla="*/ 430 w 116"/>
                  <a:gd name="T7" fmla="*/ 108 h 110"/>
                  <a:gd name="T8" fmla="*/ 620 w 116"/>
                  <a:gd name="T9" fmla="*/ 124 h 110"/>
                  <a:gd name="T10" fmla="*/ 673 w 116"/>
                  <a:gd name="T11" fmla="*/ 172 h 110"/>
                  <a:gd name="T12" fmla="*/ 562 w 116"/>
                  <a:gd name="T13" fmla="*/ 116 h 110"/>
                  <a:gd name="T14" fmla="*/ 491 w 116"/>
                  <a:gd name="T15" fmla="*/ 93 h 110"/>
                  <a:gd name="T16" fmla="*/ 532 w 116"/>
                  <a:gd name="T17" fmla="*/ 37 h 110"/>
                  <a:gd name="T18" fmla="*/ 632 w 116"/>
                  <a:gd name="T19" fmla="*/ 15 h 110"/>
                  <a:gd name="T20" fmla="*/ 1177 w 116"/>
                  <a:gd name="T21" fmla="*/ 93 h 110"/>
                  <a:gd name="T22" fmla="*/ 1595 w 116"/>
                  <a:gd name="T23" fmla="*/ 356 h 110"/>
                  <a:gd name="T24" fmla="*/ 1607 w 116"/>
                  <a:gd name="T25" fmla="*/ 596 h 110"/>
                  <a:gd name="T26" fmla="*/ 1553 w 116"/>
                  <a:gd name="T27" fmla="*/ 682 h 110"/>
                  <a:gd name="T28" fmla="*/ 1507 w 116"/>
                  <a:gd name="T29" fmla="*/ 496 h 110"/>
                  <a:gd name="T30" fmla="*/ 1466 w 116"/>
                  <a:gd name="T31" fmla="*/ 637 h 110"/>
                  <a:gd name="T32" fmla="*/ 1437 w 116"/>
                  <a:gd name="T33" fmla="*/ 589 h 110"/>
                  <a:gd name="T34" fmla="*/ 1425 w 116"/>
                  <a:gd name="T35" fmla="*/ 713 h 110"/>
                  <a:gd name="T36" fmla="*/ 1366 w 116"/>
                  <a:gd name="T37" fmla="*/ 596 h 110"/>
                  <a:gd name="T38" fmla="*/ 1335 w 116"/>
                  <a:gd name="T39" fmla="*/ 536 h 110"/>
                  <a:gd name="T40" fmla="*/ 1354 w 116"/>
                  <a:gd name="T41" fmla="*/ 625 h 110"/>
                  <a:gd name="T42" fmla="*/ 1276 w 116"/>
                  <a:gd name="T43" fmla="*/ 552 h 110"/>
                  <a:gd name="T44" fmla="*/ 1276 w 116"/>
                  <a:gd name="T45" fmla="*/ 604 h 110"/>
                  <a:gd name="T46" fmla="*/ 1194 w 116"/>
                  <a:gd name="T47" fmla="*/ 521 h 110"/>
                  <a:gd name="T48" fmla="*/ 1164 w 116"/>
                  <a:gd name="T49" fmla="*/ 552 h 110"/>
                  <a:gd name="T50" fmla="*/ 1065 w 116"/>
                  <a:gd name="T51" fmla="*/ 502 h 110"/>
                  <a:gd name="T52" fmla="*/ 963 w 116"/>
                  <a:gd name="T53" fmla="*/ 465 h 110"/>
                  <a:gd name="T54" fmla="*/ 1437 w 116"/>
                  <a:gd name="T55" fmla="*/ 742 h 110"/>
                  <a:gd name="T56" fmla="*/ 1223 w 116"/>
                  <a:gd name="T57" fmla="*/ 784 h 110"/>
                  <a:gd name="T58" fmla="*/ 946 w 116"/>
                  <a:gd name="T59" fmla="*/ 728 h 110"/>
                  <a:gd name="T60" fmla="*/ 921 w 116"/>
                  <a:gd name="T61" fmla="*/ 769 h 110"/>
                  <a:gd name="T62" fmla="*/ 805 w 116"/>
                  <a:gd name="T63" fmla="*/ 753 h 110"/>
                  <a:gd name="T64" fmla="*/ 690 w 116"/>
                  <a:gd name="T65" fmla="*/ 720 h 110"/>
                  <a:gd name="T66" fmla="*/ 401 w 116"/>
                  <a:gd name="T67" fmla="*/ 697 h 110"/>
                  <a:gd name="T68" fmla="*/ 272 w 116"/>
                  <a:gd name="T69" fmla="*/ 660 h 110"/>
                  <a:gd name="T70" fmla="*/ 71 w 116"/>
                  <a:gd name="T71" fmla="*/ 682 h 110"/>
                  <a:gd name="T72" fmla="*/ 173 w 116"/>
                  <a:gd name="T73" fmla="*/ 581 h 110"/>
                  <a:gd name="T74" fmla="*/ 360 w 116"/>
                  <a:gd name="T75" fmla="*/ 629 h 110"/>
                  <a:gd name="T76" fmla="*/ 360 w 116"/>
                  <a:gd name="T77" fmla="*/ 581 h 110"/>
                  <a:gd name="T78" fmla="*/ 343 w 116"/>
                  <a:gd name="T79" fmla="*/ 509 h 110"/>
                  <a:gd name="T80" fmla="*/ 301 w 116"/>
                  <a:gd name="T81" fmla="*/ 372 h 110"/>
                  <a:gd name="T82" fmla="*/ 360 w 116"/>
                  <a:gd name="T83" fmla="*/ 296 h 110"/>
                  <a:gd name="T84" fmla="*/ 372 w 116"/>
                  <a:gd name="T85" fmla="*/ 256 h 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"/>
                  <a:gd name="T130" fmla="*/ 0 h 110"/>
                  <a:gd name="T131" fmla="*/ 116 w 116"/>
                  <a:gd name="T132" fmla="*/ 110 h 1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" h="110">
                    <a:moveTo>
                      <a:pt x="7" y="29"/>
                    </a:moveTo>
                    <a:cubicBezTo>
                      <a:pt x="7" y="29"/>
                      <a:pt x="7" y="27"/>
                      <a:pt x="8" y="27"/>
                    </a:cubicBezTo>
                    <a:cubicBezTo>
                      <a:pt x="9" y="26"/>
                      <a:pt x="9" y="26"/>
                      <a:pt x="10" y="25"/>
                    </a:cubicBezTo>
                    <a:cubicBezTo>
                      <a:pt x="11" y="24"/>
                      <a:pt x="13" y="22"/>
                      <a:pt x="13" y="22"/>
                    </a:cubicBezTo>
                    <a:cubicBezTo>
                      <a:pt x="15" y="20"/>
                      <a:pt x="16" y="17"/>
                      <a:pt x="14" y="15"/>
                    </a:cubicBezTo>
                    <a:cubicBezTo>
                      <a:pt x="16" y="15"/>
                      <a:pt x="17" y="17"/>
                      <a:pt x="18" y="18"/>
                    </a:cubicBezTo>
                    <a:cubicBezTo>
                      <a:pt x="18" y="16"/>
                      <a:pt x="19" y="14"/>
                      <a:pt x="19" y="12"/>
                    </a:cubicBezTo>
                    <a:cubicBezTo>
                      <a:pt x="21" y="13"/>
                      <a:pt x="21" y="16"/>
                      <a:pt x="21" y="18"/>
                    </a:cubicBezTo>
                    <a:cubicBezTo>
                      <a:pt x="23" y="16"/>
                      <a:pt x="22" y="12"/>
                      <a:pt x="23" y="10"/>
                    </a:cubicBezTo>
                    <a:cubicBezTo>
                      <a:pt x="25" y="9"/>
                      <a:pt x="24" y="13"/>
                      <a:pt x="24" y="15"/>
                    </a:cubicBezTo>
                    <a:cubicBezTo>
                      <a:pt x="26" y="14"/>
                      <a:pt x="28" y="13"/>
                      <a:pt x="27" y="11"/>
                    </a:cubicBezTo>
                    <a:cubicBezTo>
                      <a:pt x="27" y="11"/>
                      <a:pt x="30" y="13"/>
                      <a:pt x="30" y="15"/>
                    </a:cubicBezTo>
                    <a:cubicBezTo>
                      <a:pt x="31" y="15"/>
                      <a:pt x="32" y="15"/>
                      <a:pt x="33" y="15"/>
                    </a:cubicBezTo>
                    <a:cubicBezTo>
                      <a:pt x="36" y="17"/>
                      <a:pt x="37" y="17"/>
                      <a:pt x="40" y="17"/>
                    </a:cubicBezTo>
                    <a:cubicBezTo>
                      <a:pt x="41" y="18"/>
                      <a:pt x="43" y="17"/>
                      <a:pt x="43" y="17"/>
                    </a:cubicBezTo>
                    <a:cubicBezTo>
                      <a:pt x="43" y="18"/>
                      <a:pt x="43" y="19"/>
                      <a:pt x="42" y="19"/>
                    </a:cubicBezTo>
                    <a:cubicBezTo>
                      <a:pt x="44" y="21"/>
                      <a:pt x="46" y="22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7" y="21"/>
                      <a:pt x="47" y="21"/>
                      <a:pt x="46" y="21"/>
                    </a:cubicBezTo>
                    <a:cubicBezTo>
                      <a:pt x="45" y="17"/>
                      <a:pt x="42" y="16"/>
                      <a:pt x="39" y="16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5"/>
                      <a:pt x="36" y="15"/>
                      <a:pt x="36" y="15"/>
                    </a:cubicBezTo>
                    <a:cubicBezTo>
                      <a:pt x="35" y="14"/>
                      <a:pt x="34" y="14"/>
                      <a:pt x="34" y="13"/>
                    </a:cubicBezTo>
                    <a:cubicBezTo>
                      <a:pt x="34" y="12"/>
                      <a:pt x="34" y="10"/>
                      <a:pt x="35" y="9"/>
                    </a:cubicBezTo>
                    <a:cubicBezTo>
                      <a:pt x="35" y="8"/>
                      <a:pt x="35" y="7"/>
                      <a:pt x="36" y="6"/>
                    </a:cubicBezTo>
                    <a:cubicBezTo>
                      <a:pt x="36" y="6"/>
                      <a:pt x="37" y="6"/>
                      <a:pt x="37" y="5"/>
                    </a:cubicBezTo>
                    <a:cubicBezTo>
                      <a:pt x="37" y="5"/>
                      <a:pt x="37" y="5"/>
                      <a:pt x="38" y="5"/>
                    </a:cubicBezTo>
                    <a:cubicBezTo>
                      <a:pt x="39" y="4"/>
                      <a:pt x="40" y="4"/>
                      <a:pt x="42" y="4"/>
                    </a:cubicBezTo>
                    <a:cubicBezTo>
                      <a:pt x="43" y="4"/>
                      <a:pt x="43" y="3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5" y="0"/>
                      <a:pt x="65" y="4"/>
                    </a:cubicBezTo>
                    <a:cubicBezTo>
                      <a:pt x="65" y="4"/>
                      <a:pt x="72" y="6"/>
                      <a:pt x="82" y="13"/>
                    </a:cubicBezTo>
                    <a:cubicBezTo>
                      <a:pt x="82" y="13"/>
                      <a:pt x="83" y="14"/>
                      <a:pt x="89" y="13"/>
                    </a:cubicBezTo>
                    <a:cubicBezTo>
                      <a:pt x="89" y="13"/>
                      <a:pt x="89" y="15"/>
                      <a:pt x="88" y="17"/>
                    </a:cubicBezTo>
                    <a:cubicBezTo>
                      <a:pt x="88" y="17"/>
                      <a:pt x="104" y="28"/>
                      <a:pt x="111" y="49"/>
                    </a:cubicBezTo>
                    <a:cubicBezTo>
                      <a:pt x="111" y="49"/>
                      <a:pt x="111" y="53"/>
                      <a:pt x="116" y="55"/>
                    </a:cubicBezTo>
                    <a:cubicBezTo>
                      <a:pt x="116" y="55"/>
                      <a:pt x="115" y="57"/>
                      <a:pt x="114" y="57"/>
                    </a:cubicBezTo>
                    <a:cubicBezTo>
                      <a:pt x="114" y="57"/>
                      <a:pt x="116" y="77"/>
                      <a:pt x="112" y="82"/>
                    </a:cubicBezTo>
                    <a:cubicBezTo>
                      <a:pt x="112" y="82"/>
                      <a:pt x="113" y="92"/>
                      <a:pt x="112" y="95"/>
                    </a:cubicBezTo>
                    <a:cubicBezTo>
                      <a:pt x="112" y="95"/>
                      <a:pt x="111" y="99"/>
                      <a:pt x="108" y="105"/>
                    </a:cubicBezTo>
                    <a:cubicBezTo>
                      <a:pt x="108" y="105"/>
                      <a:pt x="107" y="108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0"/>
                      <a:pt x="107" y="88"/>
                      <a:pt x="107" y="85"/>
                    </a:cubicBezTo>
                    <a:cubicBezTo>
                      <a:pt x="107" y="85"/>
                      <a:pt x="108" y="71"/>
                      <a:pt x="105" y="68"/>
                    </a:cubicBezTo>
                    <a:cubicBezTo>
                      <a:pt x="104" y="70"/>
                      <a:pt x="104" y="72"/>
                      <a:pt x="104" y="74"/>
                    </a:cubicBezTo>
                    <a:cubicBezTo>
                      <a:pt x="107" y="84"/>
                      <a:pt x="104" y="102"/>
                      <a:pt x="104" y="101"/>
                    </a:cubicBezTo>
                    <a:cubicBezTo>
                      <a:pt x="103" y="100"/>
                      <a:pt x="102" y="102"/>
                      <a:pt x="102" y="88"/>
                    </a:cubicBezTo>
                    <a:cubicBezTo>
                      <a:pt x="102" y="87"/>
                      <a:pt x="101" y="86"/>
                      <a:pt x="101" y="85"/>
                    </a:cubicBezTo>
                    <a:cubicBezTo>
                      <a:pt x="101" y="84"/>
                      <a:pt x="101" y="84"/>
                      <a:pt x="100" y="83"/>
                    </a:cubicBezTo>
                    <a:cubicBezTo>
                      <a:pt x="100" y="82"/>
                      <a:pt x="100" y="82"/>
                      <a:pt x="100" y="81"/>
                    </a:cubicBezTo>
                    <a:cubicBezTo>
                      <a:pt x="100" y="80"/>
                      <a:pt x="100" y="79"/>
                      <a:pt x="100" y="78"/>
                    </a:cubicBezTo>
                    <a:cubicBezTo>
                      <a:pt x="100" y="79"/>
                      <a:pt x="99" y="78"/>
                      <a:pt x="99" y="79"/>
                    </a:cubicBezTo>
                    <a:cubicBezTo>
                      <a:pt x="99" y="85"/>
                      <a:pt x="99" y="98"/>
                      <a:pt x="99" y="98"/>
                    </a:cubicBezTo>
                    <a:cubicBezTo>
                      <a:pt x="98" y="98"/>
                      <a:pt x="98" y="96"/>
                      <a:pt x="97" y="94"/>
                    </a:cubicBezTo>
                    <a:cubicBezTo>
                      <a:pt x="97" y="94"/>
                      <a:pt x="97" y="89"/>
                      <a:pt x="97" y="89"/>
                    </a:cubicBezTo>
                    <a:cubicBezTo>
                      <a:pt x="97" y="86"/>
                      <a:pt x="95" y="84"/>
                      <a:pt x="95" y="82"/>
                    </a:cubicBezTo>
                    <a:cubicBezTo>
                      <a:pt x="95" y="81"/>
                      <a:pt x="95" y="80"/>
                      <a:pt x="94" y="79"/>
                    </a:cubicBezTo>
                    <a:cubicBezTo>
                      <a:pt x="94" y="79"/>
                      <a:pt x="94" y="79"/>
                      <a:pt x="94" y="78"/>
                    </a:cubicBezTo>
                    <a:cubicBezTo>
                      <a:pt x="93" y="77"/>
                      <a:pt x="94" y="75"/>
                      <a:pt x="93" y="74"/>
                    </a:cubicBezTo>
                    <a:cubicBezTo>
                      <a:pt x="93" y="74"/>
                      <a:pt x="92" y="74"/>
                      <a:pt x="92" y="74"/>
                    </a:cubicBezTo>
                    <a:cubicBezTo>
                      <a:pt x="92" y="76"/>
                      <a:pt x="93" y="78"/>
                      <a:pt x="93" y="80"/>
                    </a:cubicBezTo>
                    <a:cubicBezTo>
                      <a:pt x="93" y="82"/>
                      <a:pt x="93" y="84"/>
                      <a:pt x="94" y="86"/>
                    </a:cubicBezTo>
                    <a:cubicBezTo>
                      <a:pt x="93" y="86"/>
                      <a:pt x="92" y="85"/>
                      <a:pt x="92" y="85"/>
                    </a:cubicBezTo>
                    <a:cubicBezTo>
                      <a:pt x="92" y="84"/>
                      <a:pt x="92" y="83"/>
                      <a:pt x="91" y="82"/>
                    </a:cubicBezTo>
                    <a:cubicBezTo>
                      <a:pt x="90" y="80"/>
                      <a:pt x="90" y="78"/>
                      <a:pt x="89" y="76"/>
                    </a:cubicBezTo>
                    <a:cubicBezTo>
                      <a:pt x="89" y="74"/>
                      <a:pt x="88" y="73"/>
                      <a:pt x="88" y="72"/>
                    </a:cubicBezTo>
                    <a:cubicBezTo>
                      <a:pt x="88" y="71"/>
                      <a:pt x="87" y="71"/>
                      <a:pt x="87" y="71"/>
                    </a:cubicBezTo>
                    <a:cubicBezTo>
                      <a:pt x="86" y="75"/>
                      <a:pt x="88" y="79"/>
                      <a:pt x="89" y="83"/>
                    </a:cubicBezTo>
                    <a:cubicBezTo>
                      <a:pt x="87" y="82"/>
                      <a:pt x="86" y="80"/>
                      <a:pt x="85" y="78"/>
                    </a:cubicBezTo>
                    <a:cubicBezTo>
                      <a:pt x="85" y="77"/>
                      <a:pt x="84" y="76"/>
                      <a:pt x="84" y="76"/>
                    </a:cubicBezTo>
                    <a:cubicBezTo>
                      <a:pt x="84" y="74"/>
                      <a:pt x="84" y="73"/>
                      <a:pt x="83" y="72"/>
                    </a:cubicBezTo>
                    <a:cubicBezTo>
                      <a:pt x="82" y="70"/>
                      <a:pt x="80" y="68"/>
                      <a:pt x="77" y="67"/>
                    </a:cubicBezTo>
                    <a:cubicBezTo>
                      <a:pt x="78" y="68"/>
                      <a:pt x="78" y="69"/>
                      <a:pt x="78" y="70"/>
                    </a:cubicBezTo>
                    <a:cubicBezTo>
                      <a:pt x="79" y="72"/>
                      <a:pt x="80" y="74"/>
                      <a:pt x="81" y="76"/>
                    </a:cubicBezTo>
                    <a:cubicBezTo>
                      <a:pt x="81" y="76"/>
                      <a:pt x="81" y="77"/>
                      <a:pt x="82" y="78"/>
                    </a:cubicBezTo>
                    <a:cubicBezTo>
                      <a:pt x="81" y="79"/>
                      <a:pt x="77" y="74"/>
                      <a:pt x="77" y="72"/>
                    </a:cubicBezTo>
                    <a:cubicBezTo>
                      <a:pt x="76" y="71"/>
                      <a:pt x="75" y="70"/>
                      <a:pt x="74" y="69"/>
                    </a:cubicBezTo>
                    <a:cubicBezTo>
                      <a:pt x="74" y="69"/>
                      <a:pt x="74" y="68"/>
                      <a:pt x="73" y="68"/>
                    </a:cubicBezTo>
                    <a:cubicBezTo>
                      <a:pt x="72" y="68"/>
                      <a:pt x="72" y="68"/>
                      <a:pt x="71" y="68"/>
                    </a:cubicBezTo>
                    <a:cubicBezTo>
                      <a:pt x="69" y="68"/>
                      <a:pt x="68" y="64"/>
                      <a:pt x="67" y="64"/>
                    </a:cubicBezTo>
                    <a:cubicBezTo>
                      <a:pt x="66" y="64"/>
                      <a:pt x="65" y="65"/>
                      <a:pt x="64" y="65"/>
                    </a:cubicBezTo>
                    <a:cubicBezTo>
                      <a:pt x="64" y="65"/>
                      <a:pt x="67" y="71"/>
                      <a:pt x="67" y="79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00" y="102"/>
                      <a:pt x="101" y="103"/>
                      <a:pt x="99" y="105"/>
                    </a:cubicBezTo>
                    <a:cubicBezTo>
                      <a:pt x="99" y="105"/>
                      <a:pt x="94" y="108"/>
                      <a:pt x="91" y="106"/>
                    </a:cubicBezTo>
                    <a:cubicBezTo>
                      <a:pt x="91" y="106"/>
                      <a:pt x="88" y="109"/>
                      <a:pt x="85" y="108"/>
                    </a:cubicBezTo>
                    <a:cubicBezTo>
                      <a:pt x="85" y="108"/>
                      <a:pt x="78" y="110"/>
                      <a:pt x="77" y="107"/>
                    </a:cubicBezTo>
                    <a:cubicBezTo>
                      <a:pt x="77" y="107"/>
                      <a:pt x="75" y="109"/>
                      <a:pt x="71" y="106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6" y="100"/>
                      <a:pt x="65" y="102"/>
                      <a:pt x="66" y="105"/>
                    </a:cubicBezTo>
                    <a:cubicBezTo>
                      <a:pt x="66" y="105"/>
                      <a:pt x="65" y="105"/>
                      <a:pt x="64" y="103"/>
                    </a:cubicBezTo>
                    <a:cubicBezTo>
                      <a:pt x="64" y="103"/>
                      <a:pt x="64" y="105"/>
                      <a:pt x="64" y="106"/>
                    </a:cubicBezTo>
                    <a:cubicBezTo>
                      <a:pt x="64" y="106"/>
                      <a:pt x="62" y="106"/>
                      <a:pt x="61" y="104"/>
                    </a:cubicBezTo>
                    <a:cubicBezTo>
                      <a:pt x="61" y="104"/>
                      <a:pt x="61" y="106"/>
                      <a:pt x="60" y="108"/>
                    </a:cubicBezTo>
                    <a:cubicBezTo>
                      <a:pt x="60" y="108"/>
                      <a:pt x="57" y="107"/>
                      <a:pt x="56" y="104"/>
                    </a:cubicBezTo>
                    <a:cubicBezTo>
                      <a:pt x="56" y="104"/>
                      <a:pt x="56" y="106"/>
                      <a:pt x="54" y="107"/>
                    </a:cubicBezTo>
                    <a:cubicBezTo>
                      <a:pt x="54" y="107"/>
                      <a:pt x="49" y="100"/>
                      <a:pt x="48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4" y="95"/>
                      <a:pt x="42" y="92"/>
                    </a:cubicBezTo>
                    <a:cubicBezTo>
                      <a:pt x="42" y="92"/>
                      <a:pt x="43" y="104"/>
                      <a:pt x="38" y="97"/>
                    </a:cubicBezTo>
                    <a:cubicBezTo>
                      <a:pt x="38" y="97"/>
                      <a:pt x="24" y="101"/>
                      <a:pt x="28" y="96"/>
                    </a:cubicBezTo>
                    <a:cubicBezTo>
                      <a:pt x="28" y="96"/>
                      <a:pt x="21" y="95"/>
                      <a:pt x="19" y="93"/>
                    </a:cubicBezTo>
                    <a:cubicBezTo>
                      <a:pt x="19" y="93"/>
                      <a:pt x="20" y="92"/>
                      <a:pt x="21" y="92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9" y="91"/>
                      <a:pt x="17" y="95"/>
                      <a:pt x="16" y="93"/>
                    </a:cubicBezTo>
                    <a:cubicBezTo>
                      <a:pt x="16" y="93"/>
                      <a:pt x="13" y="93"/>
                      <a:pt x="12" y="93"/>
                    </a:cubicBezTo>
                    <a:cubicBezTo>
                      <a:pt x="12" y="93"/>
                      <a:pt x="12" y="94"/>
                      <a:pt x="5" y="94"/>
                    </a:cubicBezTo>
                    <a:cubicBezTo>
                      <a:pt x="5" y="94"/>
                      <a:pt x="0" y="84"/>
                      <a:pt x="4" y="85"/>
                    </a:cubicBezTo>
                    <a:cubicBezTo>
                      <a:pt x="4" y="85"/>
                      <a:pt x="5" y="81"/>
                      <a:pt x="7" y="82"/>
                    </a:cubicBezTo>
                    <a:cubicBezTo>
                      <a:pt x="7" y="82"/>
                      <a:pt x="8" y="78"/>
                      <a:pt x="12" y="80"/>
                    </a:cubicBezTo>
                    <a:cubicBezTo>
                      <a:pt x="12" y="80"/>
                      <a:pt x="18" y="77"/>
                      <a:pt x="23" y="81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4"/>
                      <a:pt x="26" y="86"/>
                      <a:pt x="25" y="87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8" y="86"/>
                    </a:cubicBezTo>
                    <a:cubicBezTo>
                      <a:pt x="28" y="86"/>
                      <a:pt x="24" y="83"/>
                      <a:pt x="25" y="80"/>
                    </a:cubicBezTo>
                    <a:cubicBezTo>
                      <a:pt x="25" y="80"/>
                      <a:pt x="27" y="80"/>
                      <a:pt x="27" y="81"/>
                    </a:cubicBezTo>
                    <a:cubicBezTo>
                      <a:pt x="27" y="81"/>
                      <a:pt x="23" y="76"/>
                      <a:pt x="25" y="71"/>
                    </a:cubicBezTo>
                    <a:cubicBezTo>
                      <a:pt x="25" y="71"/>
                      <a:pt x="24" y="71"/>
                      <a:pt x="24" y="70"/>
                    </a:cubicBezTo>
                    <a:cubicBezTo>
                      <a:pt x="24" y="70"/>
                      <a:pt x="23" y="71"/>
                      <a:pt x="21" y="71"/>
                    </a:cubicBezTo>
                    <a:cubicBezTo>
                      <a:pt x="21" y="71"/>
                      <a:pt x="20" y="65"/>
                      <a:pt x="18" y="61"/>
                    </a:cubicBezTo>
                    <a:cubicBezTo>
                      <a:pt x="18" y="61"/>
                      <a:pt x="16" y="54"/>
                      <a:pt x="21" y="51"/>
                    </a:cubicBezTo>
                    <a:cubicBezTo>
                      <a:pt x="21" y="51"/>
                      <a:pt x="21" y="51"/>
                      <a:pt x="21" y="49"/>
                    </a:cubicBezTo>
                    <a:cubicBezTo>
                      <a:pt x="21" y="49"/>
                      <a:pt x="19" y="50"/>
                      <a:pt x="21" y="47"/>
                    </a:cubicBezTo>
                    <a:cubicBezTo>
                      <a:pt x="21" y="47"/>
                      <a:pt x="24" y="43"/>
                      <a:pt x="25" y="41"/>
                    </a:cubicBezTo>
                    <a:cubicBezTo>
                      <a:pt x="25" y="41"/>
                      <a:pt x="25" y="41"/>
                      <a:pt x="24" y="41"/>
                    </a:cubicBezTo>
                    <a:cubicBezTo>
                      <a:pt x="24" y="41"/>
                      <a:pt x="26" y="38"/>
                      <a:pt x="27" y="35"/>
                    </a:cubicBezTo>
                    <a:cubicBezTo>
                      <a:pt x="27" y="35"/>
                      <a:pt x="26" y="35"/>
                      <a:pt x="26" y="35"/>
                    </a:cubicBezTo>
                    <a:cubicBezTo>
                      <a:pt x="26" y="35"/>
                      <a:pt x="26" y="34"/>
                      <a:pt x="26" y="33"/>
                    </a:cubicBezTo>
                    <a:cubicBezTo>
                      <a:pt x="7" y="29"/>
                      <a:pt x="7" y="29"/>
                      <a:pt x="7" y="2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168" name="Group 625"/>
            <p:cNvGrpSpPr>
              <a:grpSpLocks/>
            </p:cNvGrpSpPr>
            <p:nvPr/>
          </p:nvGrpSpPr>
          <p:grpSpPr bwMode="auto">
            <a:xfrm>
              <a:off x="6038" y="9802"/>
              <a:ext cx="306" cy="243"/>
              <a:chOff x="6038" y="9802"/>
              <a:chExt cx="306" cy="243"/>
            </a:xfrm>
          </p:grpSpPr>
          <p:sp>
            <p:nvSpPr>
              <p:cNvPr id="6241" name="Freeform 626"/>
              <p:cNvSpPr>
                <a:spLocks/>
              </p:cNvSpPr>
              <p:nvPr/>
            </p:nvSpPr>
            <p:spPr bwMode="auto">
              <a:xfrm>
                <a:off x="6184" y="10027"/>
                <a:ext cx="5" cy="8"/>
              </a:xfrm>
              <a:custGeom>
                <a:avLst/>
                <a:gdLst>
                  <a:gd name="T0" fmla="*/ 20 w 2"/>
                  <a:gd name="T1" fmla="*/ 32 h 4"/>
                  <a:gd name="T2" fmla="*/ 33 w 2"/>
                  <a:gd name="T3" fmla="*/ 8 h 4"/>
                  <a:gd name="T4" fmla="*/ 0 w 2"/>
                  <a:gd name="T5" fmla="*/ 32 h 4"/>
                  <a:gd name="T6" fmla="*/ 20 w 2"/>
                  <a:gd name="T7" fmla="*/ 3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0" y="1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2" name="Freeform 627"/>
              <p:cNvSpPr>
                <a:spLocks/>
              </p:cNvSpPr>
              <p:nvPr/>
            </p:nvSpPr>
            <p:spPr bwMode="auto">
              <a:xfrm>
                <a:off x="6038" y="9839"/>
                <a:ext cx="78" cy="126"/>
              </a:xfrm>
              <a:custGeom>
                <a:avLst/>
                <a:gdLst>
                  <a:gd name="T0" fmla="*/ 173 w 32"/>
                  <a:gd name="T1" fmla="*/ 37 h 65"/>
                  <a:gd name="T2" fmla="*/ 144 w 32"/>
                  <a:gd name="T3" fmla="*/ 72 h 65"/>
                  <a:gd name="T4" fmla="*/ 173 w 32"/>
                  <a:gd name="T5" fmla="*/ 87 h 65"/>
                  <a:gd name="T6" fmla="*/ 232 w 32"/>
                  <a:gd name="T7" fmla="*/ 72 h 65"/>
                  <a:gd name="T8" fmla="*/ 219 w 32"/>
                  <a:gd name="T9" fmla="*/ 87 h 65"/>
                  <a:gd name="T10" fmla="*/ 132 w 32"/>
                  <a:gd name="T11" fmla="*/ 101 h 65"/>
                  <a:gd name="T12" fmla="*/ 173 w 32"/>
                  <a:gd name="T13" fmla="*/ 116 h 65"/>
                  <a:gd name="T14" fmla="*/ 405 w 32"/>
                  <a:gd name="T15" fmla="*/ 169 h 65"/>
                  <a:gd name="T16" fmla="*/ 334 w 32"/>
                  <a:gd name="T17" fmla="*/ 271 h 65"/>
                  <a:gd name="T18" fmla="*/ 161 w 32"/>
                  <a:gd name="T19" fmla="*/ 380 h 65"/>
                  <a:gd name="T20" fmla="*/ 302 w 32"/>
                  <a:gd name="T21" fmla="*/ 452 h 65"/>
                  <a:gd name="T22" fmla="*/ 90 w 32"/>
                  <a:gd name="T23" fmla="*/ 328 h 65"/>
                  <a:gd name="T24" fmla="*/ 290 w 32"/>
                  <a:gd name="T25" fmla="*/ 217 h 65"/>
                  <a:gd name="T26" fmla="*/ 261 w 32"/>
                  <a:gd name="T27" fmla="*/ 169 h 65"/>
                  <a:gd name="T28" fmla="*/ 90 w 32"/>
                  <a:gd name="T29" fmla="*/ 169 h 65"/>
                  <a:gd name="T30" fmla="*/ 41 w 32"/>
                  <a:gd name="T31" fmla="*/ 116 h 65"/>
                  <a:gd name="T32" fmla="*/ 12 w 32"/>
                  <a:gd name="T33" fmla="*/ 87 h 65"/>
                  <a:gd name="T34" fmla="*/ 119 w 32"/>
                  <a:gd name="T35" fmla="*/ 23 h 65"/>
                  <a:gd name="T36" fmla="*/ 161 w 32"/>
                  <a:gd name="T37" fmla="*/ 8 h 65"/>
                  <a:gd name="T38" fmla="*/ 202 w 32"/>
                  <a:gd name="T39" fmla="*/ 31 h 65"/>
                  <a:gd name="T40" fmla="*/ 173 w 32"/>
                  <a:gd name="T41" fmla="*/ 37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65"/>
                  <a:gd name="T65" fmla="*/ 32 w 32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65">
                    <a:moveTo>
                      <a:pt x="12" y="5"/>
                    </a:moveTo>
                    <a:cubicBezTo>
                      <a:pt x="12" y="5"/>
                      <a:pt x="12" y="8"/>
                      <a:pt x="10" y="10"/>
                    </a:cubicBezTo>
                    <a:cubicBezTo>
                      <a:pt x="10" y="10"/>
                      <a:pt x="6" y="13"/>
                      <a:pt x="12" y="12"/>
                    </a:cubicBezTo>
                    <a:cubicBezTo>
                      <a:pt x="12" y="12"/>
                      <a:pt x="16" y="11"/>
                      <a:pt x="16" y="10"/>
                    </a:cubicBezTo>
                    <a:cubicBezTo>
                      <a:pt x="16" y="10"/>
                      <a:pt x="17" y="9"/>
                      <a:pt x="15" y="12"/>
                    </a:cubicBezTo>
                    <a:cubicBezTo>
                      <a:pt x="15" y="12"/>
                      <a:pt x="13" y="14"/>
                      <a:pt x="9" y="14"/>
                    </a:cubicBezTo>
                    <a:cubicBezTo>
                      <a:pt x="9" y="14"/>
                      <a:pt x="8" y="17"/>
                      <a:pt x="12" y="16"/>
                    </a:cubicBezTo>
                    <a:cubicBezTo>
                      <a:pt x="12" y="16"/>
                      <a:pt x="24" y="14"/>
                      <a:pt x="28" y="23"/>
                    </a:cubicBezTo>
                    <a:cubicBezTo>
                      <a:pt x="28" y="23"/>
                      <a:pt x="32" y="30"/>
                      <a:pt x="23" y="37"/>
                    </a:cubicBezTo>
                    <a:cubicBezTo>
                      <a:pt x="23" y="37"/>
                      <a:pt x="10" y="46"/>
                      <a:pt x="11" y="52"/>
                    </a:cubicBezTo>
                    <a:cubicBezTo>
                      <a:pt x="11" y="52"/>
                      <a:pt x="9" y="62"/>
                      <a:pt x="21" y="62"/>
                    </a:cubicBezTo>
                    <a:cubicBezTo>
                      <a:pt x="21" y="62"/>
                      <a:pt x="1" y="65"/>
                      <a:pt x="6" y="45"/>
                    </a:cubicBezTo>
                    <a:cubicBezTo>
                      <a:pt x="6" y="45"/>
                      <a:pt x="8" y="37"/>
                      <a:pt x="20" y="30"/>
                    </a:cubicBezTo>
                    <a:cubicBezTo>
                      <a:pt x="20" y="30"/>
                      <a:pt x="24" y="26"/>
                      <a:pt x="18" y="23"/>
                    </a:cubicBezTo>
                    <a:cubicBezTo>
                      <a:pt x="18" y="23"/>
                      <a:pt x="7" y="25"/>
                      <a:pt x="6" y="23"/>
                    </a:cubicBezTo>
                    <a:cubicBezTo>
                      <a:pt x="4" y="22"/>
                      <a:pt x="3" y="22"/>
                      <a:pt x="3" y="16"/>
                    </a:cubicBezTo>
                    <a:cubicBezTo>
                      <a:pt x="3" y="16"/>
                      <a:pt x="3" y="16"/>
                      <a:pt x="1" y="12"/>
                    </a:cubicBezTo>
                    <a:cubicBezTo>
                      <a:pt x="0" y="8"/>
                      <a:pt x="8" y="3"/>
                      <a:pt x="8" y="3"/>
                    </a:cubicBezTo>
                    <a:cubicBezTo>
                      <a:pt x="10" y="3"/>
                      <a:pt x="11" y="1"/>
                      <a:pt x="11" y="1"/>
                    </a:cubicBezTo>
                    <a:cubicBezTo>
                      <a:pt x="15" y="0"/>
                      <a:pt x="14" y="4"/>
                      <a:pt x="14" y="4"/>
                    </a:cubicBezTo>
                    <a:cubicBezTo>
                      <a:pt x="12" y="5"/>
                      <a:pt x="12" y="5"/>
                      <a:pt x="12" y="5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3" name="Freeform 628"/>
              <p:cNvSpPr>
                <a:spLocks/>
              </p:cNvSpPr>
              <p:nvPr/>
            </p:nvSpPr>
            <p:spPr bwMode="auto">
              <a:xfrm>
                <a:off x="6067" y="9847"/>
                <a:ext cx="10" cy="12"/>
              </a:xfrm>
              <a:custGeom>
                <a:avLst/>
                <a:gdLst>
                  <a:gd name="T0" fmla="*/ 33 w 4"/>
                  <a:gd name="T1" fmla="*/ 0 h 6"/>
                  <a:gd name="T2" fmla="*/ 20 w 4"/>
                  <a:gd name="T3" fmla="*/ 48 h 6"/>
                  <a:gd name="T4" fmla="*/ 0 w 4"/>
                  <a:gd name="T5" fmla="*/ 8 h 6"/>
                  <a:gd name="T6" fmla="*/ 3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2" y="0"/>
                    </a:moveTo>
                    <a:cubicBezTo>
                      <a:pt x="4" y="4"/>
                      <a:pt x="1" y="6"/>
                      <a:pt x="1" y="6"/>
                    </a:cubicBezTo>
                    <a:cubicBezTo>
                      <a:pt x="1" y="6"/>
                      <a:pt x="3" y="2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4" name="Freeform 629"/>
              <p:cNvSpPr>
                <a:spLocks/>
              </p:cNvSpPr>
              <p:nvPr/>
            </p:nvSpPr>
            <p:spPr bwMode="auto">
              <a:xfrm>
                <a:off x="6067" y="9847"/>
                <a:ext cx="10" cy="12"/>
              </a:xfrm>
              <a:custGeom>
                <a:avLst/>
                <a:gdLst>
                  <a:gd name="T0" fmla="*/ 33 w 4"/>
                  <a:gd name="T1" fmla="*/ 0 h 6"/>
                  <a:gd name="T2" fmla="*/ 20 w 4"/>
                  <a:gd name="T3" fmla="*/ 48 h 6"/>
                  <a:gd name="T4" fmla="*/ 0 w 4"/>
                  <a:gd name="T5" fmla="*/ 8 h 6"/>
                  <a:gd name="T6" fmla="*/ 3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2" y="0"/>
                    </a:moveTo>
                    <a:cubicBezTo>
                      <a:pt x="4" y="4"/>
                      <a:pt x="1" y="6"/>
                      <a:pt x="1" y="6"/>
                    </a:cubicBezTo>
                    <a:cubicBezTo>
                      <a:pt x="1" y="6"/>
                      <a:pt x="3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BF5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5" name="Freeform 630"/>
              <p:cNvSpPr>
                <a:spLocks/>
              </p:cNvSpPr>
              <p:nvPr/>
            </p:nvSpPr>
            <p:spPr bwMode="auto">
              <a:xfrm>
                <a:off x="6055" y="9866"/>
                <a:ext cx="61" cy="76"/>
              </a:xfrm>
              <a:custGeom>
                <a:avLst/>
                <a:gdLst>
                  <a:gd name="T0" fmla="*/ 41 w 25"/>
                  <a:gd name="T1" fmla="*/ 288 h 39"/>
                  <a:gd name="T2" fmla="*/ 203 w 25"/>
                  <a:gd name="T3" fmla="*/ 179 h 39"/>
                  <a:gd name="T4" fmla="*/ 293 w 25"/>
                  <a:gd name="T5" fmla="*/ 60 h 39"/>
                  <a:gd name="T6" fmla="*/ 71 w 25"/>
                  <a:gd name="T7" fmla="*/ 23 h 39"/>
                  <a:gd name="T8" fmla="*/ 29 w 25"/>
                  <a:gd name="T9" fmla="*/ 8 h 39"/>
                  <a:gd name="T10" fmla="*/ 71 w 25"/>
                  <a:gd name="T11" fmla="*/ 16 h 39"/>
                  <a:gd name="T12" fmla="*/ 303 w 25"/>
                  <a:gd name="T13" fmla="*/ 68 h 39"/>
                  <a:gd name="T14" fmla="*/ 232 w 25"/>
                  <a:gd name="T15" fmla="*/ 171 h 39"/>
                  <a:gd name="T16" fmla="*/ 41 w 25"/>
                  <a:gd name="T17" fmla="*/ 28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9"/>
                  <a:gd name="T29" fmla="*/ 25 w 25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9">
                    <a:moveTo>
                      <a:pt x="3" y="39"/>
                    </a:moveTo>
                    <a:cubicBezTo>
                      <a:pt x="3" y="33"/>
                      <a:pt x="14" y="24"/>
                      <a:pt x="14" y="24"/>
                    </a:cubicBezTo>
                    <a:cubicBezTo>
                      <a:pt x="24" y="17"/>
                      <a:pt x="20" y="8"/>
                      <a:pt x="20" y="8"/>
                    </a:cubicBezTo>
                    <a:cubicBezTo>
                      <a:pt x="17" y="2"/>
                      <a:pt x="5" y="3"/>
                      <a:pt x="5" y="3"/>
                    </a:cubicBezTo>
                    <a:cubicBezTo>
                      <a:pt x="0" y="4"/>
                      <a:pt x="2" y="1"/>
                      <a:pt x="2" y="1"/>
                    </a:cubicBezTo>
                    <a:cubicBezTo>
                      <a:pt x="2" y="1"/>
                      <a:pt x="1" y="3"/>
                      <a:pt x="5" y="2"/>
                    </a:cubicBezTo>
                    <a:cubicBezTo>
                      <a:pt x="5" y="2"/>
                      <a:pt x="17" y="0"/>
                      <a:pt x="21" y="9"/>
                    </a:cubicBezTo>
                    <a:cubicBezTo>
                      <a:pt x="21" y="9"/>
                      <a:pt x="25" y="16"/>
                      <a:pt x="16" y="23"/>
                    </a:cubicBezTo>
                    <a:cubicBezTo>
                      <a:pt x="16" y="23"/>
                      <a:pt x="3" y="33"/>
                      <a:pt x="3" y="39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6" name="Freeform 631"/>
              <p:cNvSpPr>
                <a:spLocks/>
              </p:cNvSpPr>
              <p:nvPr/>
            </p:nvSpPr>
            <p:spPr bwMode="auto">
              <a:xfrm>
                <a:off x="6040" y="9870"/>
                <a:ext cx="56" cy="95"/>
              </a:xfrm>
              <a:custGeom>
                <a:avLst/>
                <a:gdLst>
                  <a:gd name="T0" fmla="*/ 302 w 23"/>
                  <a:gd name="T1" fmla="*/ 335 h 49"/>
                  <a:gd name="T2" fmla="*/ 100 w 23"/>
                  <a:gd name="T3" fmla="*/ 204 h 49"/>
                  <a:gd name="T4" fmla="*/ 302 w 23"/>
                  <a:gd name="T5" fmla="*/ 93 h 49"/>
                  <a:gd name="T6" fmla="*/ 261 w 23"/>
                  <a:gd name="T7" fmla="*/ 45 h 49"/>
                  <a:gd name="T8" fmla="*/ 100 w 23"/>
                  <a:gd name="T9" fmla="*/ 45 h 49"/>
                  <a:gd name="T10" fmla="*/ 29 w 23"/>
                  <a:gd name="T11" fmla="*/ 0 h 49"/>
                  <a:gd name="T12" fmla="*/ 71 w 23"/>
                  <a:gd name="T13" fmla="*/ 52 h 49"/>
                  <a:gd name="T14" fmla="*/ 261 w 23"/>
                  <a:gd name="T15" fmla="*/ 52 h 49"/>
                  <a:gd name="T16" fmla="*/ 273 w 23"/>
                  <a:gd name="T17" fmla="*/ 101 h 49"/>
                  <a:gd name="T18" fmla="*/ 71 w 23"/>
                  <a:gd name="T19" fmla="*/ 211 h 49"/>
                  <a:gd name="T20" fmla="*/ 302 w 23"/>
                  <a:gd name="T21" fmla="*/ 33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49"/>
                  <a:gd name="T35" fmla="*/ 23 w 23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49">
                    <a:moveTo>
                      <a:pt x="21" y="46"/>
                    </a:moveTo>
                    <a:cubicBezTo>
                      <a:pt x="21" y="46"/>
                      <a:pt x="2" y="49"/>
                      <a:pt x="7" y="28"/>
                    </a:cubicBezTo>
                    <a:cubicBezTo>
                      <a:pt x="7" y="28"/>
                      <a:pt x="9" y="21"/>
                      <a:pt x="21" y="13"/>
                    </a:cubicBezTo>
                    <a:cubicBezTo>
                      <a:pt x="21" y="13"/>
                      <a:pt x="23" y="10"/>
                      <a:pt x="18" y="6"/>
                    </a:cubicBezTo>
                    <a:cubicBezTo>
                      <a:pt x="18" y="6"/>
                      <a:pt x="8" y="8"/>
                      <a:pt x="7" y="6"/>
                    </a:cubicBezTo>
                    <a:cubicBezTo>
                      <a:pt x="5" y="5"/>
                      <a:pt x="2" y="6"/>
                      <a:pt x="2" y="0"/>
                    </a:cubicBezTo>
                    <a:cubicBezTo>
                      <a:pt x="2" y="6"/>
                      <a:pt x="3" y="6"/>
                      <a:pt x="5" y="7"/>
                    </a:cubicBezTo>
                    <a:cubicBezTo>
                      <a:pt x="6" y="9"/>
                      <a:pt x="18" y="7"/>
                      <a:pt x="18" y="7"/>
                    </a:cubicBezTo>
                    <a:cubicBezTo>
                      <a:pt x="23" y="10"/>
                      <a:pt x="19" y="14"/>
                      <a:pt x="19" y="14"/>
                    </a:cubicBezTo>
                    <a:cubicBezTo>
                      <a:pt x="7" y="21"/>
                      <a:pt x="5" y="29"/>
                      <a:pt x="5" y="29"/>
                    </a:cubicBezTo>
                    <a:cubicBezTo>
                      <a:pt x="0" y="49"/>
                      <a:pt x="21" y="46"/>
                      <a:pt x="21" y="46"/>
                    </a:cubicBezTo>
                  </a:path>
                </a:pathLst>
              </a:custGeom>
              <a:solidFill>
                <a:srgbClr val="144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7" name="Freeform 632"/>
              <p:cNvSpPr>
                <a:spLocks/>
              </p:cNvSpPr>
              <p:nvPr/>
            </p:nvSpPr>
            <p:spPr bwMode="auto">
              <a:xfrm>
                <a:off x="6062" y="9872"/>
                <a:ext cx="10" cy="12"/>
              </a:xfrm>
              <a:custGeom>
                <a:avLst/>
                <a:gdLst>
                  <a:gd name="T0" fmla="*/ 33 w 4"/>
                  <a:gd name="T1" fmla="*/ 0 h 6"/>
                  <a:gd name="T2" fmla="*/ 0 w 4"/>
                  <a:gd name="T3" fmla="*/ 24 h 6"/>
                  <a:gd name="T4" fmla="*/ 50 w 4"/>
                  <a:gd name="T5" fmla="*/ 48 h 6"/>
                  <a:gd name="T6" fmla="*/ 63 w 4"/>
                  <a:gd name="T7" fmla="*/ 24 h 6"/>
                  <a:gd name="T8" fmla="*/ 33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1" y="1"/>
                      <a:pt x="0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3"/>
                      <a:pt x="4" y="1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8" name="Freeform 633"/>
              <p:cNvSpPr>
                <a:spLocks/>
              </p:cNvSpPr>
              <p:nvPr/>
            </p:nvSpPr>
            <p:spPr bwMode="auto">
              <a:xfrm>
                <a:off x="6065" y="9872"/>
                <a:ext cx="7" cy="12"/>
              </a:xfrm>
              <a:custGeom>
                <a:avLst/>
                <a:gdLst>
                  <a:gd name="T0" fmla="*/ 12 w 3"/>
                  <a:gd name="T1" fmla="*/ 0 h 6"/>
                  <a:gd name="T2" fmla="*/ 0 w 3"/>
                  <a:gd name="T3" fmla="*/ 32 h 6"/>
                  <a:gd name="T4" fmla="*/ 28 w 3"/>
                  <a:gd name="T5" fmla="*/ 48 h 6"/>
                  <a:gd name="T6" fmla="*/ 37 w 3"/>
                  <a:gd name="T7" fmla="*/ 24 h 6"/>
                  <a:gd name="T8" fmla="*/ 12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3"/>
                      <a:pt x="2" y="2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9" name="Freeform 634"/>
              <p:cNvSpPr>
                <a:spLocks/>
              </p:cNvSpPr>
              <p:nvPr/>
            </p:nvSpPr>
            <p:spPr bwMode="auto">
              <a:xfrm>
                <a:off x="6082" y="9874"/>
                <a:ext cx="34" cy="37"/>
              </a:xfrm>
              <a:custGeom>
                <a:avLst/>
                <a:gdLst>
                  <a:gd name="T0" fmla="*/ 0 w 14"/>
                  <a:gd name="T1" fmla="*/ 23 h 19"/>
                  <a:gd name="T2" fmla="*/ 87 w 14"/>
                  <a:gd name="T3" fmla="*/ 132 h 19"/>
                  <a:gd name="T4" fmla="*/ 87 w 14"/>
                  <a:gd name="T5" fmla="*/ 140 h 19"/>
                  <a:gd name="T6" fmla="*/ 141 w 14"/>
                  <a:gd name="T7" fmla="*/ 37 h 19"/>
                  <a:gd name="T8" fmla="*/ 70 w 14"/>
                  <a:gd name="T9" fmla="*/ 0 h 19"/>
                  <a:gd name="T10" fmla="*/ 58 w 14"/>
                  <a:gd name="T11" fmla="*/ 0 h 19"/>
                  <a:gd name="T12" fmla="*/ 29 w 14"/>
                  <a:gd name="T13" fmla="*/ 0 h 19"/>
                  <a:gd name="T14" fmla="*/ 12 w 14"/>
                  <a:gd name="T15" fmla="*/ 8 h 19"/>
                  <a:gd name="T16" fmla="*/ 0 w 14"/>
                  <a:gd name="T17" fmla="*/ 16 h 19"/>
                  <a:gd name="T18" fmla="*/ 0 w 14"/>
                  <a:gd name="T19" fmla="*/ 23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9"/>
                  <a:gd name="T32" fmla="*/ 14 w 14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9">
                    <a:moveTo>
                      <a:pt x="0" y="3"/>
                    </a:moveTo>
                    <a:cubicBezTo>
                      <a:pt x="0" y="3"/>
                      <a:pt x="13" y="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4" y="12"/>
                      <a:pt x="10" y="5"/>
                      <a:pt x="10" y="5"/>
                    </a:cubicBezTo>
                    <a:cubicBezTo>
                      <a:pt x="9" y="2"/>
                      <a:pt x="7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0" name="Freeform 635"/>
              <p:cNvSpPr>
                <a:spLocks/>
              </p:cNvSpPr>
              <p:nvPr/>
            </p:nvSpPr>
            <p:spPr bwMode="auto">
              <a:xfrm>
                <a:off x="6048" y="9928"/>
                <a:ext cx="77" cy="51"/>
              </a:xfrm>
              <a:custGeom>
                <a:avLst/>
                <a:gdLst>
                  <a:gd name="T0" fmla="*/ 128 w 32"/>
                  <a:gd name="T1" fmla="*/ 0 h 26"/>
                  <a:gd name="T2" fmla="*/ 209 w 32"/>
                  <a:gd name="T3" fmla="*/ 69 h 26"/>
                  <a:gd name="T4" fmla="*/ 404 w 32"/>
                  <a:gd name="T5" fmla="*/ 100 h 26"/>
                  <a:gd name="T6" fmla="*/ 337 w 32"/>
                  <a:gd name="T7" fmla="*/ 188 h 26"/>
                  <a:gd name="T8" fmla="*/ 318 w 32"/>
                  <a:gd name="T9" fmla="*/ 173 h 26"/>
                  <a:gd name="T10" fmla="*/ 267 w 32"/>
                  <a:gd name="T11" fmla="*/ 173 h 26"/>
                  <a:gd name="T12" fmla="*/ 267 w 32"/>
                  <a:gd name="T13" fmla="*/ 173 h 26"/>
                  <a:gd name="T14" fmla="*/ 279 w 32"/>
                  <a:gd name="T15" fmla="*/ 151 h 26"/>
                  <a:gd name="T16" fmla="*/ 296 w 32"/>
                  <a:gd name="T17" fmla="*/ 135 h 26"/>
                  <a:gd name="T18" fmla="*/ 238 w 32"/>
                  <a:gd name="T19" fmla="*/ 120 h 26"/>
                  <a:gd name="T20" fmla="*/ 128 w 32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6"/>
                  <a:gd name="T35" fmla="*/ 32 w 32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6">
                    <a:moveTo>
                      <a:pt x="9" y="0"/>
                    </a:moveTo>
                    <a:cubicBezTo>
                      <a:pt x="9" y="0"/>
                      <a:pt x="6" y="9"/>
                      <a:pt x="15" y="9"/>
                    </a:cubicBezTo>
                    <a:cubicBezTo>
                      <a:pt x="15" y="9"/>
                      <a:pt x="26" y="6"/>
                      <a:pt x="29" y="13"/>
                    </a:cubicBezTo>
                    <a:cubicBezTo>
                      <a:pt x="29" y="13"/>
                      <a:pt x="32" y="21"/>
                      <a:pt x="24" y="25"/>
                    </a:cubicBezTo>
                    <a:cubicBezTo>
                      <a:pt x="24" y="25"/>
                      <a:pt x="22" y="26"/>
                      <a:pt x="23" y="23"/>
                    </a:cubicBezTo>
                    <a:cubicBezTo>
                      <a:pt x="23" y="23"/>
                      <a:pt x="22" y="22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2"/>
                      <a:pt x="20" y="20"/>
                    </a:cubicBezTo>
                    <a:cubicBezTo>
                      <a:pt x="20" y="20"/>
                      <a:pt x="19" y="20"/>
                      <a:pt x="21" y="18"/>
                    </a:cubicBezTo>
                    <a:cubicBezTo>
                      <a:pt x="21" y="18"/>
                      <a:pt x="21" y="16"/>
                      <a:pt x="17" y="16"/>
                    </a:cubicBezTo>
                    <a:cubicBezTo>
                      <a:pt x="14" y="16"/>
                      <a:pt x="0" y="13"/>
                      <a:pt x="9" y="0"/>
                    </a:cubicBezTo>
                  </a:path>
                </a:pathLst>
              </a:custGeom>
              <a:solidFill>
                <a:srgbClr val="45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1" name="Freeform 636"/>
              <p:cNvSpPr>
                <a:spLocks/>
              </p:cNvSpPr>
              <p:nvPr/>
            </p:nvSpPr>
            <p:spPr bwMode="auto">
              <a:xfrm>
                <a:off x="6077" y="9944"/>
                <a:ext cx="41" cy="25"/>
              </a:xfrm>
              <a:custGeom>
                <a:avLst/>
                <a:gdLst>
                  <a:gd name="T0" fmla="*/ 210 w 17"/>
                  <a:gd name="T1" fmla="*/ 77 h 13"/>
                  <a:gd name="T2" fmla="*/ 198 w 17"/>
                  <a:gd name="T3" fmla="*/ 37 h 13"/>
                  <a:gd name="T4" fmla="*/ 99 w 17"/>
                  <a:gd name="T5" fmla="*/ 15 h 13"/>
                  <a:gd name="T6" fmla="*/ 0 w 17"/>
                  <a:gd name="T7" fmla="*/ 15 h 13"/>
                  <a:gd name="T8" fmla="*/ 41 w 17"/>
                  <a:gd name="T9" fmla="*/ 44 h 13"/>
                  <a:gd name="T10" fmla="*/ 140 w 17"/>
                  <a:gd name="T11" fmla="*/ 48 h 13"/>
                  <a:gd name="T12" fmla="*/ 157 w 17"/>
                  <a:gd name="T13" fmla="*/ 77 h 13"/>
                  <a:gd name="T14" fmla="*/ 210 w 17"/>
                  <a:gd name="T15" fmla="*/ 7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3"/>
                  <a:gd name="T26" fmla="*/ 17 w 1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3">
                    <a:moveTo>
                      <a:pt x="15" y="11"/>
                    </a:moveTo>
                    <a:cubicBezTo>
                      <a:pt x="17" y="7"/>
                      <a:pt x="17" y="7"/>
                      <a:pt x="14" y="5"/>
                    </a:cubicBezTo>
                    <a:cubicBezTo>
                      <a:pt x="12" y="3"/>
                      <a:pt x="13" y="1"/>
                      <a:pt x="7" y="2"/>
                    </a:cubicBezTo>
                    <a:cubicBezTo>
                      <a:pt x="2" y="2"/>
                      <a:pt x="0" y="0"/>
                      <a:pt x="0" y="2"/>
                    </a:cubicBezTo>
                    <a:cubicBezTo>
                      <a:pt x="1" y="4"/>
                      <a:pt x="0" y="6"/>
                      <a:pt x="3" y="6"/>
                    </a:cubicBezTo>
                    <a:cubicBezTo>
                      <a:pt x="5" y="6"/>
                      <a:pt x="9" y="6"/>
                      <a:pt x="10" y="7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11" y="11"/>
                      <a:pt x="14" y="13"/>
                      <a:pt x="15" y="11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2" name="Freeform 637"/>
              <p:cNvSpPr>
                <a:spLocks noEditPoints="1"/>
              </p:cNvSpPr>
              <p:nvPr/>
            </p:nvSpPr>
            <p:spPr bwMode="auto">
              <a:xfrm>
                <a:off x="6065" y="9934"/>
                <a:ext cx="60" cy="43"/>
              </a:xfrm>
              <a:custGeom>
                <a:avLst/>
                <a:gdLst>
                  <a:gd name="T0" fmla="*/ 29 w 25"/>
                  <a:gd name="T1" fmla="*/ 0 h 22"/>
                  <a:gd name="T2" fmla="*/ 0 w 25"/>
                  <a:gd name="T3" fmla="*/ 16 h 22"/>
                  <a:gd name="T4" fmla="*/ 29 w 25"/>
                  <a:gd name="T5" fmla="*/ 8 h 22"/>
                  <a:gd name="T6" fmla="*/ 0 w 25"/>
                  <a:gd name="T7" fmla="*/ 23 h 22"/>
                  <a:gd name="T8" fmla="*/ 29 w 25"/>
                  <a:gd name="T9" fmla="*/ 16 h 22"/>
                  <a:gd name="T10" fmla="*/ 0 w 25"/>
                  <a:gd name="T11" fmla="*/ 39 h 22"/>
                  <a:gd name="T12" fmla="*/ 41 w 25"/>
                  <a:gd name="T13" fmla="*/ 23 h 22"/>
                  <a:gd name="T14" fmla="*/ 0 w 25"/>
                  <a:gd name="T15" fmla="*/ 53 h 22"/>
                  <a:gd name="T16" fmla="*/ 41 w 25"/>
                  <a:gd name="T17" fmla="*/ 31 h 22"/>
                  <a:gd name="T18" fmla="*/ 12 w 25"/>
                  <a:gd name="T19" fmla="*/ 68 h 22"/>
                  <a:gd name="T20" fmla="*/ 58 w 25"/>
                  <a:gd name="T21" fmla="*/ 39 h 22"/>
                  <a:gd name="T22" fmla="*/ 41 w 25"/>
                  <a:gd name="T23" fmla="*/ 84 h 22"/>
                  <a:gd name="T24" fmla="*/ 70 w 25"/>
                  <a:gd name="T25" fmla="*/ 39 h 22"/>
                  <a:gd name="T26" fmla="*/ 82 w 25"/>
                  <a:gd name="T27" fmla="*/ 88 h 22"/>
                  <a:gd name="T28" fmla="*/ 98 w 25"/>
                  <a:gd name="T29" fmla="*/ 45 h 22"/>
                  <a:gd name="T30" fmla="*/ 127 w 25"/>
                  <a:gd name="T31" fmla="*/ 88 h 22"/>
                  <a:gd name="T32" fmla="*/ 110 w 25"/>
                  <a:gd name="T33" fmla="*/ 45 h 22"/>
                  <a:gd name="T34" fmla="*/ 149 w 25"/>
                  <a:gd name="T35" fmla="*/ 96 h 22"/>
                  <a:gd name="T36" fmla="*/ 149 w 25"/>
                  <a:gd name="T37" fmla="*/ 39 h 22"/>
                  <a:gd name="T38" fmla="*/ 178 w 25"/>
                  <a:gd name="T39" fmla="*/ 96 h 22"/>
                  <a:gd name="T40" fmla="*/ 206 w 25"/>
                  <a:gd name="T41" fmla="*/ 39 h 22"/>
                  <a:gd name="T42" fmla="*/ 197 w 25"/>
                  <a:gd name="T43" fmla="*/ 104 h 22"/>
                  <a:gd name="T44" fmla="*/ 218 w 25"/>
                  <a:gd name="T45" fmla="*/ 45 h 22"/>
                  <a:gd name="T46" fmla="*/ 197 w 25"/>
                  <a:gd name="T47" fmla="*/ 111 h 22"/>
                  <a:gd name="T48" fmla="*/ 247 w 25"/>
                  <a:gd name="T49" fmla="*/ 45 h 22"/>
                  <a:gd name="T50" fmla="*/ 178 w 25"/>
                  <a:gd name="T51" fmla="*/ 119 h 22"/>
                  <a:gd name="T52" fmla="*/ 305 w 25"/>
                  <a:gd name="T53" fmla="*/ 76 h 22"/>
                  <a:gd name="T54" fmla="*/ 178 w 25"/>
                  <a:gd name="T55" fmla="*/ 127 h 22"/>
                  <a:gd name="T56" fmla="*/ 178 w 25"/>
                  <a:gd name="T57" fmla="*/ 133 h 22"/>
                  <a:gd name="T58" fmla="*/ 305 w 25"/>
                  <a:gd name="T59" fmla="*/ 104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"/>
                  <a:gd name="T91" fmla="*/ 0 h 22"/>
                  <a:gd name="T92" fmla="*/ 25 w 25"/>
                  <a:gd name="T93" fmla="*/ 22 h 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" h="22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moveTo>
                      <a:pt x="2" y="1"/>
                    </a:moveTo>
                    <a:cubicBezTo>
                      <a:pt x="2" y="1"/>
                      <a:pt x="1" y="3"/>
                      <a:pt x="0" y="3"/>
                    </a:cubicBezTo>
                    <a:moveTo>
                      <a:pt x="2" y="2"/>
                    </a:moveTo>
                    <a:cubicBezTo>
                      <a:pt x="2" y="2"/>
                      <a:pt x="1" y="5"/>
                      <a:pt x="0" y="5"/>
                    </a:cubicBezTo>
                    <a:moveTo>
                      <a:pt x="3" y="3"/>
                    </a:moveTo>
                    <a:cubicBezTo>
                      <a:pt x="3" y="3"/>
                      <a:pt x="2" y="7"/>
                      <a:pt x="0" y="7"/>
                    </a:cubicBezTo>
                    <a:moveTo>
                      <a:pt x="3" y="4"/>
                    </a:moveTo>
                    <a:cubicBezTo>
                      <a:pt x="3" y="4"/>
                      <a:pt x="3" y="9"/>
                      <a:pt x="1" y="9"/>
                    </a:cubicBezTo>
                    <a:moveTo>
                      <a:pt x="4" y="5"/>
                    </a:moveTo>
                    <a:cubicBezTo>
                      <a:pt x="4" y="5"/>
                      <a:pt x="5" y="10"/>
                      <a:pt x="3" y="11"/>
                    </a:cubicBezTo>
                    <a:moveTo>
                      <a:pt x="5" y="5"/>
                    </a:moveTo>
                    <a:cubicBezTo>
                      <a:pt x="5" y="5"/>
                      <a:pt x="7" y="12"/>
                      <a:pt x="6" y="12"/>
                    </a:cubicBezTo>
                    <a:moveTo>
                      <a:pt x="7" y="6"/>
                    </a:moveTo>
                    <a:cubicBezTo>
                      <a:pt x="7" y="6"/>
                      <a:pt x="9" y="9"/>
                      <a:pt x="9" y="12"/>
                    </a:cubicBezTo>
                    <a:moveTo>
                      <a:pt x="8" y="6"/>
                    </a:moveTo>
                    <a:cubicBezTo>
                      <a:pt x="8" y="6"/>
                      <a:pt x="13" y="12"/>
                      <a:pt x="11" y="13"/>
                    </a:cubicBezTo>
                    <a:moveTo>
                      <a:pt x="11" y="5"/>
                    </a:moveTo>
                    <a:cubicBezTo>
                      <a:pt x="11" y="5"/>
                      <a:pt x="16" y="9"/>
                      <a:pt x="13" y="13"/>
                    </a:cubicBezTo>
                    <a:moveTo>
                      <a:pt x="15" y="5"/>
                    </a:moveTo>
                    <a:cubicBezTo>
                      <a:pt x="15" y="5"/>
                      <a:pt x="18" y="10"/>
                      <a:pt x="14" y="14"/>
                    </a:cubicBezTo>
                    <a:moveTo>
                      <a:pt x="16" y="6"/>
                    </a:moveTo>
                    <a:cubicBezTo>
                      <a:pt x="16" y="6"/>
                      <a:pt x="22" y="13"/>
                      <a:pt x="14" y="15"/>
                    </a:cubicBezTo>
                    <a:moveTo>
                      <a:pt x="18" y="6"/>
                    </a:moveTo>
                    <a:cubicBezTo>
                      <a:pt x="18" y="6"/>
                      <a:pt x="25" y="17"/>
                      <a:pt x="13" y="16"/>
                    </a:cubicBezTo>
                    <a:moveTo>
                      <a:pt x="22" y="10"/>
                    </a:moveTo>
                    <a:cubicBezTo>
                      <a:pt x="22" y="10"/>
                      <a:pt x="25" y="20"/>
                      <a:pt x="13" y="17"/>
                    </a:cubicBezTo>
                    <a:moveTo>
                      <a:pt x="13" y="18"/>
                    </a:moveTo>
                    <a:cubicBezTo>
                      <a:pt x="13" y="18"/>
                      <a:pt x="22" y="22"/>
                      <a:pt x="22" y="14"/>
                    </a:cubicBezTo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3" name="Freeform 638"/>
              <p:cNvSpPr>
                <a:spLocks/>
              </p:cNvSpPr>
              <p:nvPr/>
            </p:nvSpPr>
            <p:spPr bwMode="auto">
              <a:xfrm>
                <a:off x="6060" y="9915"/>
                <a:ext cx="14" cy="9"/>
              </a:xfrm>
              <a:custGeom>
                <a:avLst/>
                <a:gdLst>
                  <a:gd name="T0" fmla="*/ 77 w 6"/>
                  <a:gd name="T1" fmla="*/ 29 h 5"/>
                  <a:gd name="T2" fmla="*/ 28 w 6"/>
                  <a:gd name="T3" fmla="*/ 23 h 5"/>
                  <a:gd name="T4" fmla="*/ 0 w 6"/>
                  <a:gd name="T5" fmla="*/ 7 h 5"/>
                  <a:gd name="T6" fmla="*/ 49 w 6"/>
                  <a:gd name="T7" fmla="*/ 7 h 5"/>
                  <a:gd name="T8" fmla="*/ 77 w 6"/>
                  <a:gd name="T9" fmla="*/ 2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5"/>
                    </a:moveTo>
                    <a:cubicBezTo>
                      <a:pt x="6" y="5"/>
                      <a:pt x="4" y="5"/>
                      <a:pt x="2" y="4"/>
                    </a:cubicBezTo>
                    <a:cubicBezTo>
                      <a:pt x="2" y="4"/>
                      <a:pt x="0" y="2"/>
                      <a:pt x="0" y="1"/>
                    </a:cubicBezTo>
                    <a:cubicBezTo>
                      <a:pt x="0" y="1"/>
                      <a:pt x="3" y="0"/>
                      <a:pt x="4" y="1"/>
                    </a:cubicBezTo>
                    <a:cubicBezTo>
                      <a:pt x="4" y="1"/>
                      <a:pt x="6" y="3"/>
                      <a:pt x="6" y="5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4" name="Freeform 639"/>
              <p:cNvSpPr>
                <a:spLocks/>
              </p:cNvSpPr>
              <p:nvPr/>
            </p:nvSpPr>
            <p:spPr bwMode="auto">
              <a:xfrm>
                <a:off x="6062" y="9917"/>
                <a:ext cx="12" cy="6"/>
              </a:xfrm>
              <a:custGeom>
                <a:avLst/>
                <a:gdLst>
                  <a:gd name="T0" fmla="*/ 70 w 5"/>
                  <a:gd name="T1" fmla="*/ 24 h 3"/>
                  <a:gd name="T2" fmla="*/ 12 w 5"/>
                  <a:gd name="T3" fmla="*/ 24 h 3"/>
                  <a:gd name="T4" fmla="*/ 0 w 5"/>
                  <a:gd name="T5" fmla="*/ 0 h 3"/>
                  <a:gd name="T6" fmla="*/ 41 w 5"/>
                  <a:gd name="T7" fmla="*/ 8 h 3"/>
                  <a:gd name="T8" fmla="*/ 70 w 5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2" y="3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5" name="Freeform 640"/>
              <p:cNvSpPr>
                <a:spLocks/>
              </p:cNvSpPr>
              <p:nvPr/>
            </p:nvSpPr>
            <p:spPr bwMode="auto">
              <a:xfrm>
                <a:off x="6055" y="9921"/>
                <a:ext cx="15" cy="7"/>
              </a:xfrm>
              <a:custGeom>
                <a:avLst/>
                <a:gdLst>
                  <a:gd name="T0" fmla="*/ 95 w 6"/>
                  <a:gd name="T1" fmla="*/ 21 h 4"/>
                  <a:gd name="T2" fmla="*/ 33 w 6"/>
                  <a:gd name="T3" fmla="*/ 21 h 4"/>
                  <a:gd name="T4" fmla="*/ 0 w 6"/>
                  <a:gd name="T5" fmla="*/ 0 h 4"/>
                  <a:gd name="T6" fmla="*/ 83 w 6"/>
                  <a:gd name="T7" fmla="*/ 7 h 4"/>
                  <a:gd name="T8" fmla="*/ 95 w 6"/>
                  <a:gd name="T9" fmla="*/ 2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4"/>
                    </a:moveTo>
                    <a:cubicBezTo>
                      <a:pt x="6" y="4"/>
                      <a:pt x="4" y="4"/>
                      <a:pt x="2" y="4"/>
                    </a:cubicBezTo>
                    <a:cubicBezTo>
                      <a:pt x="2" y="4"/>
                      <a:pt x="0" y="2"/>
                      <a:pt x="0" y="0"/>
                    </a:cubicBezTo>
                    <a:cubicBezTo>
                      <a:pt x="0" y="0"/>
                      <a:pt x="3" y="0"/>
                      <a:pt x="5" y="1"/>
                    </a:cubicBezTo>
                    <a:cubicBezTo>
                      <a:pt x="5" y="1"/>
                      <a:pt x="6" y="2"/>
                      <a:pt x="6" y="4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6" name="Freeform 641"/>
              <p:cNvSpPr>
                <a:spLocks/>
              </p:cNvSpPr>
              <p:nvPr/>
            </p:nvSpPr>
            <p:spPr bwMode="auto">
              <a:xfrm>
                <a:off x="6057" y="9923"/>
                <a:ext cx="13" cy="5"/>
              </a:xfrm>
              <a:custGeom>
                <a:avLst/>
                <a:gdLst>
                  <a:gd name="T0" fmla="*/ 88 w 5"/>
                  <a:gd name="T1" fmla="*/ 13 h 3"/>
                  <a:gd name="T2" fmla="*/ 21 w 5"/>
                  <a:gd name="T3" fmla="*/ 8 h 3"/>
                  <a:gd name="T4" fmla="*/ 0 w 5"/>
                  <a:gd name="T5" fmla="*/ 0 h 3"/>
                  <a:gd name="T6" fmla="*/ 55 w 5"/>
                  <a:gd name="T7" fmla="*/ 0 h 3"/>
                  <a:gd name="T8" fmla="*/ 88 w 5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7" name="Freeform 642"/>
              <p:cNvSpPr>
                <a:spLocks/>
              </p:cNvSpPr>
              <p:nvPr/>
            </p:nvSpPr>
            <p:spPr bwMode="auto">
              <a:xfrm>
                <a:off x="6065" y="9911"/>
                <a:ext cx="17" cy="10"/>
              </a:xfrm>
              <a:custGeom>
                <a:avLst/>
                <a:gdLst>
                  <a:gd name="T0" fmla="*/ 100 w 7"/>
                  <a:gd name="T1" fmla="*/ 32 h 5"/>
                  <a:gd name="T2" fmla="*/ 29 w 7"/>
                  <a:gd name="T3" fmla="*/ 32 h 5"/>
                  <a:gd name="T4" fmla="*/ 12 w 7"/>
                  <a:gd name="T5" fmla="*/ 0 h 5"/>
                  <a:gd name="T6" fmla="*/ 70 w 7"/>
                  <a:gd name="T7" fmla="*/ 8 h 5"/>
                  <a:gd name="T8" fmla="*/ 100 w 7"/>
                  <a:gd name="T9" fmla="*/ 3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4"/>
                    </a:moveTo>
                    <a:cubicBezTo>
                      <a:pt x="7" y="4"/>
                      <a:pt x="4" y="5"/>
                      <a:pt x="2" y="4"/>
                    </a:cubicBezTo>
                    <a:cubicBezTo>
                      <a:pt x="2" y="4"/>
                      <a:pt x="0" y="2"/>
                      <a:pt x="1" y="0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7" y="2"/>
                      <a:pt x="7" y="4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8" name="Freeform 643"/>
              <p:cNvSpPr>
                <a:spLocks/>
              </p:cNvSpPr>
              <p:nvPr/>
            </p:nvSpPr>
            <p:spPr bwMode="auto">
              <a:xfrm>
                <a:off x="6067" y="9913"/>
                <a:ext cx="12" cy="6"/>
              </a:xfrm>
              <a:custGeom>
                <a:avLst/>
                <a:gdLst>
                  <a:gd name="T0" fmla="*/ 70 w 5"/>
                  <a:gd name="T1" fmla="*/ 24 h 3"/>
                  <a:gd name="T2" fmla="*/ 12 w 5"/>
                  <a:gd name="T3" fmla="*/ 16 h 3"/>
                  <a:gd name="T4" fmla="*/ 0 w 5"/>
                  <a:gd name="T5" fmla="*/ 0 h 3"/>
                  <a:gd name="T6" fmla="*/ 58 w 5"/>
                  <a:gd name="T7" fmla="*/ 0 h 3"/>
                  <a:gd name="T8" fmla="*/ 70 w 5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5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59" name="Freeform 644"/>
              <p:cNvSpPr>
                <a:spLocks/>
              </p:cNvSpPr>
              <p:nvPr/>
            </p:nvSpPr>
            <p:spPr bwMode="auto">
              <a:xfrm>
                <a:off x="6072" y="9905"/>
                <a:ext cx="17" cy="10"/>
              </a:xfrm>
              <a:custGeom>
                <a:avLst/>
                <a:gdLst>
                  <a:gd name="T0" fmla="*/ 100 w 7"/>
                  <a:gd name="T1" fmla="*/ 40 h 5"/>
                  <a:gd name="T2" fmla="*/ 29 w 7"/>
                  <a:gd name="T3" fmla="*/ 40 h 5"/>
                  <a:gd name="T4" fmla="*/ 0 w 7"/>
                  <a:gd name="T5" fmla="*/ 0 h 5"/>
                  <a:gd name="T6" fmla="*/ 70 w 7"/>
                  <a:gd name="T7" fmla="*/ 8 h 5"/>
                  <a:gd name="T8" fmla="*/ 100 w 7"/>
                  <a:gd name="T9" fmla="*/ 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5"/>
                    </a:moveTo>
                    <a:cubicBezTo>
                      <a:pt x="7" y="5"/>
                      <a:pt x="4" y="5"/>
                      <a:pt x="2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3" y="0"/>
                      <a:pt x="5" y="1"/>
                    </a:cubicBezTo>
                    <a:cubicBezTo>
                      <a:pt x="5" y="1"/>
                      <a:pt x="7" y="2"/>
                      <a:pt x="7" y="5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0" name="Freeform 645"/>
              <p:cNvSpPr>
                <a:spLocks/>
              </p:cNvSpPr>
              <p:nvPr/>
            </p:nvSpPr>
            <p:spPr bwMode="auto">
              <a:xfrm>
                <a:off x="6074" y="9907"/>
                <a:ext cx="12" cy="8"/>
              </a:xfrm>
              <a:custGeom>
                <a:avLst/>
                <a:gdLst>
                  <a:gd name="T0" fmla="*/ 70 w 5"/>
                  <a:gd name="T1" fmla="*/ 24 h 4"/>
                  <a:gd name="T2" fmla="*/ 12 w 5"/>
                  <a:gd name="T3" fmla="*/ 24 h 4"/>
                  <a:gd name="T4" fmla="*/ 0 w 5"/>
                  <a:gd name="T5" fmla="*/ 0 h 4"/>
                  <a:gd name="T6" fmla="*/ 58 w 5"/>
                  <a:gd name="T7" fmla="*/ 8 h 4"/>
                  <a:gd name="T8" fmla="*/ 7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3"/>
                    </a:moveTo>
                    <a:cubicBezTo>
                      <a:pt x="5" y="3"/>
                      <a:pt x="2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5" y="3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1" name="Freeform 646"/>
              <p:cNvSpPr>
                <a:spLocks/>
              </p:cNvSpPr>
              <p:nvPr/>
            </p:nvSpPr>
            <p:spPr bwMode="auto">
              <a:xfrm>
                <a:off x="6053" y="9927"/>
                <a:ext cx="14" cy="5"/>
              </a:xfrm>
              <a:custGeom>
                <a:avLst/>
                <a:gdLst>
                  <a:gd name="T0" fmla="*/ 77 w 6"/>
                  <a:gd name="T1" fmla="*/ 13 h 3"/>
                  <a:gd name="T2" fmla="*/ 12 w 6"/>
                  <a:gd name="T3" fmla="*/ 13 h 3"/>
                  <a:gd name="T4" fmla="*/ 0 w 6"/>
                  <a:gd name="T5" fmla="*/ 0 h 3"/>
                  <a:gd name="T6" fmla="*/ 49 w 6"/>
                  <a:gd name="T7" fmla="*/ 5 h 3"/>
                  <a:gd name="T8" fmla="*/ 77 w 6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3" y="3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3" y="0"/>
                      <a:pt x="4" y="1"/>
                    </a:cubicBezTo>
                    <a:cubicBezTo>
                      <a:pt x="4" y="1"/>
                      <a:pt x="6" y="1"/>
                      <a:pt x="6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2" name="Freeform 647"/>
              <p:cNvSpPr>
                <a:spLocks/>
              </p:cNvSpPr>
              <p:nvPr/>
            </p:nvSpPr>
            <p:spPr bwMode="auto">
              <a:xfrm>
                <a:off x="6053" y="9928"/>
                <a:ext cx="12" cy="4"/>
              </a:xfrm>
              <a:custGeom>
                <a:avLst/>
                <a:gdLst>
                  <a:gd name="T0" fmla="*/ 70 w 5"/>
                  <a:gd name="T1" fmla="*/ 8 h 2"/>
                  <a:gd name="T2" fmla="*/ 29 w 5"/>
                  <a:gd name="T3" fmla="*/ 8 h 2"/>
                  <a:gd name="T4" fmla="*/ 12 w 5"/>
                  <a:gd name="T5" fmla="*/ 0 h 2"/>
                  <a:gd name="T6" fmla="*/ 58 w 5"/>
                  <a:gd name="T7" fmla="*/ 0 h 2"/>
                  <a:gd name="T8" fmla="*/ 70 w 5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1"/>
                    </a:moveTo>
                    <a:cubicBezTo>
                      <a:pt x="5" y="1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3" name="Freeform 648"/>
              <p:cNvSpPr>
                <a:spLocks/>
              </p:cNvSpPr>
              <p:nvPr/>
            </p:nvSpPr>
            <p:spPr bwMode="auto">
              <a:xfrm>
                <a:off x="6050" y="9931"/>
                <a:ext cx="15" cy="5"/>
              </a:xfrm>
              <a:custGeom>
                <a:avLst/>
                <a:gdLst>
                  <a:gd name="T0" fmla="*/ 95 w 6"/>
                  <a:gd name="T1" fmla="*/ 13 h 3"/>
                  <a:gd name="T2" fmla="*/ 33 w 6"/>
                  <a:gd name="T3" fmla="*/ 13 h 3"/>
                  <a:gd name="T4" fmla="*/ 20 w 6"/>
                  <a:gd name="T5" fmla="*/ 0 h 3"/>
                  <a:gd name="T6" fmla="*/ 63 w 6"/>
                  <a:gd name="T7" fmla="*/ 5 h 3"/>
                  <a:gd name="T8" fmla="*/ 95 w 6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0" y="2"/>
                      <a:pt x="1" y="0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4" y="1"/>
                      <a:pt x="6" y="2"/>
                      <a:pt x="6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4" name="Freeform 649"/>
              <p:cNvSpPr>
                <a:spLocks/>
              </p:cNvSpPr>
              <p:nvPr/>
            </p:nvSpPr>
            <p:spPr bwMode="auto">
              <a:xfrm>
                <a:off x="6053" y="9932"/>
                <a:ext cx="9" cy="4"/>
              </a:xfrm>
              <a:custGeom>
                <a:avLst/>
                <a:gdLst>
                  <a:gd name="T0" fmla="*/ 45 w 4"/>
                  <a:gd name="T1" fmla="*/ 16 h 2"/>
                  <a:gd name="T2" fmla="*/ 11 w 4"/>
                  <a:gd name="T3" fmla="*/ 16 h 2"/>
                  <a:gd name="T4" fmla="*/ 0 w 4"/>
                  <a:gd name="T5" fmla="*/ 0 h 2"/>
                  <a:gd name="T6" fmla="*/ 36 w 4"/>
                  <a:gd name="T7" fmla="*/ 0 h 2"/>
                  <a:gd name="T8" fmla="*/ 45 w 4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4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5" name="Freeform 650"/>
              <p:cNvSpPr>
                <a:spLocks/>
              </p:cNvSpPr>
              <p:nvPr/>
            </p:nvSpPr>
            <p:spPr bwMode="auto">
              <a:xfrm>
                <a:off x="6050" y="9936"/>
                <a:ext cx="15" cy="6"/>
              </a:xfrm>
              <a:custGeom>
                <a:avLst/>
                <a:gdLst>
                  <a:gd name="T0" fmla="*/ 95 w 6"/>
                  <a:gd name="T1" fmla="*/ 16 h 3"/>
                  <a:gd name="T2" fmla="*/ 33 w 6"/>
                  <a:gd name="T3" fmla="*/ 16 h 3"/>
                  <a:gd name="T4" fmla="*/ 0 w 6"/>
                  <a:gd name="T5" fmla="*/ 0 h 3"/>
                  <a:gd name="T6" fmla="*/ 63 w 6"/>
                  <a:gd name="T7" fmla="*/ 0 h 3"/>
                  <a:gd name="T8" fmla="*/ 95 w 6"/>
                  <a:gd name="T9" fmla="*/ 1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3" y="3"/>
                      <a:pt x="2" y="2"/>
                    </a:cubicBezTo>
                    <a:cubicBezTo>
                      <a:pt x="2" y="2"/>
                      <a:pt x="0" y="1"/>
                      <a:pt x="0" y="0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4" y="0"/>
                      <a:pt x="5" y="1"/>
                      <a:pt x="6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6" name="Freeform 651"/>
              <p:cNvSpPr>
                <a:spLocks/>
              </p:cNvSpPr>
              <p:nvPr/>
            </p:nvSpPr>
            <p:spPr bwMode="auto">
              <a:xfrm>
                <a:off x="6053" y="9936"/>
                <a:ext cx="9" cy="4"/>
              </a:xfrm>
              <a:custGeom>
                <a:avLst/>
                <a:gdLst>
                  <a:gd name="T0" fmla="*/ 45 w 4"/>
                  <a:gd name="T1" fmla="*/ 16 h 2"/>
                  <a:gd name="T2" fmla="*/ 11 w 4"/>
                  <a:gd name="T3" fmla="*/ 16 h 2"/>
                  <a:gd name="T4" fmla="*/ 0 w 4"/>
                  <a:gd name="T5" fmla="*/ 0 h 2"/>
                  <a:gd name="T6" fmla="*/ 36 w 4"/>
                  <a:gd name="T7" fmla="*/ 8 h 2"/>
                  <a:gd name="T8" fmla="*/ 45 w 4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4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7" name="Freeform 652"/>
              <p:cNvSpPr>
                <a:spLocks/>
              </p:cNvSpPr>
              <p:nvPr/>
            </p:nvSpPr>
            <p:spPr bwMode="auto">
              <a:xfrm>
                <a:off x="6050" y="9940"/>
                <a:ext cx="12" cy="6"/>
              </a:xfrm>
              <a:custGeom>
                <a:avLst/>
                <a:gdLst>
                  <a:gd name="T0" fmla="*/ 70 w 5"/>
                  <a:gd name="T1" fmla="*/ 24 h 3"/>
                  <a:gd name="T2" fmla="*/ 29 w 5"/>
                  <a:gd name="T3" fmla="*/ 24 h 3"/>
                  <a:gd name="T4" fmla="*/ 0 w 5"/>
                  <a:gd name="T5" fmla="*/ 0 h 3"/>
                  <a:gd name="T6" fmla="*/ 58 w 5"/>
                  <a:gd name="T7" fmla="*/ 8 h 3"/>
                  <a:gd name="T8" fmla="*/ 70 w 5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3" y="3"/>
                      <a:pt x="2" y="3"/>
                    </a:cubicBezTo>
                    <a:cubicBezTo>
                      <a:pt x="2" y="3"/>
                      <a:pt x="0" y="1"/>
                      <a:pt x="0" y="0"/>
                    </a:cubicBezTo>
                    <a:cubicBezTo>
                      <a:pt x="0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5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8" name="Freeform 653"/>
              <p:cNvSpPr>
                <a:spLocks/>
              </p:cNvSpPr>
              <p:nvPr/>
            </p:nvSpPr>
            <p:spPr bwMode="auto">
              <a:xfrm>
                <a:off x="6053" y="9942"/>
                <a:ext cx="9" cy="4"/>
              </a:xfrm>
              <a:custGeom>
                <a:avLst/>
                <a:gdLst>
                  <a:gd name="T0" fmla="*/ 45 w 4"/>
                  <a:gd name="T1" fmla="*/ 16 h 2"/>
                  <a:gd name="T2" fmla="*/ 11 w 4"/>
                  <a:gd name="T3" fmla="*/ 8 h 2"/>
                  <a:gd name="T4" fmla="*/ 0 w 4"/>
                  <a:gd name="T5" fmla="*/ 0 h 2"/>
                  <a:gd name="T6" fmla="*/ 36 w 4"/>
                  <a:gd name="T7" fmla="*/ 0 h 2"/>
                  <a:gd name="T8" fmla="*/ 45 w 4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4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9" name="Freeform 654"/>
              <p:cNvSpPr>
                <a:spLocks/>
              </p:cNvSpPr>
              <p:nvPr/>
            </p:nvSpPr>
            <p:spPr bwMode="auto">
              <a:xfrm>
                <a:off x="6053" y="9946"/>
                <a:ext cx="12" cy="6"/>
              </a:xfrm>
              <a:custGeom>
                <a:avLst/>
                <a:gdLst>
                  <a:gd name="T0" fmla="*/ 70 w 5"/>
                  <a:gd name="T1" fmla="*/ 24 h 3"/>
                  <a:gd name="T2" fmla="*/ 12 w 5"/>
                  <a:gd name="T3" fmla="*/ 16 h 3"/>
                  <a:gd name="T4" fmla="*/ 0 w 5"/>
                  <a:gd name="T5" fmla="*/ 0 h 3"/>
                  <a:gd name="T6" fmla="*/ 58 w 5"/>
                  <a:gd name="T7" fmla="*/ 0 h 3"/>
                  <a:gd name="T8" fmla="*/ 70 w 5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3" y="3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0" name="Freeform 655"/>
              <p:cNvSpPr>
                <a:spLocks/>
              </p:cNvSpPr>
              <p:nvPr/>
            </p:nvSpPr>
            <p:spPr bwMode="auto">
              <a:xfrm>
                <a:off x="6053" y="9946"/>
                <a:ext cx="12" cy="6"/>
              </a:xfrm>
              <a:custGeom>
                <a:avLst/>
                <a:gdLst>
                  <a:gd name="T0" fmla="*/ 70 w 5"/>
                  <a:gd name="T1" fmla="*/ 16 h 3"/>
                  <a:gd name="T2" fmla="*/ 29 w 5"/>
                  <a:gd name="T3" fmla="*/ 16 h 3"/>
                  <a:gd name="T4" fmla="*/ 12 w 5"/>
                  <a:gd name="T5" fmla="*/ 0 h 3"/>
                  <a:gd name="T6" fmla="*/ 41 w 5"/>
                  <a:gd name="T7" fmla="*/ 8 h 3"/>
                  <a:gd name="T8" fmla="*/ 70 w 5"/>
                  <a:gd name="T9" fmla="*/ 1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2" y="3"/>
                      <a:pt x="2" y="2"/>
                    </a:cubicBezTo>
                    <a:cubicBezTo>
                      <a:pt x="2" y="2"/>
                      <a:pt x="0" y="1"/>
                      <a:pt x="1" y="0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5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1" name="Freeform 656"/>
              <p:cNvSpPr>
                <a:spLocks/>
              </p:cNvSpPr>
              <p:nvPr/>
            </p:nvSpPr>
            <p:spPr bwMode="auto">
              <a:xfrm>
                <a:off x="6057" y="9950"/>
                <a:ext cx="13" cy="6"/>
              </a:xfrm>
              <a:custGeom>
                <a:avLst/>
                <a:gdLst>
                  <a:gd name="T0" fmla="*/ 88 w 5"/>
                  <a:gd name="T1" fmla="*/ 24 h 3"/>
                  <a:gd name="T2" fmla="*/ 21 w 5"/>
                  <a:gd name="T3" fmla="*/ 24 h 3"/>
                  <a:gd name="T4" fmla="*/ 0 w 5"/>
                  <a:gd name="T5" fmla="*/ 0 h 3"/>
                  <a:gd name="T6" fmla="*/ 68 w 5"/>
                  <a:gd name="T7" fmla="*/ 8 h 3"/>
                  <a:gd name="T8" fmla="*/ 88 w 5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cubicBezTo>
                      <a:pt x="5" y="3"/>
                      <a:pt x="3" y="3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2" y="0"/>
                      <a:pt x="4" y="1"/>
                    </a:cubicBezTo>
                    <a:cubicBezTo>
                      <a:pt x="4" y="1"/>
                      <a:pt x="5" y="2"/>
                      <a:pt x="5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2" name="Freeform 657"/>
              <p:cNvSpPr>
                <a:spLocks/>
              </p:cNvSpPr>
              <p:nvPr/>
            </p:nvSpPr>
            <p:spPr bwMode="auto">
              <a:xfrm>
                <a:off x="6057" y="9952"/>
                <a:ext cx="13" cy="4"/>
              </a:xfrm>
              <a:custGeom>
                <a:avLst/>
                <a:gdLst>
                  <a:gd name="T0" fmla="*/ 88 w 5"/>
                  <a:gd name="T1" fmla="*/ 16 h 2"/>
                  <a:gd name="T2" fmla="*/ 21 w 5"/>
                  <a:gd name="T3" fmla="*/ 8 h 2"/>
                  <a:gd name="T4" fmla="*/ 21 w 5"/>
                  <a:gd name="T5" fmla="*/ 0 h 2"/>
                  <a:gd name="T6" fmla="*/ 55 w 5"/>
                  <a:gd name="T7" fmla="*/ 0 h 2"/>
                  <a:gd name="T8" fmla="*/ 88 w 5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5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2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3" name="Freeform 658"/>
              <p:cNvSpPr>
                <a:spLocks/>
              </p:cNvSpPr>
              <p:nvPr/>
            </p:nvSpPr>
            <p:spPr bwMode="auto">
              <a:xfrm>
                <a:off x="6079" y="9899"/>
                <a:ext cx="17" cy="12"/>
              </a:xfrm>
              <a:custGeom>
                <a:avLst/>
                <a:gdLst>
                  <a:gd name="T0" fmla="*/ 100 w 7"/>
                  <a:gd name="T1" fmla="*/ 40 h 6"/>
                  <a:gd name="T2" fmla="*/ 29 w 7"/>
                  <a:gd name="T3" fmla="*/ 40 h 6"/>
                  <a:gd name="T4" fmla="*/ 0 w 7"/>
                  <a:gd name="T5" fmla="*/ 0 h 6"/>
                  <a:gd name="T6" fmla="*/ 70 w 7"/>
                  <a:gd name="T7" fmla="*/ 8 h 6"/>
                  <a:gd name="T8" fmla="*/ 100 w 7"/>
                  <a:gd name="T9" fmla="*/ 4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5"/>
                    </a:moveTo>
                    <a:cubicBezTo>
                      <a:pt x="7" y="5"/>
                      <a:pt x="4" y="6"/>
                      <a:pt x="2" y="5"/>
                    </a:cubicBezTo>
                    <a:cubicBezTo>
                      <a:pt x="2" y="5"/>
                      <a:pt x="0" y="2"/>
                      <a:pt x="0" y="0"/>
                    </a:cubicBezTo>
                    <a:cubicBezTo>
                      <a:pt x="0" y="0"/>
                      <a:pt x="3" y="0"/>
                      <a:pt x="5" y="1"/>
                    </a:cubicBezTo>
                    <a:cubicBezTo>
                      <a:pt x="5" y="1"/>
                      <a:pt x="6" y="3"/>
                      <a:pt x="7" y="5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4" name="Freeform 659"/>
              <p:cNvSpPr>
                <a:spLocks/>
              </p:cNvSpPr>
              <p:nvPr/>
            </p:nvSpPr>
            <p:spPr bwMode="auto">
              <a:xfrm>
                <a:off x="6082" y="9901"/>
                <a:ext cx="12" cy="8"/>
              </a:xfrm>
              <a:custGeom>
                <a:avLst/>
                <a:gdLst>
                  <a:gd name="T0" fmla="*/ 70 w 5"/>
                  <a:gd name="T1" fmla="*/ 32 h 4"/>
                  <a:gd name="T2" fmla="*/ 12 w 5"/>
                  <a:gd name="T3" fmla="*/ 24 h 4"/>
                  <a:gd name="T4" fmla="*/ 0 w 5"/>
                  <a:gd name="T5" fmla="*/ 0 h 4"/>
                  <a:gd name="T6" fmla="*/ 41 w 5"/>
                  <a:gd name="T7" fmla="*/ 8 h 4"/>
                  <a:gd name="T8" fmla="*/ 70 w 5"/>
                  <a:gd name="T9" fmla="*/ 3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4"/>
                    </a:moveTo>
                    <a:cubicBezTo>
                      <a:pt x="5" y="4"/>
                      <a:pt x="2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5" name="Freeform 660"/>
              <p:cNvSpPr>
                <a:spLocks/>
              </p:cNvSpPr>
              <p:nvPr/>
            </p:nvSpPr>
            <p:spPr bwMode="auto">
              <a:xfrm>
                <a:off x="6084" y="9894"/>
                <a:ext cx="17" cy="9"/>
              </a:xfrm>
              <a:custGeom>
                <a:avLst/>
                <a:gdLst>
                  <a:gd name="T0" fmla="*/ 29 w 7"/>
                  <a:gd name="T1" fmla="*/ 0 h 5"/>
                  <a:gd name="T2" fmla="*/ 70 w 7"/>
                  <a:gd name="T3" fmla="*/ 7 h 5"/>
                  <a:gd name="T4" fmla="*/ 100 w 7"/>
                  <a:gd name="T5" fmla="*/ 29 h 5"/>
                  <a:gd name="T6" fmla="*/ 29 w 7"/>
                  <a:gd name="T7" fmla="*/ 23 h 5"/>
                  <a:gd name="T8" fmla="*/ 0 w 7"/>
                  <a:gd name="T9" fmla="*/ 13 h 5"/>
                  <a:gd name="T10" fmla="*/ 29 w 7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6" y="2"/>
                      <a:pt x="7" y="5"/>
                    </a:cubicBezTo>
                    <a:cubicBezTo>
                      <a:pt x="7" y="5"/>
                      <a:pt x="4" y="5"/>
                      <a:pt x="2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6" name="Freeform 661"/>
              <p:cNvSpPr>
                <a:spLocks/>
              </p:cNvSpPr>
              <p:nvPr/>
            </p:nvSpPr>
            <p:spPr bwMode="auto">
              <a:xfrm>
                <a:off x="6086" y="9895"/>
                <a:ext cx="13" cy="8"/>
              </a:xfrm>
              <a:custGeom>
                <a:avLst/>
                <a:gdLst>
                  <a:gd name="T0" fmla="*/ 21 w 5"/>
                  <a:gd name="T1" fmla="*/ 0 h 4"/>
                  <a:gd name="T2" fmla="*/ 55 w 5"/>
                  <a:gd name="T3" fmla="*/ 8 h 4"/>
                  <a:gd name="T4" fmla="*/ 88 w 5"/>
                  <a:gd name="T5" fmla="*/ 24 h 4"/>
                  <a:gd name="T6" fmla="*/ 21 w 5"/>
                  <a:gd name="T7" fmla="*/ 24 h 4"/>
                  <a:gd name="T8" fmla="*/ 0 w 5"/>
                  <a:gd name="T9" fmla="*/ 8 h 4"/>
                  <a:gd name="T10" fmla="*/ 21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5" y="3"/>
                    </a:cubicBezTo>
                    <a:cubicBezTo>
                      <a:pt x="5" y="3"/>
                      <a:pt x="2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7" name="Freeform 662"/>
              <p:cNvSpPr>
                <a:spLocks/>
              </p:cNvSpPr>
              <p:nvPr/>
            </p:nvSpPr>
            <p:spPr bwMode="auto">
              <a:xfrm>
                <a:off x="6089" y="9888"/>
                <a:ext cx="10" cy="7"/>
              </a:xfrm>
              <a:custGeom>
                <a:avLst/>
                <a:gdLst>
                  <a:gd name="T0" fmla="*/ 0 w 4"/>
                  <a:gd name="T1" fmla="*/ 0 h 4"/>
                  <a:gd name="T2" fmla="*/ 20 w 4"/>
                  <a:gd name="T3" fmla="*/ 0 h 4"/>
                  <a:gd name="T4" fmla="*/ 63 w 4"/>
                  <a:gd name="T5" fmla="*/ 12 h 4"/>
                  <a:gd name="T6" fmla="*/ 0 w 4"/>
                  <a:gd name="T7" fmla="*/ 21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3" y="0"/>
                      <a:pt x="4" y="2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8" name="Freeform 663"/>
              <p:cNvSpPr>
                <a:spLocks/>
              </p:cNvSpPr>
              <p:nvPr/>
            </p:nvSpPr>
            <p:spPr bwMode="auto">
              <a:xfrm>
                <a:off x="6089" y="9890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12 w 3"/>
                  <a:gd name="T3" fmla="*/ 0 h 2"/>
                  <a:gd name="T4" fmla="*/ 37 w 3"/>
                  <a:gd name="T5" fmla="*/ 8 h 2"/>
                  <a:gd name="T6" fmla="*/ 0 w 3"/>
                  <a:gd name="T7" fmla="*/ 16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9" name="Freeform 664"/>
              <p:cNvSpPr>
                <a:spLocks noEditPoints="1"/>
              </p:cNvSpPr>
              <p:nvPr/>
            </p:nvSpPr>
            <p:spPr bwMode="auto">
              <a:xfrm>
                <a:off x="6084" y="9876"/>
                <a:ext cx="24" cy="33"/>
              </a:xfrm>
              <a:custGeom>
                <a:avLst/>
                <a:gdLst>
                  <a:gd name="T0" fmla="*/ 0 w 10"/>
                  <a:gd name="T1" fmla="*/ 16 h 17"/>
                  <a:gd name="T2" fmla="*/ 82 w 10"/>
                  <a:gd name="T3" fmla="*/ 0 h 17"/>
                  <a:gd name="T4" fmla="*/ 29 w 10"/>
                  <a:gd name="T5" fmla="*/ 23 h 17"/>
                  <a:gd name="T6" fmla="*/ 98 w 10"/>
                  <a:gd name="T7" fmla="*/ 8 h 17"/>
                  <a:gd name="T8" fmla="*/ 41 w 10"/>
                  <a:gd name="T9" fmla="*/ 37 h 17"/>
                  <a:gd name="T10" fmla="*/ 110 w 10"/>
                  <a:gd name="T11" fmla="*/ 16 h 17"/>
                  <a:gd name="T12" fmla="*/ 70 w 10"/>
                  <a:gd name="T13" fmla="*/ 45 h 17"/>
                  <a:gd name="T14" fmla="*/ 110 w 10"/>
                  <a:gd name="T15" fmla="*/ 23 h 17"/>
                  <a:gd name="T16" fmla="*/ 70 w 10"/>
                  <a:gd name="T17" fmla="*/ 52 h 17"/>
                  <a:gd name="T18" fmla="*/ 127 w 10"/>
                  <a:gd name="T19" fmla="*/ 37 h 17"/>
                  <a:gd name="T20" fmla="*/ 82 w 10"/>
                  <a:gd name="T21" fmla="*/ 60 h 17"/>
                  <a:gd name="T22" fmla="*/ 139 w 10"/>
                  <a:gd name="T23" fmla="*/ 45 h 17"/>
                  <a:gd name="T24" fmla="*/ 82 w 10"/>
                  <a:gd name="T25" fmla="*/ 64 h 17"/>
                  <a:gd name="T26" fmla="*/ 139 w 10"/>
                  <a:gd name="T27" fmla="*/ 60 h 17"/>
                  <a:gd name="T28" fmla="*/ 98 w 10"/>
                  <a:gd name="T29" fmla="*/ 72 h 17"/>
                  <a:gd name="T30" fmla="*/ 139 w 10"/>
                  <a:gd name="T31" fmla="*/ 72 h 17"/>
                  <a:gd name="T32" fmla="*/ 98 w 10"/>
                  <a:gd name="T33" fmla="*/ 80 h 17"/>
                  <a:gd name="T34" fmla="*/ 139 w 10"/>
                  <a:gd name="T35" fmla="*/ 80 h 17"/>
                  <a:gd name="T36" fmla="*/ 98 w 10"/>
                  <a:gd name="T37" fmla="*/ 87 h 17"/>
                  <a:gd name="T38" fmla="*/ 127 w 10"/>
                  <a:gd name="T39" fmla="*/ 95 h 17"/>
                  <a:gd name="T40" fmla="*/ 98 w 10"/>
                  <a:gd name="T41" fmla="*/ 95 h 17"/>
                  <a:gd name="T42" fmla="*/ 110 w 10"/>
                  <a:gd name="T43" fmla="*/ 101 h 17"/>
                  <a:gd name="T44" fmla="*/ 98 w 10"/>
                  <a:gd name="T45" fmla="*/ 101 h 17"/>
                  <a:gd name="T46" fmla="*/ 110 w 10"/>
                  <a:gd name="T47" fmla="*/ 101 h 17"/>
                  <a:gd name="T48" fmla="*/ 82 w 10"/>
                  <a:gd name="T49" fmla="*/ 109 h 17"/>
                  <a:gd name="T50" fmla="*/ 110 w 10"/>
                  <a:gd name="T51" fmla="*/ 109 h 17"/>
                  <a:gd name="T52" fmla="*/ 70 w 10"/>
                  <a:gd name="T53" fmla="*/ 124 h 17"/>
                  <a:gd name="T54" fmla="*/ 82 w 10"/>
                  <a:gd name="T55" fmla="*/ 124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"/>
                  <a:gd name="T85" fmla="*/ 0 h 17"/>
                  <a:gd name="T86" fmla="*/ 10 w 10"/>
                  <a:gd name="T87" fmla="*/ 17 h 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" h="17">
                    <a:moveTo>
                      <a:pt x="0" y="2"/>
                    </a:moveTo>
                    <a:cubicBezTo>
                      <a:pt x="0" y="2"/>
                      <a:pt x="0" y="0"/>
                      <a:pt x="6" y="0"/>
                    </a:cubicBezTo>
                    <a:moveTo>
                      <a:pt x="2" y="3"/>
                    </a:moveTo>
                    <a:cubicBezTo>
                      <a:pt x="2" y="3"/>
                      <a:pt x="3" y="1"/>
                      <a:pt x="7" y="1"/>
                    </a:cubicBezTo>
                    <a:moveTo>
                      <a:pt x="3" y="5"/>
                    </a:moveTo>
                    <a:cubicBezTo>
                      <a:pt x="3" y="5"/>
                      <a:pt x="4" y="3"/>
                      <a:pt x="8" y="2"/>
                    </a:cubicBezTo>
                    <a:moveTo>
                      <a:pt x="5" y="6"/>
                    </a:moveTo>
                    <a:cubicBezTo>
                      <a:pt x="5" y="6"/>
                      <a:pt x="5" y="4"/>
                      <a:pt x="8" y="3"/>
                    </a:cubicBezTo>
                    <a:moveTo>
                      <a:pt x="5" y="7"/>
                    </a:moveTo>
                    <a:cubicBezTo>
                      <a:pt x="5" y="7"/>
                      <a:pt x="6" y="5"/>
                      <a:pt x="9" y="5"/>
                    </a:cubicBezTo>
                    <a:moveTo>
                      <a:pt x="6" y="8"/>
                    </a:moveTo>
                    <a:cubicBezTo>
                      <a:pt x="6" y="8"/>
                      <a:pt x="6" y="7"/>
                      <a:pt x="10" y="6"/>
                    </a:cubicBezTo>
                    <a:moveTo>
                      <a:pt x="6" y="9"/>
                    </a:moveTo>
                    <a:cubicBezTo>
                      <a:pt x="6" y="9"/>
                      <a:pt x="8" y="8"/>
                      <a:pt x="10" y="8"/>
                    </a:cubicBezTo>
                    <a:moveTo>
                      <a:pt x="7" y="10"/>
                    </a:moveTo>
                    <a:cubicBezTo>
                      <a:pt x="7" y="10"/>
                      <a:pt x="9" y="9"/>
                      <a:pt x="10" y="10"/>
                    </a:cubicBezTo>
                    <a:moveTo>
                      <a:pt x="7" y="11"/>
                    </a:moveTo>
                    <a:cubicBezTo>
                      <a:pt x="7" y="11"/>
                      <a:pt x="9" y="11"/>
                      <a:pt x="10" y="11"/>
                    </a:cubicBezTo>
                    <a:moveTo>
                      <a:pt x="7" y="12"/>
                    </a:moveTo>
                    <a:cubicBezTo>
                      <a:pt x="9" y="13"/>
                      <a:pt x="9" y="13"/>
                      <a:pt x="9" y="13"/>
                    </a:cubicBezTo>
                    <a:moveTo>
                      <a:pt x="7" y="13"/>
                    </a:moveTo>
                    <a:cubicBezTo>
                      <a:pt x="7" y="13"/>
                      <a:pt x="8" y="14"/>
                      <a:pt x="8" y="14"/>
                    </a:cubicBezTo>
                    <a:moveTo>
                      <a:pt x="7" y="14"/>
                    </a:moveTo>
                    <a:cubicBezTo>
                      <a:pt x="7" y="14"/>
                      <a:pt x="8" y="15"/>
                      <a:pt x="8" y="14"/>
                    </a:cubicBezTo>
                    <a:moveTo>
                      <a:pt x="6" y="15"/>
                    </a:moveTo>
                    <a:cubicBezTo>
                      <a:pt x="6" y="15"/>
                      <a:pt x="7" y="16"/>
                      <a:pt x="8" y="15"/>
                    </a:cubicBezTo>
                    <a:moveTo>
                      <a:pt x="5" y="17"/>
                    </a:moveTo>
                    <a:cubicBezTo>
                      <a:pt x="5" y="17"/>
                      <a:pt x="5" y="17"/>
                      <a:pt x="6" y="17"/>
                    </a:cubicBezTo>
                  </a:path>
                </a:pathLst>
              </a:custGeom>
              <a:noFill/>
              <a:ln w="0" cap="flat">
                <a:solidFill>
                  <a:srgbClr val="7334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0" name="Freeform 665"/>
              <p:cNvSpPr>
                <a:spLocks/>
              </p:cNvSpPr>
              <p:nvPr/>
            </p:nvSpPr>
            <p:spPr bwMode="auto">
              <a:xfrm>
                <a:off x="6057" y="9870"/>
                <a:ext cx="8" cy="16"/>
              </a:xfrm>
              <a:custGeom>
                <a:avLst/>
                <a:gdLst>
                  <a:gd name="T0" fmla="*/ 21 w 3"/>
                  <a:gd name="T1" fmla="*/ 0 h 8"/>
                  <a:gd name="T2" fmla="*/ 0 w 3"/>
                  <a:gd name="T3" fmla="*/ 32 h 8"/>
                  <a:gd name="T4" fmla="*/ 35 w 3"/>
                  <a:gd name="T5" fmla="*/ 64 h 8"/>
                  <a:gd name="T6" fmla="*/ 56 w 3"/>
                  <a:gd name="T7" fmla="*/ 32 h 8"/>
                  <a:gd name="T8" fmla="*/ 21 w 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1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4"/>
                      <a:pt x="1" y="7"/>
                      <a:pt x="2" y="8"/>
                    </a:cubicBezTo>
                    <a:cubicBezTo>
                      <a:pt x="2" y="8"/>
                      <a:pt x="3" y="5"/>
                      <a:pt x="3" y="4"/>
                    </a:cubicBezTo>
                    <a:cubicBezTo>
                      <a:pt x="3" y="4"/>
                      <a:pt x="3" y="2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1" name="Freeform 666"/>
              <p:cNvSpPr>
                <a:spLocks/>
              </p:cNvSpPr>
              <p:nvPr/>
            </p:nvSpPr>
            <p:spPr bwMode="auto">
              <a:xfrm>
                <a:off x="6057" y="9872"/>
                <a:ext cx="8" cy="12"/>
              </a:xfrm>
              <a:custGeom>
                <a:avLst/>
                <a:gdLst>
                  <a:gd name="T0" fmla="*/ 21 w 3"/>
                  <a:gd name="T1" fmla="*/ 0 h 6"/>
                  <a:gd name="T2" fmla="*/ 0 w 3"/>
                  <a:gd name="T3" fmla="*/ 32 h 6"/>
                  <a:gd name="T4" fmla="*/ 35 w 3"/>
                  <a:gd name="T5" fmla="*/ 48 h 6"/>
                  <a:gd name="T6" fmla="*/ 35 w 3"/>
                  <a:gd name="T7" fmla="*/ 24 h 6"/>
                  <a:gd name="T8" fmla="*/ 21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1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3" y="4"/>
                      <a:pt x="2" y="3"/>
                    </a:cubicBezTo>
                    <a:cubicBezTo>
                      <a:pt x="2" y="3"/>
                      <a:pt x="2" y="2"/>
                      <a:pt x="1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2" name="Freeform 667"/>
              <p:cNvSpPr>
                <a:spLocks/>
              </p:cNvSpPr>
              <p:nvPr/>
            </p:nvSpPr>
            <p:spPr bwMode="auto">
              <a:xfrm>
                <a:off x="6048" y="9870"/>
                <a:ext cx="12" cy="12"/>
              </a:xfrm>
              <a:custGeom>
                <a:avLst/>
                <a:gdLst>
                  <a:gd name="T0" fmla="*/ 70 w 5"/>
                  <a:gd name="T1" fmla="*/ 0 h 6"/>
                  <a:gd name="T2" fmla="*/ 58 w 5"/>
                  <a:gd name="T3" fmla="*/ 32 h 6"/>
                  <a:gd name="T4" fmla="*/ 0 w 5"/>
                  <a:gd name="T5" fmla="*/ 48 h 6"/>
                  <a:gd name="T6" fmla="*/ 29 w 5"/>
                  <a:gd name="T7" fmla="*/ 16 h 6"/>
                  <a:gd name="T8" fmla="*/ 70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2"/>
                      <a:pt x="4" y="4"/>
                    </a:cubicBezTo>
                    <a:cubicBezTo>
                      <a:pt x="4" y="4"/>
                      <a:pt x="2" y="6"/>
                      <a:pt x="0" y="6"/>
                    </a:cubicBezTo>
                    <a:cubicBezTo>
                      <a:pt x="0" y="6"/>
                      <a:pt x="1" y="3"/>
                      <a:pt x="2" y="2"/>
                    </a:cubicBezTo>
                    <a:cubicBezTo>
                      <a:pt x="2" y="2"/>
                      <a:pt x="3" y="0"/>
                      <a:pt x="5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3" name="Freeform 668"/>
              <p:cNvSpPr>
                <a:spLocks/>
              </p:cNvSpPr>
              <p:nvPr/>
            </p:nvSpPr>
            <p:spPr bwMode="auto">
              <a:xfrm>
                <a:off x="6050" y="9872"/>
                <a:ext cx="7" cy="8"/>
              </a:xfrm>
              <a:custGeom>
                <a:avLst/>
                <a:gdLst>
                  <a:gd name="T0" fmla="*/ 37 w 3"/>
                  <a:gd name="T1" fmla="*/ 0 h 4"/>
                  <a:gd name="T2" fmla="*/ 37 w 3"/>
                  <a:gd name="T3" fmla="*/ 24 h 4"/>
                  <a:gd name="T4" fmla="*/ 0 w 3"/>
                  <a:gd name="T5" fmla="*/ 32 h 4"/>
                  <a:gd name="T6" fmla="*/ 12 w 3"/>
                  <a:gd name="T7" fmla="*/ 8 h 4"/>
                  <a:gd name="T8" fmla="*/ 37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1" y="4"/>
                      <a:pt x="0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4" name="Freeform 669"/>
              <p:cNvSpPr>
                <a:spLocks/>
              </p:cNvSpPr>
              <p:nvPr/>
            </p:nvSpPr>
            <p:spPr bwMode="auto">
              <a:xfrm>
                <a:off x="6045" y="9866"/>
                <a:ext cx="15" cy="8"/>
              </a:xfrm>
              <a:custGeom>
                <a:avLst/>
                <a:gdLst>
                  <a:gd name="T0" fmla="*/ 95 w 6"/>
                  <a:gd name="T1" fmla="*/ 8 h 4"/>
                  <a:gd name="T2" fmla="*/ 50 w 6"/>
                  <a:gd name="T3" fmla="*/ 32 h 4"/>
                  <a:gd name="T4" fmla="*/ 0 w 6"/>
                  <a:gd name="T5" fmla="*/ 24 h 4"/>
                  <a:gd name="T6" fmla="*/ 50 w 6"/>
                  <a:gd name="T7" fmla="*/ 8 h 4"/>
                  <a:gd name="T8" fmla="*/ 95 w 6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1"/>
                    </a:moveTo>
                    <a:cubicBezTo>
                      <a:pt x="6" y="1"/>
                      <a:pt x="5" y="3"/>
                      <a:pt x="3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3" y="1"/>
                      <a:pt x="4" y="0"/>
                      <a:pt x="6" y="1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5" name="Freeform 670"/>
              <p:cNvSpPr>
                <a:spLocks/>
              </p:cNvSpPr>
              <p:nvPr/>
            </p:nvSpPr>
            <p:spPr bwMode="auto">
              <a:xfrm>
                <a:off x="6048" y="9868"/>
                <a:ext cx="9" cy="4"/>
              </a:xfrm>
              <a:custGeom>
                <a:avLst/>
                <a:gdLst>
                  <a:gd name="T0" fmla="*/ 45 w 4"/>
                  <a:gd name="T1" fmla="*/ 8 h 2"/>
                  <a:gd name="T2" fmla="*/ 25 w 4"/>
                  <a:gd name="T3" fmla="*/ 16 h 2"/>
                  <a:gd name="T4" fmla="*/ 0 w 4"/>
                  <a:gd name="T5" fmla="*/ 16 h 2"/>
                  <a:gd name="T6" fmla="*/ 25 w 4"/>
                  <a:gd name="T7" fmla="*/ 0 h 2"/>
                  <a:gd name="T8" fmla="*/ 45 w 4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solidFill>
                <a:srgbClr val="246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6" name="Freeform 671"/>
              <p:cNvSpPr>
                <a:spLocks/>
              </p:cNvSpPr>
              <p:nvPr/>
            </p:nvSpPr>
            <p:spPr bwMode="auto">
              <a:xfrm>
                <a:off x="6057" y="9863"/>
                <a:ext cx="5" cy="5"/>
              </a:xfrm>
              <a:custGeom>
                <a:avLst/>
                <a:gdLst>
                  <a:gd name="T0" fmla="*/ 20 w 2"/>
                  <a:gd name="T1" fmla="*/ 0 h 3"/>
                  <a:gd name="T2" fmla="*/ 0 w 2"/>
                  <a:gd name="T3" fmla="*/ 8 h 3"/>
                  <a:gd name="T4" fmla="*/ 20 w 2"/>
                  <a:gd name="T5" fmla="*/ 13 h 3"/>
                  <a:gd name="T6" fmla="*/ 2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1" y="1"/>
                      <a:pt x="1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7" name="Freeform 672"/>
              <p:cNvSpPr>
                <a:spLocks/>
              </p:cNvSpPr>
              <p:nvPr/>
            </p:nvSpPr>
            <p:spPr bwMode="auto">
              <a:xfrm>
                <a:off x="6055" y="9841"/>
                <a:ext cx="17" cy="25"/>
              </a:xfrm>
              <a:custGeom>
                <a:avLst/>
                <a:gdLst>
                  <a:gd name="T0" fmla="*/ 100 w 7"/>
                  <a:gd name="T1" fmla="*/ 8 h 13"/>
                  <a:gd name="T2" fmla="*/ 87 w 7"/>
                  <a:gd name="T3" fmla="*/ 0 h 13"/>
                  <a:gd name="T4" fmla="*/ 58 w 7"/>
                  <a:gd name="T5" fmla="*/ 8 h 13"/>
                  <a:gd name="T6" fmla="*/ 0 w 7"/>
                  <a:gd name="T7" fmla="*/ 71 h 13"/>
                  <a:gd name="T8" fmla="*/ 0 w 7"/>
                  <a:gd name="T9" fmla="*/ 85 h 13"/>
                  <a:gd name="T10" fmla="*/ 12 w 7"/>
                  <a:gd name="T11" fmla="*/ 85 h 13"/>
                  <a:gd name="T12" fmla="*/ 12 w 7"/>
                  <a:gd name="T13" fmla="*/ 77 h 13"/>
                  <a:gd name="T14" fmla="*/ 41 w 7"/>
                  <a:gd name="T15" fmla="*/ 56 h 13"/>
                  <a:gd name="T16" fmla="*/ 58 w 7"/>
                  <a:gd name="T17" fmla="*/ 29 h 13"/>
                  <a:gd name="T18" fmla="*/ 87 w 7"/>
                  <a:gd name="T19" fmla="*/ 15 h 13"/>
                  <a:gd name="T20" fmla="*/ 87 w 7"/>
                  <a:gd name="T21" fmla="*/ 8 h 13"/>
                  <a:gd name="T22" fmla="*/ 87 w 7"/>
                  <a:gd name="T23" fmla="*/ 15 h 13"/>
                  <a:gd name="T24" fmla="*/ 87 w 7"/>
                  <a:gd name="T25" fmla="*/ 8 h 13"/>
                  <a:gd name="T26" fmla="*/ 87 w 7"/>
                  <a:gd name="T27" fmla="*/ 8 h 13"/>
                  <a:gd name="T28" fmla="*/ 100 w 7"/>
                  <a:gd name="T29" fmla="*/ 8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3"/>
                  <a:gd name="T47" fmla="*/ 7 w 7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3">
                    <a:moveTo>
                      <a:pt x="7" y="1"/>
                    </a:move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4"/>
                      <a:pt x="3" y="7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3" y="7"/>
                      <a:pt x="4" y="6"/>
                      <a:pt x="4" y="4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8" name="Freeform 673"/>
              <p:cNvSpPr>
                <a:spLocks/>
              </p:cNvSpPr>
              <p:nvPr/>
            </p:nvSpPr>
            <p:spPr bwMode="auto">
              <a:xfrm>
                <a:off x="6050" y="9860"/>
                <a:ext cx="5" cy="3"/>
              </a:xfrm>
              <a:custGeom>
                <a:avLst/>
                <a:gdLst>
                  <a:gd name="T0" fmla="*/ 20 w 2"/>
                  <a:gd name="T1" fmla="*/ 0 h 1"/>
                  <a:gd name="T2" fmla="*/ 0 w 2"/>
                  <a:gd name="T3" fmla="*/ 0 h 1"/>
                  <a:gd name="T4" fmla="*/ 0 w 2"/>
                  <a:gd name="T5" fmla="*/ 27 h 1"/>
                  <a:gd name="T6" fmla="*/ 20 w 2"/>
                  <a:gd name="T7" fmla="*/ 27 h 1"/>
                  <a:gd name="T8" fmla="*/ 20 w 2"/>
                  <a:gd name="T9" fmla="*/ 0 h 1"/>
                  <a:gd name="T10" fmla="*/ 2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89" name="Freeform 674"/>
              <p:cNvSpPr>
                <a:spLocks/>
              </p:cNvSpPr>
              <p:nvPr/>
            </p:nvSpPr>
            <p:spPr bwMode="auto">
              <a:xfrm>
                <a:off x="6053" y="9853"/>
                <a:ext cx="7" cy="7"/>
              </a:xfrm>
              <a:custGeom>
                <a:avLst/>
                <a:gdLst>
                  <a:gd name="T0" fmla="*/ 28 w 3"/>
                  <a:gd name="T1" fmla="*/ 7 h 4"/>
                  <a:gd name="T2" fmla="*/ 0 w 3"/>
                  <a:gd name="T3" fmla="*/ 16 h 4"/>
                  <a:gd name="T4" fmla="*/ 12 w 3"/>
                  <a:gd name="T5" fmla="*/ 16 h 4"/>
                  <a:gd name="T6" fmla="*/ 37 w 3"/>
                  <a:gd name="T7" fmla="*/ 0 h 4"/>
                  <a:gd name="T8" fmla="*/ 12 w 3"/>
                  <a:gd name="T9" fmla="*/ 12 h 4"/>
                  <a:gd name="T10" fmla="*/ 28 w 3"/>
                  <a:gd name="T11" fmla="*/ 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2" y="1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0" name="Freeform 675"/>
              <p:cNvSpPr>
                <a:spLocks/>
              </p:cNvSpPr>
              <p:nvPr/>
            </p:nvSpPr>
            <p:spPr bwMode="auto">
              <a:xfrm>
                <a:off x="6045" y="9860"/>
                <a:ext cx="5" cy="4"/>
              </a:xfrm>
              <a:custGeom>
                <a:avLst/>
                <a:gdLst>
                  <a:gd name="T0" fmla="*/ 33 w 2"/>
                  <a:gd name="T1" fmla="*/ 8 h 2"/>
                  <a:gd name="T2" fmla="*/ 0 w 2"/>
                  <a:gd name="T3" fmla="*/ 8 h 2"/>
                  <a:gd name="T4" fmla="*/ 20 w 2"/>
                  <a:gd name="T5" fmla="*/ 16 h 2"/>
                  <a:gd name="T6" fmla="*/ 33 w 2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1" name="Freeform 676"/>
              <p:cNvSpPr>
                <a:spLocks/>
              </p:cNvSpPr>
              <p:nvPr/>
            </p:nvSpPr>
            <p:spPr bwMode="auto">
              <a:xfrm>
                <a:off x="6050" y="9863"/>
                <a:ext cx="5" cy="3"/>
              </a:xfrm>
              <a:custGeom>
                <a:avLst/>
                <a:gdLst>
                  <a:gd name="T0" fmla="*/ 0 w 2"/>
                  <a:gd name="T1" fmla="*/ 0 h 2"/>
                  <a:gd name="T2" fmla="*/ 33 w 2"/>
                  <a:gd name="T3" fmla="*/ 0 h 2"/>
                  <a:gd name="T4" fmla="*/ 0 w 2"/>
                  <a:gd name="T5" fmla="*/ 8 h 2"/>
                  <a:gd name="T6" fmla="*/ 0 w 2"/>
                  <a:gd name="T7" fmla="*/ 5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2" name="Freeform 677"/>
              <p:cNvSpPr>
                <a:spLocks/>
              </p:cNvSpPr>
              <p:nvPr/>
            </p:nvSpPr>
            <p:spPr bwMode="auto">
              <a:xfrm>
                <a:off x="6040" y="9860"/>
                <a:ext cx="5" cy="4"/>
              </a:xfrm>
              <a:custGeom>
                <a:avLst/>
                <a:gdLst>
                  <a:gd name="T0" fmla="*/ 33 w 2"/>
                  <a:gd name="T1" fmla="*/ 0 h 2"/>
                  <a:gd name="T2" fmla="*/ 33 w 2"/>
                  <a:gd name="T3" fmla="*/ 16 h 2"/>
                  <a:gd name="T4" fmla="*/ 20 w 2"/>
                  <a:gd name="T5" fmla="*/ 16 h 2"/>
                  <a:gd name="T6" fmla="*/ 20 w 2"/>
                  <a:gd name="T7" fmla="*/ 8 h 2"/>
                  <a:gd name="T8" fmla="*/ 20 w 2"/>
                  <a:gd name="T9" fmla="*/ 8 h 2"/>
                  <a:gd name="T10" fmla="*/ 20 w 2"/>
                  <a:gd name="T11" fmla="*/ 0 h 2"/>
                  <a:gd name="T12" fmla="*/ 20 w 2"/>
                  <a:gd name="T13" fmla="*/ 0 h 2"/>
                  <a:gd name="T14" fmla="*/ 20 w 2"/>
                  <a:gd name="T15" fmla="*/ 8 h 2"/>
                  <a:gd name="T16" fmla="*/ 33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3" name="Freeform 678"/>
              <p:cNvSpPr>
                <a:spLocks/>
              </p:cNvSpPr>
              <p:nvPr/>
            </p:nvSpPr>
            <p:spPr bwMode="auto">
              <a:xfrm>
                <a:off x="6045" y="9864"/>
                <a:ext cx="5" cy="2"/>
              </a:xfrm>
              <a:custGeom>
                <a:avLst/>
                <a:gdLst>
                  <a:gd name="T0" fmla="*/ 33 w 2"/>
                  <a:gd name="T1" fmla="*/ 0 h 1"/>
                  <a:gd name="T2" fmla="*/ 0 w 2"/>
                  <a:gd name="T3" fmla="*/ 0 h 1"/>
                  <a:gd name="T4" fmla="*/ 0 w 2"/>
                  <a:gd name="T5" fmla="*/ 8 h 1"/>
                  <a:gd name="T6" fmla="*/ 33 w 2"/>
                  <a:gd name="T7" fmla="*/ 8 h 1"/>
                  <a:gd name="T8" fmla="*/ 33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2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4" name="Freeform 679"/>
              <p:cNvSpPr>
                <a:spLocks/>
              </p:cNvSpPr>
              <p:nvPr/>
            </p:nvSpPr>
            <p:spPr bwMode="auto">
              <a:xfrm>
                <a:off x="6050" y="9866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12 w 3"/>
                  <a:gd name="T3" fmla="*/ 0 h 1"/>
                  <a:gd name="T4" fmla="*/ 28 w 3"/>
                  <a:gd name="T5" fmla="*/ 0 h 1"/>
                  <a:gd name="T6" fmla="*/ 37 w 3"/>
                  <a:gd name="T7" fmla="*/ 0 h 1"/>
                  <a:gd name="T8" fmla="*/ 37 w 3"/>
                  <a:gd name="T9" fmla="*/ 0 h 1"/>
                  <a:gd name="T10" fmla="*/ 37 w 3"/>
                  <a:gd name="T11" fmla="*/ 8 h 1"/>
                  <a:gd name="T12" fmla="*/ 0 w 3"/>
                  <a:gd name="T13" fmla="*/ 8 h 1"/>
                  <a:gd name="T14" fmla="*/ 0 w 3"/>
                  <a:gd name="T15" fmla="*/ 0 h 1"/>
                  <a:gd name="T16" fmla="*/ 0 w 3"/>
                  <a:gd name="T17" fmla="*/ 0 h 1"/>
                  <a:gd name="T18" fmla="*/ 0 w 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"/>
                  <a:gd name="T32" fmla="*/ 3 w 3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5" name="Freeform 680"/>
              <p:cNvSpPr>
                <a:spLocks/>
              </p:cNvSpPr>
              <p:nvPr/>
            </p:nvSpPr>
            <p:spPr bwMode="auto">
              <a:xfrm>
                <a:off x="6045" y="9864"/>
                <a:ext cx="5" cy="6"/>
              </a:xfrm>
              <a:custGeom>
                <a:avLst/>
                <a:gdLst>
                  <a:gd name="T0" fmla="*/ 0 w 2"/>
                  <a:gd name="T1" fmla="*/ 8 h 3"/>
                  <a:gd name="T2" fmla="*/ 20 w 2"/>
                  <a:gd name="T3" fmla="*/ 8 h 3"/>
                  <a:gd name="T4" fmla="*/ 20 w 2"/>
                  <a:gd name="T5" fmla="*/ 8 h 3"/>
                  <a:gd name="T6" fmla="*/ 20 w 2"/>
                  <a:gd name="T7" fmla="*/ 16 h 3"/>
                  <a:gd name="T8" fmla="*/ 0 w 2"/>
                  <a:gd name="T9" fmla="*/ 24 h 3"/>
                  <a:gd name="T10" fmla="*/ 0 w 2"/>
                  <a:gd name="T11" fmla="*/ 16 h 3"/>
                  <a:gd name="T12" fmla="*/ 0 w 2"/>
                  <a:gd name="T13" fmla="*/ 8 h 3"/>
                  <a:gd name="T14" fmla="*/ 0 w 2"/>
                  <a:gd name="T15" fmla="*/ 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6" name="Freeform 681"/>
              <p:cNvSpPr>
                <a:spLocks/>
              </p:cNvSpPr>
              <p:nvPr/>
            </p:nvSpPr>
            <p:spPr bwMode="auto">
              <a:xfrm>
                <a:off x="6043" y="9847"/>
                <a:ext cx="22" cy="16"/>
              </a:xfrm>
              <a:custGeom>
                <a:avLst/>
                <a:gdLst>
                  <a:gd name="T0" fmla="*/ 90 w 9"/>
                  <a:gd name="T1" fmla="*/ 0 h 8"/>
                  <a:gd name="T2" fmla="*/ 0 w 9"/>
                  <a:gd name="T3" fmla="*/ 56 h 8"/>
                  <a:gd name="T4" fmla="*/ 59 w 9"/>
                  <a:gd name="T5" fmla="*/ 48 h 8"/>
                  <a:gd name="T6" fmla="*/ 103 w 9"/>
                  <a:gd name="T7" fmla="*/ 16 h 8"/>
                  <a:gd name="T8" fmla="*/ 120 w 9"/>
                  <a:gd name="T9" fmla="*/ 0 h 8"/>
                  <a:gd name="T10" fmla="*/ 90 w 9"/>
                  <a:gd name="T11" fmla="*/ 16 h 8"/>
                  <a:gd name="T12" fmla="*/ 71 w 9"/>
                  <a:gd name="T13" fmla="*/ 16 h 8"/>
                  <a:gd name="T14" fmla="*/ 103 w 9"/>
                  <a:gd name="T15" fmla="*/ 0 h 8"/>
                  <a:gd name="T16" fmla="*/ 90 w 9"/>
                  <a:gd name="T17" fmla="*/ 0 h 8"/>
                  <a:gd name="T18" fmla="*/ 90 w 9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"/>
                  <a:gd name="T32" fmla="*/ 9 w 9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">
                    <a:moveTo>
                      <a:pt x="6" y="0"/>
                    </a:moveTo>
                    <a:cubicBezTo>
                      <a:pt x="4" y="2"/>
                      <a:pt x="0" y="4"/>
                      <a:pt x="0" y="7"/>
                    </a:cubicBezTo>
                    <a:cubicBezTo>
                      <a:pt x="1" y="6"/>
                      <a:pt x="4" y="8"/>
                      <a:pt x="4" y="6"/>
                    </a:cubicBezTo>
                    <a:cubicBezTo>
                      <a:pt x="4" y="4"/>
                      <a:pt x="6" y="3"/>
                      <a:pt x="7" y="2"/>
                    </a:cubicBezTo>
                    <a:cubicBezTo>
                      <a:pt x="8" y="1"/>
                      <a:pt x="9" y="1"/>
                      <a:pt x="8" y="0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8F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7" name="Oval 682"/>
              <p:cNvSpPr>
                <a:spLocks noChangeArrowheads="1"/>
              </p:cNvSpPr>
              <p:nvPr/>
            </p:nvSpPr>
            <p:spPr bwMode="auto">
              <a:xfrm>
                <a:off x="6057" y="9849"/>
                <a:ext cx="3" cy="2"/>
              </a:xfrm>
              <a:prstGeom prst="ellipse">
                <a:avLst/>
              </a:prstGeom>
              <a:solidFill>
                <a:srgbClr val="FF4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8" name="Freeform 683"/>
              <p:cNvSpPr>
                <a:spLocks/>
              </p:cNvSpPr>
              <p:nvPr/>
            </p:nvSpPr>
            <p:spPr bwMode="auto">
              <a:xfrm>
                <a:off x="6057" y="984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27 w 1"/>
                  <a:gd name="T5" fmla="*/ 8 h 1"/>
                  <a:gd name="T6" fmla="*/ 27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C3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99" name="Oval 684"/>
              <p:cNvSpPr>
                <a:spLocks noChangeArrowheads="1"/>
              </p:cNvSpPr>
              <p:nvPr/>
            </p:nvSpPr>
            <p:spPr bwMode="auto">
              <a:xfrm>
                <a:off x="6057" y="9849"/>
                <a:ext cx="3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0" name="Oval 685"/>
              <p:cNvSpPr>
                <a:spLocks noChangeArrowheads="1"/>
              </p:cNvSpPr>
              <p:nvPr/>
            </p:nvSpPr>
            <p:spPr bwMode="auto">
              <a:xfrm>
                <a:off x="6060" y="9849"/>
                <a:ext cx="1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1" name="Freeform 686"/>
              <p:cNvSpPr>
                <a:spLocks/>
              </p:cNvSpPr>
              <p:nvPr/>
            </p:nvSpPr>
            <p:spPr bwMode="auto">
              <a:xfrm>
                <a:off x="6043" y="9864"/>
                <a:ext cx="2" cy="6"/>
              </a:xfrm>
              <a:custGeom>
                <a:avLst/>
                <a:gdLst>
                  <a:gd name="T0" fmla="*/ 8 w 1"/>
                  <a:gd name="T1" fmla="*/ 24 h 3"/>
                  <a:gd name="T2" fmla="*/ 8 w 1"/>
                  <a:gd name="T3" fmla="*/ 16 h 3"/>
                  <a:gd name="T4" fmla="*/ 0 w 1"/>
                  <a:gd name="T5" fmla="*/ 8 h 3"/>
                  <a:gd name="T6" fmla="*/ 8 w 1"/>
                  <a:gd name="T7" fmla="*/ 8 h 3"/>
                  <a:gd name="T8" fmla="*/ 8 w 1"/>
                  <a:gd name="T9" fmla="*/ 2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0" y="1"/>
                      <a:pt x="1" y="3"/>
                      <a:pt x="1" y="3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2" name="Freeform 687"/>
              <p:cNvSpPr>
                <a:spLocks/>
              </p:cNvSpPr>
              <p:nvPr/>
            </p:nvSpPr>
            <p:spPr bwMode="auto">
              <a:xfrm>
                <a:off x="6040" y="9860"/>
                <a:ext cx="5" cy="4"/>
              </a:xfrm>
              <a:custGeom>
                <a:avLst/>
                <a:gdLst>
                  <a:gd name="T0" fmla="*/ 20 w 2"/>
                  <a:gd name="T1" fmla="*/ 0 h 2"/>
                  <a:gd name="T2" fmla="*/ 20 w 2"/>
                  <a:gd name="T3" fmla="*/ 0 h 2"/>
                  <a:gd name="T4" fmla="*/ 20 w 2"/>
                  <a:gd name="T5" fmla="*/ 8 h 2"/>
                  <a:gd name="T6" fmla="*/ 20 w 2"/>
                  <a:gd name="T7" fmla="*/ 8 h 2"/>
                  <a:gd name="T8" fmla="*/ 20 w 2"/>
                  <a:gd name="T9" fmla="*/ 16 h 2"/>
                  <a:gd name="T10" fmla="*/ 33 w 2"/>
                  <a:gd name="T11" fmla="*/ 16 h 2"/>
                  <a:gd name="T12" fmla="*/ 20 w 2"/>
                  <a:gd name="T13" fmla="*/ 16 h 2"/>
                  <a:gd name="T14" fmla="*/ 20 w 2"/>
                  <a:gd name="T15" fmla="*/ 8 h 2"/>
                  <a:gd name="T16" fmla="*/ 2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3" name="Freeform 688"/>
              <p:cNvSpPr>
                <a:spLocks/>
              </p:cNvSpPr>
              <p:nvPr/>
            </p:nvSpPr>
            <p:spPr bwMode="auto">
              <a:xfrm>
                <a:off x="6045" y="9860"/>
                <a:ext cx="3" cy="4"/>
              </a:xfrm>
              <a:custGeom>
                <a:avLst/>
                <a:gdLst>
                  <a:gd name="T0" fmla="*/ 27 w 1"/>
                  <a:gd name="T1" fmla="*/ 16 h 2"/>
                  <a:gd name="T2" fmla="*/ 0 w 1"/>
                  <a:gd name="T3" fmla="*/ 8 h 2"/>
                  <a:gd name="T4" fmla="*/ 0 w 1"/>
                  <a:gd name="T5" fmla="*/ 0 h 2"/>
                  <a:gd name="T6" fmla="*/ 0 w 1"/>
                  <a:gd name="T7" fmla="*/ 8 h 2"/>
                  <a:gd name="T8" fmla="*/ 27 w 1"/>
                  <a:gd name="T9" fmla="*/ 1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4" name="Freeform 689"/>
              <p:cNvSpPr>
                <a:spLocks/>
              </p:cNvSpPr>
              <p:nvPr/>
            </p:nvSpPr>
            <p:spPr bwMode="auto">
              <a:xfrm>
                <a:off x="6045" y="9864"/>
                <a:ext cx="3" cy="2"/>
              </a:xfrm>
              <a:custGeom>
                <a:avLst/>
                <a:gdLst>
                  <a:gd name="T0" fmla="*/ 27 w 1"/>
                  <a:gd name="T1" fmla="*/ 8 h 1"/>
                  <a:gd name="T2" fmla="*/ 0 w 1"/>
                  <a:gd name="T3" fmla="*/ 8 h 1"/>
                  <a:gd name="T4" fmla="*/ 0 w 1"/>
                  <a:gd name="T5" fmla="*/ 0 h 1"/>
                  <a:gd name="T6" fmla="*/ 27 w 1"/>
                  <a:gd name="T7" fmla="*/ 8 h 1"/>
                  <a:gd name="T8" fmla="*/ 27 w 1"/>
                  <a:gd name="T9" fmla="*/ 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5" name="Freeform 690"/>
              <p:cNvSpPr>
                <a:spLocks/>
              </p:cNvSpPr>
              <p:nvPr/>
            </p:nvSpPr>
            <p:spPr bwMode="auto">
              <a:xfrm>
                <a:off x="6043" y="9847"/>
                <a:ext cx="17" cy="13"/>
              </a:xfrm>
              <a:custGeom>
                <a:avLst/>
                <a:gdLst>
                  <a:gd name="T0" fmla="*/ 87 w 7"/>
                  <a:gd name="T1" fmla="*/ 0 h 7"/>
                  <a:gd name="T2" fmla="*/ 100 w 7"/>
                  <a:gd name="T3" fmla="*/ 0 h 7"/>
                  <a:gd name="T4" fmla="*/ 87 w 7"/>
                  <a:gd name="T5" fmla="*/ 7 h 7"/>
                  <a:gd name="T6" fmla="*/ 0 w 7"/>
                  <a:gd name="T7" fmla="*/ 45 h 7"/>
                  <a:gd name="T8" fmla="*/ 0 w 7"/>
                  <a:gd name="T9" fmla="*/ 45 h 7"/>
                  <a:gd name="T10" fmla="*/ 87 w 7"/>
                  <a:gd name="T11" fmla="*/ 0 h 7"/>
                  <a:gd name="T12" fmla="*/ 87 w 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6" y="0"/>
                    </a:move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1"/>
                      <a:pt x="0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6" name="Freeform 691"/>
              <p:cNvSpPr>
                <a:spLocks/>
              </p:cNvSpPr>
              <p:nvPr/>
            </p:nvSpPr>
            <p:spPr bwMode="auto">
              <a:xfrm>
                <a:off x="6055" y="9841"/>
                <a:ext cx="17" cy="23"/>
              </a:xfrm>
              <a:custGeom>
                <a:avLst/>
                <a:gdLst>
                  <a:gd name="T0" fmla="*/ 0 w 7"/>
                  <a:gd name="T1" fmla="*/ 84 h 12"/>
                  <a:gd name="T2" fmla="*/ 0 w 7"/>
                  <a:gd name="T3" fmla="*/ 69 h 12"/>
                  <a:gd name="T4" fmla="*/ 58 w 7"/>
                  <a:gd name="T5" fmla="*/ 8 h 12"/>
                  <a:gd name="T6" fmla="*/ 87 w 7"/>
                  <a:gd name="T7" fmla="*/ 0 h 12"/>
                  <a:gd name="T8" fmla="*/ 100 w 7"/>
                  <a:gd name="T9" fmla="*/ 8 h 12"/>
                  <a:gd name="T10" fmla="*/ 87 w 7"/>
                  <a:gd name="T11" fmla="*/ 0 h 12"/>
                  <a:gd name="T12" fmla="*/ 70 w 7"/>
                  <a:gd name="T13" fmla="*/ 15 h 12"/>
                  <a:gd name="T14" fmla="*/ 12 w 7"/>
                  <a:gd name="T15" fmla="*/ 69 h 12"/>
                  <a:gd name="T16" fmla="*/ 0 w 7"/>
                  <a:gd name="T17" fmla="*/ 84 h 12"/>
                  <a:gd name="T18" fmla="*/ 0 w 7"/>
                  <a:gd name="T19" fmla="*/ 84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2"/>
                  <a:gd name="T32" fmla="*/ 7 w 7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2">
                    <a:moveTo>
                      <a:pt x="0" y="12"/>
                    </a:moveTo>
                    <a:cubicBezTo>
                      <a:pt x="0" y="11"/>
                      <a:pt x="0" y="10"/>
                      <a:pt x="0" y="10"/>
                    </a:cubicBezTo>
                    <a:cubicBezTo>
                      <a:pt x="3" y="7"/>
                      <a:pt x="3" y="4"/>
                      <a:pt x="4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2"/>
                    </a:cubicBezTo>
                    <a:cubicBezTo>
                      <a:pt x="5" y="2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7" name="Freeform 692"/>
              <p:cNvSpPr>
                <a:spLocks/>
              </p:cNvSpPr>
              <p:nvPr/>
            </p:nvSpPr>
            <p:spPr bwMode="auto">
              <a:xfrm>
                <a:off x="6082" y="9880"/>
                <a:ext cx="31" cy="31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79 w 13"/>
                  <a:gd name="T5" fmla="*/ 109 h 16"/>
                  <a:gd name="T6" fmla="*/ 79 w 13"/>
                  <a:gd name="T7" fmla="*/ 1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6"/>
                  <a:gd name="T14" fmla="*/ 13 w 1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</a:path>
                </a:pathLst>
              </a:custGeom>
              <a:noFill/>
              <a:ln w="0" cap="flat">
                <a:solidFill>
                  <a:srgbClr val="7334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8" name="Freeform 693"/>
              <p:cNvSpPr>
                <a:spLocks/>
              </p:cNvSpPr>
              <p:nvPr/>
            </p:nvSpPr>
            <p:spPr bwMode="auto">
              <a:xfrm>
                <a:off x="6096" y="9855"/>
                <a:ext cx="5" cy="5"/>
              </a:xfrm>
              <a:custGeom>
                <a:avLst/>
                <a:gdLst>
                  <a:gd name="T0" fmla="*/ 20 w 2"/>
                  <a:gd name="T1" fmla="*/ 5 h 3"/>
                  <a:gd name="T2" fmla="*/ 0 w 2"/>
                  <a:gd name="T3" fmla="*/ 8 h 3"/>
                  <a:gd name="T4" fmla="*/ 20 w 2"/>
                  <a:gd name="T5" fmla="*/ 8 h 3"/>
                  <a:gd name="T6" fmla="*/ 33 w 2"/>
                  <a:gd name="T7" fmla="*/ 8 h 3"/>
                  <a:gd name="T8" fmla="*/ 20 w 2"/>
                  <a:gd name="T9" fmla="*/ 0 h 3"/>
                  <a:gd name="T10" fmla="*/ 20 w 2"/>
                  <a:gd name="T11" fmla="*/ 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E6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09" name="Freeform 694"/>
              <p:cNvSpPr>
                <a:spLocks/>
              </p:cNvSpPr>
              <p:nvPr/>
            </p:nvSpPr>
            <p:spPr bwMode="auto">
              <a:xfrm>
                <a:off x="6099" y="985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27 h 1"/>
                  <a:gd name="T8" fmla="*/ 0 w 1"/>
                  <a:gd name="T9" fmla="*/ 27 h 1"/>
                  <a:gd name="T10" fmla="*/ 8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F4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0" name="Oval 695"/>
              <p:cNvSpPr>
                <a:spLocks noChangeArrowheads="1"/>
              </p:cNvSpPr>
              <p:nvPr/>
            </p:nvSpPr>
            <p:spPr bwMode="auto">
              <a:xfrm>
                <a:off x="6099" y="9856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1" name="Oval 696"/>
              <p:cNvSpPr>
                <a:spLocks noChangeArrowheads="1"/>
              </p:cNvSpPr>
              <p:nvPr/>
            </p:nvSpPr>
            <p:spPr bwMode="auto">
              <a:xfrm>
                <a:off x="6099" y="9859"/>
                <a:ext cx="1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2" name="Freeform 697"/>
              <p:cNvSpPr>
                <a:spLocks/>
              </p:cNvSpPr>
              <p:nvPr/>
            </p:nvSpPr>
            <p:spPr bwMode="auto">
              <a:xfrm>
                <a:off x="6322" y="9915"/>
                <a:ext cx="22" cy="41"/>
              </a:xfrm>
              <a:custGeom>
                <a:avLst/>
                <a:gdLst>
                  <a:gd name="T0" fmla="*/ 29 w 9"/>
                  <a:gd name="T1" fmla="*/ 0 h 21"/>
                  <a:gd name="T2" fmla="*/ 59 w 9"/>
                  <a:gd name="T3" fmla="*/ 8 h 21"/>
                  <a:gd name="T4" fmla="*/ 71 w 9"/>
                  <a:gd name="T5" fmla="*/ 156 h 21"/>
                  <a:gd name="T6" fmla="*/ 29 w 9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1"/>
                  <a:gd name="T14" fmla="*/ 9 w 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1">
                    <a:moveTo>
                      <a:pt x="2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9" y="14"/>
                      <a:pt x="5" y="21"/>
                    </a:cubicBezTo>
                    <a:cubicBezTo>
                      <a:pt x="5" y="21"/>
                      <a:pt x="0" y="12"/>
                      <a:pt x="2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3" name="Freeform 698"/>
              <p:cNvSpPr>
                <a:spLocks/>
              </p:cNvSpPr>
              <p:nvPr/>
            </p:nvSpPr>
            <p:spPr bwMode="auto">
              <a:xfrm>
                <a:off x="6152" y="9802"/>
                <a:ext cx="124" cy="43"/>
              </a:xfrm>
              <a:custGeom>
                <a:avLst/>
                <a:gdLst>
                  <a:gd name="T0" fmla="*/ 360 w 51"/>
                  <a:gd name="T1" fmla="*/ 53 h 22"/>
                  <a:gd name="T2" fmla="*/ 112 w 51"/>
                  <a:gd name="T3" fmla="*/ 76 h 22"/>
                  <a:gd name="T4" fmla="*/ 272 w 51"/>
                  <a:gd name="T5" fmla="*/ 96 h 22"/>
                  <a:gd name="T6" fmla="*/ 331 w 51"/>
                  <a:gd name="T7" fmla="*/ 111 h 22"/>
                  <a:gd name="T8" fmla="*/ 260 w 51"/>
                  <a:gd name="T9" fmla="*/ 68 h 22"/>
                  <a:gd name="T10" fmla="*/ 421 w 51"/>
                  <a:gd name="T11" fmla="*/ 119 h 22"/>
                  <a:gd name="T12" fmla="*/ 372 w 51"/>
                  <a:gd name="T13" fmla="*/ 68 h 22"/>
                  <a:gd name="T14" fmla="*/ 474 w 51"/>
                  <a:gd name="T15" fmla="*/ 127 h 22"/>
                  <a:gd name="T16" fmla="*/ 562 w 51"/>
                  <a:gd name="T17" fmla="*/ 156 h 22"/>
                  <a:gd name="T18" fmla="*/ 520 w 51"/>
                  <a:gd name="T19" fmla="*/ 96 h 22"/>
                  <a:gd name="T20" fmla="*/ 591 w 51"/>
                  <a:gd name="T21" fmla="*/ 164 h 22"/>
                  <a:gd name="T22" fmla="*/ 703 w 51"/>
                  <a:gd name="T23" fmla="*/ 149 h 22"/>
                  <a:gd name="T24" fmla="*/ 732 w 51"/>
                  <a:gd name="T25" fmla="*/ 119 h 22"/>
                  <a:gd name="T26" fmla="*/ 603 w 51"/>
                  <a:gd name="T27" fmla="*/ 104 h 22"/>
                  <a:gd name="T28" fmla="*/ 360 w 51"/>
                  <a:gd name="T29" fmla="*/ 53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22"/>
                  <a:gd name="T47" fmla="*/ 51 w 51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22">
                    <a:moveTo>
                      <a:pt x="25" y="7"/>
                    </a:moveTo>
                    <a:cubicBezTo>
                      <a:pt x="25" y="7"/>
                      <a:pt x="0" y="0"/>
                      <a:pt x="8" y="10"/>
                    </a:cubicBezTo>
                    <a:cubicBezTo>
                      <a:pt x="8" y="10"/>
                      <a:pt x="11" y="11"/>
                      <a:pt x="19" y="13"/>
                    </a:cubicBezTo>
                    <a:cubicBezTo>
                      <a:pt x="19" y="13"/>
                      <a:pt x="19" y="10"/>
                      <a:pt x="23" y="15"/>
                    </a:cubicBezTo>
                    <a:cubicBezTo>
                      <a:pt x="23" y="15"/>
                      <a:pt x="24" y="12"/>
                      <a:pt x="18" y="9"/>
                    </a:cubicBezTo>
                    <a:cubicBezTo>
                      <a:pt x="18" y="9"/>
                      <a:pt x="22" y="8"/>
                      <a:pt x="29" y="16"/>
                    </a:cubicBezTo>
                    <a:cubicBezTo>
                      <a:pt x="29" y="16"/>
                      <a:pt x="29" y="12"/>
                      <a:pt x="26" y="9"/>
                    </a:cubicBezTo>
                    <a:cubicBezTo>
                      <a:pt x="26" y="9"/>
                      <a:pt x="27" y="6"/>
                      <a:pt x="33" y="17"/>
                    </a:cubicBezTo>
                    <a:cubicBezTo>
                      <a:pt x="33" y="17"/>
                      <a:pt x="37" y="21"/>
                      <a:pt x="39" y="21"/>
                    </a:cubicBezTo>
                    <a:cubicBezTo>
                      <a:pt x="39" y="21"/>
                      <a:pt x="40" y="16"/>
                      <a:pt x="36" y="13"/>
                    </a:cubicBezTo>
                    <a:cubicBezTo>
                      <a:pt x="36" y="13"/>
                      <a:pt x="40" y="14"/>
                      <a:pt x="41" y="22"/>
                    </a:cubicBezTo>
                    <a:cubicBezTo>
                      <a:pt x="41" y="22"/>
                      <a:pt x="47" y="22"/>
                      <a:pt x="49" y="20"/>
                    </a:cubicBezTo>
                    <a:cubicBezTo>
                      <a:pt x="49" y="20"/>
                      <a:pt x="51" y="18"/>
                      <a:pt x="51" y="16"/>
                    </a:cubicBezTo>
                    <a:cubicBezTo>
                      <a:pt x="51" y="15"/>
                      <a:pt x="48" y="18"/>
                      <a:pt x="42" y="14"/>
                    </a:cubicBezTo>
                    <a:cubicBezTo>
                      <a:pt x="42" y="14"/>
                      <a:pt x="30" y="7"/>
                      <a:pt x="25" y="7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4" name="Freeform 699"/>
              <p:cNvSpPr>
                <a:spLocks/>
              </p:cNvSpPr>
              <p:nvPr/>
            </p:nvSpPr>
            <p:spPr bwMode="auto">
              <a:xfrm>
                <a:off x="6179" y="9827"/>
                <a:ext cx="29" cy="59"/>
              </a:xfrm>
              <a:custGeom>
                <a:avLst/>
                <a:gdLst>
                  <a:gd name="T0" fmla="*/ 169 w 12"/>
                  <a:gd name="T1" fmla="*/ 136 h 30"/>
                  <a:gd name="T2" fmla="*/ 0 w 12"/>
                  <a:gd name="T3" fmla="*/ 8 h 30"/>
                  <a:gd name="T4" fmla="*/ 140 w 12"/>
                  <a:gd name="T5" fmla="*/ 136 h 30"/>
                  <a:gd name="T6" fmla="*/ 87 w 12"/>
                  <a:gd name="T7" fmla="*/ 228 h 30"/>
                  <a:gd name="T8" fmla="*/ 169 w 12"/>
                  <a:gd name="T9" fmla="*/ 13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0"/>
                  <a:gd name="T17" fmla="*/ 12 w 1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0">
                    <a:moveTo>
                      <a:pt x="12" y="18"/>
                    </a:moveTo>
                    <a:cubicBezTo>
                      <a:pt x="11" y="9"/>
                      <a:pt x="2" y="0"/>
                      <a:pt x="0" y="1"/>
                    </a:cubicBezTo>
                    <a:cubicBezTo>
                      <a:pt x="0" y="1"/>
                      <a:pt x="10" y="7"/>
                      <a:pt x="10" y="18"/>
                    </a:cubicBezTo>
                    <a:cubicBezTo>
                      <a:pt x="10" y="18"/>
                      <a:pt x="11" y="26"/>
                      <a:pt x="6" y="30"/>
                    </a:cubicBezTo>
                    <a:cubicBezTo>
                      <a:pt x="6" y="30"/>
                      <a:pt x="12" y="29"/>
                      <a:pt x="12" y="18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5" name="Freeform 700"/>
              <p:cNvSpPr>
                <a:spLocks/>
              </p:cNvSpPr>
              <p:nvPr/>
            </p:nvSpPr>
            <p:spPr bwMode="auto">
              <a:xfrm>
                <a:off x="6145" y="9816"/>
                <a:ext cx="58" cy="68"/>
              </a:xfrm>
              <a:custGeom>
                <a:avLst/>
                <a:gdLst>
                  <a:gd name="T0" fmla="*/ 99 w 24"/>
                  <a:gd name="T1" fmla="*/ 0 h 35"/>
                  <a:gd name="T2" fmla="*/ 58 w 24"/>
                  <a:gd name="T3" fmla="*/ 8 h 35"/>
                  <a:gd name="T4" fmla="*/ 41 w 24"/>
                  <a:gd name="T5" fmla="*/ 60 h 35"/>
                  <a:gd name="T6" fmla="*/ 198 w 24"/>
                  <a:gd name="T7" fmla="*/ 155 h 35"/>
                  <a:gd name="T8" fmla="*/ 198 w 24"/>
                  <a:gd name="T9" fmla="*/ 155 h 35"/>
                  <a:gd name="T10" fmla="*/ 280 w 24"/>
                  <a:gd name="T11" fmla="*/ 256 h 35"/>
                  <a:gd name="T12" fmla="*/ 227 w 24"/>
                  <a:gd name="T13" fmla="*/ 163 h 35"/>
                  <a:gd name="T14" fmla="*/ 297 w 24"/>
                  <a:gd name="T15" fmla="*/ 185 h 35"/>
                  <a:gd name="T16" fmla="*/ 326 w 24"/>
                  <a:gd name="T17" fmla="*/ 192 h 35"/>
                  <a:gd name="T18" fmla="*/ 239 w 24"/>
                  <a:gd name="T19" fmla="*/ 124 h 35"/>
                  <a:gd name="T20" fmla="*/ 309 w 24"/>
                  <a:gd name="T21" fmla="*/ 148 h 35"/>
                  <a:gd name="T22" fmla="*/ 210 w 24"/>
                  <a:gd name="T23" fmla="*/ 95 h 35"/>
                  <a:gd name="T24" fmla="*/ 268 w 24"/>
                  <a:gd name="T25" fmla="*/ 101 h 35"/>
                  <a:gd name="T26" fmla="*/ 128 w 24"/>
                  <a:gd name="T27" fmla="*/ 72 h 35"/>
                  <a:gd name="T28" fmla="*/ 181 w 24"/>
                  <a:gd name="T29" fmla="*/ 64 h 35"/>
                  <a:gd name="T30" fmla="*/ 58 w 24"/>
                  <a:gd name="T31" fmla="*/ 45 h 35"/>
                  <a:gd name="T32" fmla="*/ 128 w 24"/>
                  <a:gd name="T33" fmla="*/ 45 h 35"/>
                  <a:gd name="T34" fmla="*/ 70 w 24"/>
                  <a:gd name="T35" fmla="*/ 23 h 35"/>
                  <a:gd name="T36" fmla="*/ 111 w 24"/>
                  <a:gd name="T37" fmla="*/ 23 h 35"/>
                  <a:gd name="T38" fmla="*/ 99 w 24"/>
                  <a:gd name="T39" fmla="*/ 0 h 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"/>
                  <a:gd name="T61" fmla="*/ 0 h 35"/>
                  <a:gd name="T62" fmla="*/ 24 w 24"/>
                  <a:gd name="T63" fmla="*/ 35 h 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" h="35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2" y="2"/>
                      <a:pt x="0" y="6"/>
                      <a:pt x="3" y="8"/>
                    </a:cubicBezTo>
                    <a:cubicBezTo>
                      <a:pt x="8" y="11"/>
                      <a:pt x="13" y="1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6" y="25"/>
                      <a:pt x="19" y="30"/>
                      <a:pt x="20" y="35"/>
                    </a:cubicBezTo>
                    <a:cubicBezTo>
                      <a:pt x="24" y="32"/>
                      <a:pt x="21" y="25"/>
                      <a:pt x="16" y="22"/>
                    </a:cubicBezTo>
                    <a:cubicBezTo>
                      <a:pt x="18" y="23"/>
                      <a:pt x="20" y="24"/>
                      <a:pt x="21" y="25"/>
                    </a:cubicBezTo>
                    <a:cubicBezTo>
                      <a:pt x="21" y="26"/>
                      <a:pt x="22" y="26"/>
                      <a:pt x="23" y="26"/>
                    </a:cubicBezTo>
                    <a:cubicBezTo>
                      <a:pt x="23" y="20"/>
                      <a:pt x="20" y="19"/>
                      <a:pt x="17" y="17"/>
                    </a:cubicBezTo>
                    <a:cubicBezTo>
                      <a:pt x="19" y="18"/>
                      <a:pt x="21" y="18"/>
                      <a:pt x="22" y="20"/>
                    </a:cubicBezTo>
                    <a:cubicBezTo>
                      <a:pt x="22" y="17"/>
                      <a:pt x="19" y="13"/>
                      <a:pt x="15" y="13"/>
                    </a:cubicBezTo>
                    <a:cubicBezTo>
                      <a:pt x="16" y="12"/>
                      <a:pt x="18" y="14"/>
                      <a:pt x="19" y="14"/>
                    </a:cubicBezTo>
                    <a:cubicBezTo>
                      <a:pt x="17" y="10"/>
                      <a:pt x="13" y="8"/>
                      <a:pt x="9" y="10"/>
                    </a:cubicBezTo>
                    <a:cubicBezTo>
                      <a:pt x="9" y="8"/>
                      <a:pt x="12" y="9"/>
                      <a:pt x="13" y="9"/>
                    </a:cubicBezTo>
                    <a:cubicBezTo>
                      <a:pt x="11" y="7"/>
                      <a:pt x="8" y="5"/>
                      <a:pt x="4" y="6"/>
                    </a:cubicBezTo>
                    <a:cubicBezTo>
                      <a:pt x="6" y="5"/>
                      <a:pt x="8" y="6"/>
                      <a:pt x="9" y="6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7" y="2"/>
                      <a:pt x="9" y="1"/>
                      <a:pt x="7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6" name="Freeform 701"/>
              <p:cNvSpPr>
                <a:spLocks/>
              </p:cNvSpPr>
              <p:nvPr/>
            </p:nvSpPr>
            <p:spPr bwMode="auto">
              <a:xfrm>
                <a:off x="6215" y="9915"/>
                <a:ext cx="10" cy="17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50 w 4"/>
                  <a:gd name="T5" fmla="*/ 47 h 9"/>
                  <a:gd name="T6" fmla="*/ 0 w 4"/>
                  <a:gd name="T7" fmla="*/ 47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5"/>
                      <a:pt x="3" y="7"/>
                    </a:cubicBezTo>
                    <a:cubicBezTo>
                      <a:pt x="2" y="8"/>
                      <a:pt x="0" y="9"/>
                      <a:pt x="0" y="7"/>
                    </a:cubicBezTo>
                    <a:cubicBezTo>
                      <a:pt x="0" y="5"/>
                      <a:pt x="3" y="2"/>
                      <a:pt x="0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7" name="Freeform 702"/>
              <p:cNvSpPr>
                <a:spLocks/>
              </p:cNvSpPr>
              <p:nvPr/>
            </p:nvSpPr>
            <p:spPr bwMode="auto">
              <a:xfrm>
                <a:off x="6223" y="9903"/>
                <a:ext cx="19" cy="21"/>
              </a:xfrm>
              <a:custGeom>
                <a:avLst/>
                <a:gdLst>
                  <a:gd name="T0" fmla="*/ 29 w 8"/>
                  <a:gd name="T1" fmla="*/ 0 h 11"/>
                  <a:gd name="T2" fmla="*/ 78 w 8"/>
                  <a:gd name="T3" fmla="*/ 69 h 11"/>
                  <a:gd name="T4" fmla="*/ 0 w 8"/>
                  <a:gd name="T5" fmla="*/ 69 h 11"/>
                  <a:gd name="T6" fmla="*/ 57 w 8"/>
                  <a:gd name="T7" fmla="*/ 61 h 11"/>
                  <a:gd name="T8" fmla="*/ 29 w 8"/>
                  <a:gd name="T9" fmla="*/ 48 h 11"/>
                  <a:gd name="T10" fmla="*/ 57 w 8"/>
                  <a:gd name="T11" fmla="*/ 48 h 11"/>
                  <a:gd name="T12" fmla="*/ 29 w 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1"/>
                  <a:gd name="T23" fmla="*/ 8 w 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1">
                    <a:moveTo>
                      <a:pt x="2" y="0"/>
                    </a:moveTo>
                    <a:cubicBezTo>
                      <a:pt x="6" y="2"/>
                      <a:pt x="8" y="8"/>
                      <a:pt x="6" y="10"/>
                    </a:cubicBezTo>
                    <a:cubicBezTo>
                      <a:pt x="5" y="11"/>
                      <a:pt x="2" y="11"/>
                      <a:pt x="0" y="10"/>
                    </a:cubicBezTo>
                    <a:cubicBezTo>
                      <a:pt x="2" y="9"/>
                      <a:pt x="4" y="11"/>
                      <a:pt x="4" y="9"/>
                    </a:cubicBezTo>
                    <a:cubicBezTo>
                      <a:pt x="5" y="8"/>
                      <a:pt x="3" y="8"/>
                      <a:pt x="2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4"/>
                      <a:pt x="3" y="2"/>
                      <a:pt x="2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8" name="Freeform 703"/>
              <p:cNvSpPr>
                <a:spLocks/>
              </p:cNvSpPr>
              <p:nvPr/>
            </p:nvSpPr>
            <p:spPr bwMode="auto">
              <a:xfrm>
                <a:off x="6242" y="9891"/>
                <a:ext cx="17" cy="30"/>
              </a:xfrm>
              <a:custGeom>
                <a:avLst/>
                <a:gdLst>
                  <a:gd name="T0" fmla="*/ 0 w 7"/>
                  <a:gd name="T1" fmla="*/ 0 h 15"/>
                  <a:gd name="T2" fmla="*/ 70 w 7"/>
                  <a:gd name="T3" fmla="*/ 104 h 15"/>
                  <a:gd name="T4" fmla="*/ 0 w 7"/>
                  <a:gd name="T5" fmla="*/ 104 h 15"/>
                  <a:gd name="T6" fmla="*/ 58 w 7"/>
                  <a:gd name="T7" fmla="*/ 96 h 15"/>
                  <a:gd name="T8" fmla="*/ 0 w 7"/>
                  <a:gd name="T9" fmla="*/ 64 h 15"/>
                  <a:gd name="T10" fmla="*/ 58 w 7"/>
                  <a:gd name="T11" fmla="*/ 56 h 15"/>
                  <a:gd name="T12" fmla="*/ 0 w 7"/>
                  <a:gd name="T13" fmla="*/ 24 h 15"/>
                  <a:gd name="T14" fmla="*/ 12 w 7"/>
                  <a:gd name="T15" fmla="*/ 24 h 15"/>
                  <a:gd name="T16" fmla="*/ 0 w 7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5"/>
                  <a:gd name="T29" fmla="*/ 7 w 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5">
                    <a:moveTo>
                      <a:pt x="0" y="0"/>
                    </a:moveTo>
                    <a:cubicBezTo>
                      <a:pt x="5" y="2"/>
                      <a:pt x="7" y="8"/>
                      <a:pt x="5" y="13"/>
                    </a:cubicBezTo>
                    <a:cubicBezTo>
                      <a:pt x="4" y="15"/>
                      <a:pt x="2" y="13"/>
                      <a:pt x="0" y="13"/>
                    </a:cubicBezTo>
                    <a:cubicBezTo>
                      <a:pt x="1" y="12"/>
                      <a:pt x="4" y="13"/>
                      <a:pt x="4" y="12"/>
                    </a:cubicBezTo>
                    <a:cubicBezTo>
                      <a:pt x="4" y="10"/>
                      <a:pt x="2" y="9"/>
                      <a:pt x="0" y="8"/>
                    </a:cubicBezTo>
                    <a:cubicBezTo>
                      <a:pt x="2" y="6"/>
                      <a:pt x="4" y="9"/>
                      <a:pt x="4" y="7"/>
                    </a:cubicBezTo>
                    <a:cubicBezTo>
                      <a:pt x="2" y="7"/>
                      <a:pt x="2" y="5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19" name="Freeform 704"/>
              <p:cNvSpPr>
                <a:spLocks/>
              </p:cNvSpPr>
              <p:nvPr/>
            </p:nvSpPr>
            <p:spPr bwMode="auto">
              <a:xfrm>
                <a:off x="6250" y="9880"/>
                <a:ext cx="26" cy="33"/>
              </a:xfrm>
              <a:custGeom>
                <a:avLst/>
                <a:gdLst>
                  <a:gd name="T0" fmla="*/ 40 w 11"/>
                  <a:gd name="T1" fmla="*/ 101 h 17"/>
                  <a:gd name="T2" fmla="*/ 106 w 11"/>
                  <a:gd name="T3" fmla="*/ 116 h 17"/>
                  <a:gd name="T4" fmla="*/ 12 w 11"/>
                  <a:gd name="T5" fmla="*/ 16 h 17"/>
                  <a:gd name="T6" fmla="*/ 12 w 11"/>
                  <a:gd name="T7" fmla="*/ 8 h 17"/>
                  <a:gd name="T8" fmla="*/ 0 w 11"/>
                  <a:gd name="T9" fmla="*/ 8 h 17"/>
                  <a:gd name="T10" fmla="*/ 95 w 11"/>
                  <a:gd name="T11" fmla="*/ 80 h 17"/>
                  <a:gd name="T12" fmla="*/ 50 w 11"/>
                  <a:gd name="T13" fmla="*/ 80 h 17"/>
                  <a:gd name="T14" fmla="*/ 95 w 11"/>
                  <a:gd name="T15" fmla="*/ 101 h 17"/>
                  <a:gd name="T16" fmla="*/ 50 w 11"/>
                  <a:gd name="T17" fmla="*/ 109 h 17"/>
                  <a:gd name="T18" fmla="*/ 40 w 11"/>
                  <a:gd name="T19" fmla="*/ 10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7"/>
                  <a:gd name="T32" fmla="*/ 11 w 11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7">
                    <a:moveTo>
                      <a:pt x="3" y="14"/>
                    </a:moveTo>
                    <a:cubicBezTo>
                      <a:pt x="5" y="15"/>
                      <a:pt x="8" y="17"/>
                      <a:pt x="8" y="16"/>
                    </a:cubicBezTo>
                    <a:cubicBezTo>
                      <a:pt x="11" y="11"/>
                      <a:pt x="6" y="6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cubicBezTo>
                      <a:pt x="2" y="5"/>
                      <a:pt x="5" y="8"/>
                      <a:pt x="7" y="11"/>
                    </a:cubicBezTo>
                    <a:cubicBezTo>
                      <a:pt x="6" y="12"/>
                      <a:pt x="5" y="10"/>
                      <a:pt x="4" y="11"/>
                    </a:cubicBezTo>
                    <a:cubicBezTo>
                      <a:pt x="6" y="12"/>
                      <a:pt x="7" y="13"/>
                      <a:pt x="7" y="14"/>
                    </a:cubicBezTo>
                    <a:cubicBezTo>
                      <a:pt x="7" y="15"/>
                      <a:pt x="5" y="15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0" name="Freeform 705"/>
              <p:cNvSpPr>
                <a:spLocks/>
              </p:cNvSpPr>
              <p:nvPr/>
            </p:nvSpPr>
            <p:spPr bwMode="auto">
              <a:xfrm>
                <a:off x="6259" y="9866"/>
                <a:ext cx="39" cy="47"/>
              </a:xfrm>
              <a:custGeom>
                <a:avLst/>
                <a:gdLst>
                  <a:gd name="T0" fmla="*/ 71 w 16"/>
                  <a:gd name="T1" fmla="*/ 141 h 24"/>
                  <a:gd name="T2" fmla="*/ 161 w 16"/>
                  <a:gd name="T3" fmla="*/ 157 h 24"/>
                  <a:gd name="T4" fmla="*/ 161 w 16"/>
                  <a:gd name="T5" fmla="*/ 135 h 24"/>
                  <a:gd name="T6" fmla="*/ 119 w 16"/>
                  <a:gd name="T7" fmla="*/ 127 h 24"/>
                  <a:gd name="T8" fmla="*/ 144 w 16"/>
                  <a:gd name="T9" fmla="*/ 112 h 24"/>
                  <a:gd name="T10" fmla="*/ 132 w 16"/>
                  <a:gd name="T11" fmla="*/ 92 h 24"/>
                  <a:gd name="T12" fmla="*/ 0 w 16"/>
                  <a:gd name="T13" fmla="*/ 0 h 24"/>
                  <a:gd name="T14" fmla="*/ 132 w 16"/>
                  <a:gd name="T15" fmla="*/ 92 h 24"/>
                  <a:gd name="T16" fmla="*/ 173 w 16"/>
                  <a:gd name="T17" fmla="*/ 112 h 24"/>
                  <a:gd name="T18" fmla="*/ 190 w 16"/>
                  <a:gd name="T19" fmla="*/ 180 h 24"/>
                  <a:gd name="T20" fmla="*/ 90 w 16"/>
                  <a:gd name="T21" fmla="*/ 157 h 24"/>
                  <a:gd name="T22" fmla="*/ 71 w 16"/>
                  <a:gd name="T23" fmla="*/ 14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4"/>
                  <a:gd name="T38" fmla="*/ 16 w 16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4">
                    <a:moveTo>
                      <a:pt x="5" y="19"/>
                    </a:moveTo>
                    <a:cubicBezTo>
                      <a:pt x="7" y="19"/>
                      <a:pt x="9" y="21"/>
                      <a:pt x="11" y="21"/>
                    </a:cubicBezTo>
                    <a:cubicBezTo>
                      <a:pt x="12" y="20"/>
                      <a:pt x="12" y="18"/>
                      <a:pt x="11" y="18"/>
                    </a:cubicBezTo>
                    <a:cubicBezTo>
                      <a:pt x="10" y="17"/>
                      <a:pt x="9" y="17"/>
                      <a:pt x="8" y="17"/>
                    </a:cubicBezTo>
                    <a:cubicBezTo>
                      <a:pt x="10" y="17"/>
                      <a:pt x="10" y="16"/>
                      <a:pt x="10" y="15"/>
                    </a:cubicBezTo>
                    <a:cubicBezTo>
                      <a:pt x="10" y="14"/>
                      <a:pt x="9" y="13"/>
                      <a:pt x="9" y="12"/>
                    </a:cubicBezTo>
                    <a:cubicBezTo>
                      <a:pt x="6" y="10"/>
                      <a:pt x="3" y="3"/>
                      <a:pt x="0" y="0"/>
                    </a:cubicBezTo>
                    <a:cubicBezTo>
                      <a:pt x="3" y="3"/>
                      <a:pt x="8" y="9"/>
                      <a:pt x="9" y="12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3" y="18"/>
                      <a:pt x="16" y="22"/>
                      <a:pt x="13" y="24"/>
                    </a:cubicBezTo>
                    <a:cubicBezTo>
                      <a:pt x="11" y="24"/>
                      <a:pt x="7" y="23"/>
                      <a:pt x="6" y="21"/>
                    </a:cubicBezTo>
                    <a:cubicBezTo>
                      <a:pt x="5" y="20"/>
                      <a:pt x="5" y="19"/>
                      <a:pt x="5" y="19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1" name="Freeform 706"/>
              <p:cNvSpPr>
                <a:spLocks/>
              </p:cNvSpPr>
              <p:nvPr/>
            </p:nvSpPr>
            <p:spPr bwMode="auto">
              <a:xfrm>
                <a:off x="6206" y="9897"/>
                <a:ext cx="17" cy="22"/>
              </a:xfrm>
              <a:custGeom>
                <a:avLst/>
                <a:gdLst>
                  <a:gd name="T0" fmla="*/ 12 w 7"/>
                  <a:gd name="T1" fmla="*/ 88 h 11"/>
                  <a:gd name="T2" fmla="*/ 58 w 7"/>
                  <a:gd name="T3" fmla="*/ 72 h 11"/>
                  <a:gd name="T4" fmla="*/ 12 w 7"/>
                  <a:gd name="T5" fmla="*/ 0 h 11"/>
                  <a:gd name="T6" fmla="*/ 41 w 7"/>
                  <a:gd name="T7" fmla="*/ 40 h 11"/>
                  <a:gd name="T8" fmla="*/ 12 w 7"/>
                  <a:gd name="T9" fmla="*/ 80 h 11"/>
                  <a:gd name="T10" fmla="*/ 12 w 7"/>
                  <a:gd name="T11" fmla="*/ 88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1" y="11"/>
                    </a:moveTo>
                    <a:cubicBezTo>
                      <a:pt x="2" y="10"/>
                      <a:pt x="3" y="10"/>
                      <a:pt x="4" y="9"/>
                    </a:cubicBezTo>
                    <a:cubicBezTo>
                      <a:pt x="7" y="6"/>
                      <a:pt x="4" y="2"/>
                      <a:pt x="1" y="0"/>
                    </a:cubicBezTo>
                    <a:cubicBezTo>
                      <a:pt x="0" y="2"/>
                      <a:pt x="2" y="3"/>
                      <a:pt x="3" y="5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2" name="Freeform 707"/>
              <p:cNvSpPr>
                <a:spLocks/>
              </p:cNvSpPr>
              <p:nvPr/>
            </p:nvSpPr>
            <p:spPr bwMode="auto">
              <a:xfrm>
                <a:off x="6218" y="9886"/>
                <a:ext cx="12" cy="19"/>
              </a:xfrm>
              <a:custGeom>
                <a:avLst/>
                <a:gdLst>
                  <a:gd name="T0" fmla="*/ 12 w 5"/>
                  <a:gd name="T1" fmla="*/ 61 h 10"/>
                  <a:gd name="T2" fmla="*/ 41 w 5"/>
                  <a:gd name="T3" fmla="*/ 29 h 10"/>
                  <a:gd name="T4" fmla="*/ 0 w 5"/>
                  <a:gd name="T5" fmla="*/ 0 h 10"/>
                  <a:gd name="T6" fmla="*/ 58 w 5"/>
                  <a:gd name="T7" fmla="*/ 55 h 10"/>
                  <a:gd name="T8" fmla="*/ 12 w 5"/>
                  <a:gd name="T9" fmla="*/ 6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0"/>
                  <a:gd name="T17" fmla="*/ 5 w 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0">
                    <a:moveTo>
                      <a:pt x="1" y="9"/>
                    </a:moveTo>
                    <a:cubicBezTo>
                      <a:pt x="3" y="8"/>
                      <a:pt x="4" y="6"/>
                      <a:pt x="3" y="4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2" y="2"/>
                      <a:pt x="5" y="4"/>
                      <a:pt x="4" y="8"/>
                    </a:cubicBezTo>
                    <a:cubicBezTo>
                      <a:pt x="4" y="9"/>
                      <a:pt x="2" y="10"/>
                      <a:pt x="1" y="9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3" name="Freeform 708"/>
              <p:cNvSpPr>
                <a:spLocks/>
              </p:cNvSpPr>
              <p:nvPr/>
            </p:nvSpPr>
            <p:spPr bwMode="auto">
              <a:xfrm>
                <a:off x="6223" y="9876"/>
                <a:ext cx="17" cy="21"/>
              </a:xfrm>
              <a:custGeom>
                <a:avLst/>
                <a:gdLst>
                  <a:gd name="T0" fmla="*/ 29 w 7"/>
                  <a:gd name="T1" fmla="*/ 61 h 11"/>
                  <a:gd name="T2" fmla="*/ 58 w 7"/>
                  <a:gd name="T3" fmla="*/ 29 h 11"/>
                  <a:gd name="T4" fmla="*/ 0 w 7"/>
                  <a:gd name="T5" fmla="*/ 0 h 11"/>
                  <a:gd name="T6" fmla="*/ 100 w 7"/>
                  <a:gd name="T7" fmla="*/ 48 h 11"/>
                  <a:gd name="T8" fmla="*/ 29 w 7"/>
                  <a:gd name="T9" fmla="*/ 6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"/>
                  <a:gd name="T17" fmla="*/ 7 w 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">
                    <a:moveTo>
                      <a:pt x="2" y="9"/>
                    </a:moveTo>
                    <a:cubicBezTo>
                      <a:pt x="4" y="8"/>
                      <a:pt x="5" y="5"/>
                      <a:pt x="4" y="4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4" y="0"/>
                      <a:pt x="7" y="3"/>
                      <a:pt x="7" y="7"/>
                    </a:cubicBezTo>
                    <a:cubicBezTo>
                      <a:pt x="6" y="8"/>
                      <a:pt x="4" y="11"/>
                      <a:pt x="2" y="9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4" name="Freeform 709"/>
              <p:cNvSpPr>
                <a:spLocks/>
              </p:cNvSpPr>
              <p:nvPr/>
            </p:nvSpPr>
            <p:spPr bwMode="auto">
              <a:xfrm>
                <a:off x="6225" y="9856"/>
                <a:ext cx="27" cy="26"/>
              </a:xfrm>
              <a:custGeom>
                <a:avLst/>
                <a:gdLst>
                  <a:gd name="T0" fmla="*/ 0 w 11"/>
                  <a:gd name="T1" fmla="*/ 8 h 13"/>
                  <a:gd name="T2" fmla="*/ 133 w 11"/>
                  <a:gd name="T3" fmla="*/ 80 h 13"/>
                  <a:gd name="T4" fmla="*/ 71 w 11"/>
                  <a:gd name="T5" fmla="*/ 104 h 13"/>
                  <a:gd name="T6" fmla="*/ 103 w 11"/>
                  <a:gd name="T7" fmla="*/ 40 h 13"/>
                  <a:gd name="T8" fmla="*/ 0 w 11"/>
                  <a:gd name="T9" fmla="*/ 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1"/>
                    </a:moveTo>
                    <a:cubicBezTo>
                      <a:pt x="5" y="1"/>
                      <a:pt x="11" y="4"/>
                      <a:pt x="9" y="10"/>
                    </a:cubicBezTo>
                    <a:cubicBezTo>
                      <a:pt x="9" y="11"/>
                      <a:pt x="8" y="13"/>
                      <a:pt x="5" y="13"/>
                    </a:cubicBezTo>
                    <a:cubicBezTo>
                      <a:pt x="7" y="11"/>
                      <a:pt x="7" y="8"/>
                      <a:pt x="7" y="5"/>
                    </a:cubicBezTo>
                    <a:cubicBezTo>
                      <a:pt x="7" y="4"/>
                      <a:pt x="3" y="0"/>
                      <a:pt x="0" y="1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5" name="Freeform 710"/>
              <p:cNvSpPr>
                <a:spLocks/>
              </p:cNvSpPr>
              <p:nvPr/>
            </p:nvSpPr>
            <p:spPr bwMode="auto">
              <a:xfrm>
                <a:off x="6223" y="9847"/>
                <a:ext cx="34" cy="21"/>
              </a:xfrm>
              <a:custGeom>
                <a:avLst/>
                <a:gdLst>
                  <a:gd name="T0" fmla="*/ 29 w 14"/>
                  <a:gd name="T1" fmla="*/ 0 h 11"/>
                  <a:gd name="T2" fmla="*/ 112 w 14"/>
                  <a:gd name="T3" fmla="*/ 15 h 11"/>
                  <a:gd name="T4" fmla="*/ 160 w 14"/>
                  <a:gd name="T5" fmla="*/ 76 h 11"/>
                  <a:gd name="T6" fmla="*/ 112 w 14"/>
                  <a:gd name="T7" fmla="*/ 21 h 11"/>
                  <a:gd name="T8" fmla="*/ 0 w 14"/>
                  <a:gd name="T9" fmla="*/ 0 h 11"/>
                  <a:gd name="T10" fmla="*/ 0 w 14"/>
                  <a:gd name="T11" fmla="*/ 0 h 11"/>
                  <a:gd name="T12" fmla="*/ 29 w 1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1"/>
                  <a:gd name="T23" fmla="*/ 14 w 1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1">
                    <a:moveTo>
                      <a:pt x="2" y="0"/>
                    </a:moveTo>
                    <a:cubicBezTo>
                      <a:pt x="4" y="1"/>
                      <a:pt x="6" y="0"/>
                      <a:pt x="8" y="2"/>
                    </a:cubicBezTo>
                    <a:cubicBezTo>
                      <a:pt x="11" y="4"/>
                      <a:pt x="14" y="8"/>
                      <a:pt x="11" y="11"/>
                    </a:cubicBezTo>
                    <a:cubicBezTo>
                      <a:pt x="11" y="8"/>
                      <a:pt x="11" y="5"/>
                      <a:pt x="8" y="3"/>
                    </a:cubicBezTo>
                    <a:cubicBezTo>
                      <a:pt x="6" y="2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6" name="Freeform 711"/>
              <p:cNvSpPr>
                <a:spLocks/>
              </p:cNvSpPr>
              <p:nvPr/>
            </p:nvSpPr>
            <p:spPr bwMode="auto">
              <a:xfrm>
                <a:off x="6281" y="9866"/>
                <a:ext cx="27" cy="47"/>
              </a:xfrm>
              <a:custGeom>
                <a:avLst/>
                <a:gdLst>
                  <a:gd name="T0" fmla="*/ 71 w 11"/>
                  <a:gd name="T1" fmla="*/ 141 h 24"/>
                  <a:gd name="T2" fmla="*/ 120 w 11"/>
                  <a:gd name="T3" fmla="*/ 141 h 24"/>
                  <a:gd name="T4" fmla="*/ 12 w 11"/>
                  <a:gd name="T5" fmla="*/ 31 h 24"/>
                  <a:gd name="T6" fmla="*/ 0 w 11"/>
                  <a:gd name="T7" fmla="*/ 0 h 24"/>
                  <a:gd name="T8" fmla="*/ 150 w 11"/>
                  <a:gd name="T9" fmla="*/ 165 h 24"/>
                  <a:gd name="T10" fmla="*/ 133 w 11"/>
                  <a:gd name="T11" fmla="*/ 180 h 24"/>
                  <a:gd name="T12" fmla="*/ 71 w 11"/>
                  <a:gd name="T13" fmla="*/ 14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4"/>
                  <a:gd name="T23" fmla="*/ 11 w 11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4">
                    <a:moveTo>
                      <a:pt x="5" y="19"/>
                    </a:moveTo>
                    <a:cubicBezTo>
                      <a:pt x="6" y="19"/>
                      <a:pt x="7" y="19"/>
                      <a:pt x="8" y="19"/>
                    </a:cubicBezTo>
                    <a:cubicBezTo>
                      <a:pt x="7" y="14"/>
                      <a:pt x="4" y="9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4" y="7"/>
                      <a:pt x="11" y="13"/>
                      <a:pt x="10" y="22"/>
                    </a:cubicBezTo>
                    <a:cubicBezTo>
                      <a:pt x="10" y="22"/>
                      <a:pt x="9" y="24"/>
                      <a:pt x="9" y="24"/>
                    </a:cubicBezTo>
                    <a:cubicBezTo>
                      <a:pt x="7" y="23"/>
                      <a:pt x="5" y="21"/>
                      <a:pt x="5" y="19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7" name="Freeform 712"/>
              <p:cNvSpPr>
                <a:spLocks/>
              </p:cNvSpPr>
              <p:nvPr/>
            </p:nvSpPr>
            <p:spPr bwMode="auto">
              <a:xfrm>
                <a:off x="6264" y="9841"/>
                <a:ext cx="75" cy="72"/>
              </a:xfrm>
              <a:custGeom>
                <a:avLst/>
                <a:gdLst>
                  <a:gd name="T0" fmla="*/ 41 w 31"/>
                  <a:gd name="T1" fmla="*/ 8 h 37"/>
                  <a:gd name="T2" fmla="*/ 0 w 31"/>
                  <a:gd name="T3" fmla="*/ 16 h 37"/>
                  <a:gd name="T4" fmla="*/ 140 w 31"/>
                  <a:gd name="T5" fmla="*/ 45 h 37"/>
                  <a:gd name="T6" fmla="*/ 87 w 31"/>
                  <a:gd name="T7" fmla="*/ 53 h 37"/>
                  <a:gd name="T8" fmla="*/ 169 w 31"/>
                  <a:gd name="T9" fmla="*/ 72 h 37"/>
                  <a:gd name="T10" fmla="*/ 140 w 31"/>
                  <a:gd name="T11" fmla="*/ 80 h 37"/>
                  <a:gd name="T12" fmla="*/ 240 w 31"/>
                  <a:gd name="T13" fmla="*/ 117 h 37"/>
                  <a:gd name="T14" fmla="*/ 198 w 31"/>
                  <a:gd name="T15" fmla="*/ 117 h 37"/>
                  <a:gd name="T16" fmla="*/ 298 w 31"/>
                  <a:gd name="T17" fmla="*/ 163 h 37"/>
                  <a:gd name="T18" fmla="*/ 256 w 31"/>
                  <a:gd name="T19" fmla="*/ 163 h 37"/>
                  <a:gd name="T20" fmla="*/ 256 w 31"/>
                  <a:gd name="T21" fmla="*/ 177 h 37"/>
                  <a:gd name="T22" fmla="*/ 281 w 31"/>
                  <a:gd name="T23" fmla="*/ 193 h 37"/>
                  <a:gd name="T24" fmla="*/ 368 w 31"/>
                  <a:gd name="T25" fmla="*/ 257 h 37"/>
                  <a:gd name="T26" fmla="*/ 298 w 31"/>
                  <a:gd name="T27" fmla="*/ 265 h 37"/>
                  <a:gd name="T28" fmla="*/ 310 w 31"/>
                  <a:gd name="T29" fmla="*/ 265 h 37"/>
                  <a:gd name="T30" fmla="*/ 438 w 31"/>
                  <a:gd name="T31" fmla="*/ 265 h 37"/>
                  <a:gd name="T32" fmla="*/ 339 w 31"/>
                  <a:gd name="T33" fmla="*/ 177 h 37"/>
                  <a:gd name="T34" fmla="*/ 58 w 31"/>
                  <a:gd name="T35" fmla="*/ 0 h 37"/>
                  <a:gd name="T36" fmla="*/ 41 w 31"/>
                  <a:gd name="T37" fmla="*/ 8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37"/>
                  <a:gd name="T59" fmla="*/ 31 w 31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37">
                    <a:moveTo>
                      <a:pt x="3" y="1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2" y="5"/>
                      <a:pt x="6" y="6"/>
                      <a:pt x="10" y="6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8" y="9"/>
                      <a:pt x="9" y="11"/>
                      <a:pt x="12" y="10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11" y="14"/>
                      <a:pt x="13" y="16"/>
                      <a:pt x="17" y="16"/>
                    </a:cubicBezTo>
                    <a:cubicBezTo>
                      <a:pt x="16" y="16"/>
                      <a:pt x="15" y="17"/>
                      <a:pt x="14" y="16"/>
                    </a:cubicBezTo>
                    <a:cubicBezTo>
                      <a:pt x="15" y="20"/>
                      <a:pt x="18" y="21"/>
                      <a:pt x="21" y="22"/>
                    </a:cubicBezTo>
                    <a:cubicBezTo>
                      <a:pt x="20" y="22"/>
                      <a:pt x="19" y="23"/>
                      <a:pt x="18" y="22"/>
                    </a:cubicBezTo>
                    <a:cubicBezTo>
                      <a:pt x="17" y="23"/>
                      <a:pt x="18" y="23"/>
                      <a:pt x="18" y="24"/>
                    </a:cubicBezTo>
                    <a:cubicBezTo>
                      <a:pt x="18" y="25"/>
                      <a:pt x="20" y="26"/>
                      <a:pt x="20" y="26"/>
                    </a:cubicBezTo>
                    <a:cubicBezTo>
                      <a:pt x="22" y="30"/>
                      <a:pt x="23" y="33"/>
                      <a:pt x="26" y="35"/>
                    </a:cubicBezTo>
                    <a:cubicBezTo>
                      <a:pt x="24" y="36"/>
                      <a:pt x="22" y="34"/>
                      <a:pt x="21" y="36"/>
                    </a:cubicBezTo>
                    <a:cubicBezTo>
                      <a:pt x="21" y="35"/>
                      <a:pt x="22" y="36"/>
                      <a:pt x="22" y="36"/>
                    </a:cubicBezTo>
                    <a:cubicBezTo>
                      <a:pt x="25" y="37"/>
                      <a:pt x="28" y="37"/>
                      <a:pt x="31" y="36"/>
                    </a:cubicBezTo>
                    <a:cubicBezTo>
                      <a:pt x="27" y="34"/>
                      <a:pt x="27" y="28"/>
                      <a:pt x="24" y="24"/>
                    </a:cubicBezTo>
                    <a:cubicBezTo>
                      <a:pt x="19" y="15"/>
                      <a:pt x="14" y="5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8" name="Freeform 713"/>
              <p:cNvSpPr>
                <a:spLocks/>
              </p:cNvSpPr>
              <p:nvPr/>
            </p:nvSpPr>
            <p:spPr bwMode="auto">
              <a:xfrm>
                <a:off x="6237" y="9924"/>
                <a:ext cx="20" cy="14"/>
              </a:xfrm>
              <a:custGeom>
                <a:avLst/>
                <a:gdLst>
                  <a:gd name="T0" fmla="*/ 33 w 8"/>
                  <a:gd name="T1" fmla="*/ 0 h 7"/>
                  <a:gd name="T2" fmla="*/ 0 w 8"/>
                  <a:gd name="T3" fmla="*/ 0 h 7"/>
                  <a:gd name="T4" fmla="*/ 125 w 8"/>
                  <a:gd name="T5" fmla="*/ 48 h 7"/>
                  <a:gd name="T6" fmla="*/ 20 w 8"/>
                  <a:gd name="T7" fmla="*/ 0 h 7"/>
                  <a:gd name="T8" fmla="*/ 33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3"/>
                      <a:pt x="4" y="7"/>
                      <a:pt x="8" y="6"/>
                    </a:cubicBezTo>
                    <a:cubicBezTo>
                      <a:pt x="4" y="6"/>
                      <a:pt x="5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29" name="Freeform 714"/>
              <p:cNvSpPr>
                <a:spLocks/>
              </p:cNvSpPr>
              <p:nvPr/>
            </p:nvSpPr>
            <p:spPr bwMode="auto">
              <a:xfrm>
                <a:off x="6250" y="9919"/>
                <a:ext cx="24" cy="25"/>
              </a:xfrm>
              <a:custGeom>
                <a:avLst/>
                <a:gdLst>
                  <a:gd name="T0" fmla="*/ 58 w 10"/>
                  <a:gd name="T1" fmla="*/ 0 h 13"/>
                  <a:gd name="T2" fmla="*/ 0 w 10"/>
                  <a:gd name="T3" fmla="*/ 8 h 13"/>
                  <a:gd name="T4" fmla="*/ 139 w 10"/>
                  <a:gd name="T5" fmla="*/ 92 h 13"/>
                  <a:gd name="T6" fmla="*/ 58 w 10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3"/>
                  <a:gd name="T14" fmla="*/ 10 w 10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3">
                    <a:moveTo>
                      <a:pt x="4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2" y="6"/>
                      <a:pt x="6" y="9"/>
                      <a:pt x="10" y="13"/>
                    </a:cubicBezTo>
                    <a:cubicBezTo>
                      <a:pt x="8" y="9"/>
                      <a:pt x="4" y="5"/>
                      <a:pt x="4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0" name="Freeform 715"/>
              <p:cNvSpPr>
                <a:spLocks/>
              </p:cNvSpPr>
              <p:nvPr/>
            </p:nvSpPr>
            <p:spPr bwMode="auto">
              <a:xfrm>
                <a:off x="6269" y="9915"/>
                <a:ext cx="19" cy="31"/>
              </a:xfrm>
              <a:custGeom>
                <a:avLst/>
                <a:gdLst>
                  <a:gd name="T0" fmla="*/ 29 w 8"/>
                  <a:gd name="T1" fmla="*/ 0 h 16"/>
                  <a:gd name="T2" fmla="*/ 0 w 8"/>
                  <a:gd name="T3" fmla="*/ 0 h 16"/>
                  <a:gd name="T4" fmla="*/ 78 w 8"/>
                  <a:gd name="T5" fmla="*/ 93 h 16"/>
                  <a:gd name="T6" fmla="*/ 107 w 8"/>
                  <a:gd name="T7" fmla="*/ 116 h 16"/>
                  <a:gd name="T8" fmla="*/ 107 w 8"/>
                  <a:gd name="T9" fmla="*/ 101 h 16"/>
                  <a:gd name="T10" fmla="*/ 29 w 8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6"/>
                  <a:gd name="T20" fmla="*/ 8 w 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6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5"/>
                      <a:pt x="1" y="10"/>
                      <a:pt x="6" y="13"/>
                    </a:cubicBezTo>
                    <a:cubicBezTo>
                      <a:pt x="7" y="13"/>
                      <a:pt x="7" y="15"/>
                      <a:pt x="8" y="16"/>
                    </a:cubicBezTo>
                    <a:cubicBezTo>
                      <a:pt x="7" y="15"/>
                      <a:pt x="8" y="15"/>
                      <a:pt x="8" y="14"/>
                    </a:cubicBezTo>
                    <a:cubicBezTo>
                      <a:pt x="4" y="10"/>
                      <a:pt x="3" y="5"/>
                      <a:pt x="2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1" name="Freeform 716"/>
              <p:cNvSpPr>
                <a:spLocks/>
              </p:cNvSpPr>
              <p:nvPr/>
            </p:nvSpPr>
            <p:spPr bwMode="auto">
              <a:xfrm>
                <a:off x="6286" y="9917"/>
                <a:ext cx="19" cy="37"/>
              </a:xfrm>
              <a:custGeom>
                <a:avLst/>
                <a:gdLst>
                  <a:gd name="T0" fmla="*/ 12 w 8"/>
                  <a:gd name="T1" fmla="*/ 0 h 19"/>
                  <a:gd name="T2" fmla="*/ 40 w 8"/>
                  <a:gd name="T3" fmla="*/ 0 h 19"/>
                  <a:gd name="T4" fmla="*/ 57 w 8"/>
                  <a:gd name="T5" fmla="*/ 53 h 19"/>
                  <a:gd name="T6" fmla="*/ 107 w 8"/>
                  <a:gd name="T7" fmla="*/ 140 h 19"/>
                  <a:gd name="T8" fmla="*/ 12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1" y="0"/>
                    </a:moveTo>
                    <a:cubicBezTo>
                      <a:pt x="1" y="0"/>
                      <a:pt x="3" y="0"/>
                      <a:pt x="3" y="0"/>
                    </a:cubicBezTo>
                    <a:cubicBezTo>
                      <a:pt x="4" y="2"/>
                      <a:pt x="3" y="5"/>
                      <a:pt x="4" y="7"/>
                    </a:cubicBezTo>
                    <a:cubicBezTo>
                      <a:pt x="6" y="11"/>
                      <a:pt x="8" y="14"/>
                      <a:pt x="8" y="19"/>
                    </a:cubicBezTo>
                    <a:cubicBezTo>
                      <a:pt x="6" y="12"/>
                      <a:pt x="0" y="7"/>
                      <a:pt x="1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2" name="Freeform 717"/>
              <p:cNvSpPr>
                <a:spLocks/>
              </p:cNvSpPr>
              <p:nvPr/>
            </p:nvSpPr>
            <p:spPr bwMode="auto">
              <a:xfrm>
                <a:off x="6305" y="9913"/>
                <a:ext cx="17" cy="27"/>
              </a:xfrm>
              <a:custGeom>
                <a:avLst/>
                <a:gdLst>
                  <a:gd name="T0" fmla="*/ 12 w 7"/>
                  <a:gd name="T1" fmla="*/ 0 h 14"/>
                  <a:gd name="T2" fmla="*/ 41 w 7"/>
                  <a:gd name="T3" fmla="*/ 8 h 14"/>
                  <a:gd name="T4" fmla="*/ 100 w 7"/>
                  <a:gd name="T5" fmla="*/ 100 h 14"/>
                  <a:gd name="T6" fmla="*/ 0 w 7"/>
                  <a:gd name="T7" fmla="*/ 0 h 14"/>
                  <a:gd name="T8" fmla="*/ 12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1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6"/>
                      <a:pt x="4" y="10"/>
                      <a:pt x="7" y="14"/>
                    </a:cubicBezTo>
                    <a:cubicBezTo>
                      <a:pt x="2" y="11"/>
                      <a:pt x="2" y="5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3" name="Freeform 718"/>
              <p:cNvSpPr>
                <a:spLocks/>
              </p:cNvSpPr>
              <p:nvPr/>
            </p:nvSpPr>
            <p:spPr bwMode="auto">
              <a:xfrm>
                <a:off x="6191" y="9829"/>
                <a:ext cx="32" cy="76"/>
              </a:xfrm>
              <a:custGeom>
                <a:avLst/>
                <a:gdLst>
                  <a:gd name="T0" fmla="*/ 0 w 13"/>
                  <a:gd name="T1" fmla="*/ 8 h 39"/>
                  <a:gd name="T2" fmla="*/ 153 w 13"/>
                  <a:gd name="T3" fmla="*/ 23 h 39"/>
                  <a:gd name="T4" fmla="*/ 162 w 13"/>
                  <a:gd name="T5" fmla="*/ 72 h 39"/>
                  <a:gd name="T6" fmla="*/ 153 w 13"/>
                  <a:gd name="T7" fmla="*/ 72 h 39"/>
                  <a:gd name="T8" fmla="*/ 194 w 13"/>
                  <a:gd name="T9" fmla="*/ 111 h 39"/>
                  <a:gd name="T10" fmla="*/ 162 w 13"/>
                  <a:gd name="T11" fmla="*/ 133 h 39"/>
                  <a:gd name="T12" fmla="*/ 182 w 13"/>
                  <a:gd name="T13" fmla="*/ 179 h 39"/>
                  <a:gd name="T14" fmla="*/ 162 w 13"/>
                  <a:gd name="T15" fmla="*/ 185 h 39"/>
                  <a:gd name="T16" fmla="*/ 162 w 13"/>
                  <a:gd name="T17" fmla="*/ 220 h 39"/>
                  <a:gd name="T18" fmla="*/ 133 w 13"/>
                  <a:gd name="T19" fmla="*/ 228 h 39"/>
                  <a:gd name="T20" fmla="*/ 74 w 13"/>
                  <a:gd name="T21" fmla="*/ 273 h 39"/>
                  <a:gd name="T22" fmla="*/ 30 w 13"/>
                  <a:gd name="T23" fmla="*/ 281 h 39"/>
                  <a:gd name="T24" fmla="*/ 30 w 13"/>
                  <a:gd name="T25" fmla="*/ 259 h 39"/>
                  <a:gd name="T26" fmla="*/ 12 w 13"/>
                  <a:gd name="T27" fmla="*/ 220 h 39"/>
                  <a:gd name="T28" fmla="*/ 74 w 13"/>
                  <a:gd name="T29" fmla="*/ 220 h 39"/>
                  <a:gd name="T30" fmla="*/ 103 w 13"/>
                  <a:gd name="T31" fmla="*/ 171 h 39"/>
                  <a:gd name="T32" fmla="*/ 133 w 13"/>
                  <a:gd name="T33" fmla="*/ 133 h 39"/>
                  <a:gd name="T34" fmla="*/ 103 w 13"/>
                  <a:gd name="T35" fmla="*/ 72 h 39"/>
                  <a:gd name="T36" fmla="*/ 133 w 13"/>
                  <a:gd name="T37" fmla="*/ 68 h 39"/>
                  <a:gd name="T38" fmla="*/ 74 w 13"/>
                  <a:gd name="T39" fmla="*/ 68 h 39"/>
                  <a:gd name="T40" fmla="*/ 0 w 13"/>
                  <a:gd name="T41" fmla="*/ 8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9"/>
                  <a:gd name="T65" fmla="*/ 13 w 1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9">
                    <a:moveTo>
                      <a:pt x="0" y="1"/>
                    </a:moveTo>
                    <a:cubicBezTo>
                      <a:pt x="4" y="0"/>
                      <a:pt x="7" y="1"/>
                      <a:pt x="10" y="3"/>
                    </a:cubicBezTo>
                    <a:cubicBezTo>
                      <a:pt x="12" y="4"/>
                      <a:pt x="11" y="7"/>
                      <a:pt x="11" y="10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3" y="11"/>
                      <a:pt x="13" y="12"/>
                      <a:pt x="13" y="15"/>
                    </a:cubicBezTo>
                    <a:cubicBezTo>
                      <a:pt x="12" y="17"/>
                      <a:pt x="13" y="18"/>
                      <a:pt x="11" y="18"/>
                    </a:cubicBezTo>
                    <a:cubicBezTo>
                      <a:pt x="12" y="20"/>
                      <a:pt x="13" y="22"/>
                      <a:pt x="12" y="24"/>
                    </a:cubicBezTo>
                    <a:cubicBezTo>
                      <a:pt x="12" y="25"/>
                      <a:pt x="11" y="25"/>
                      <a:pt x="11" y="25"/>
                    </a:cubicBezTo>
                    <a:cubicBezTo>
                      <a:pt x="13" y="26"/>
                      <a:pt x="11" y="29"/>
                      <a:pt x="11" y="30"/>
                    </a:cubicBezTo>
                    <a:cubicBezTo>
                      <a:pt x="11" y="31"/>
                      <a:pt x="10" y="31"/>
                      <a:pt x="9" y="31"/>
                    </a:cubicBezTo>
                    <a:cubicBezTo>
                      <a:pt x="8" y="33"/>
                      <a:pt x="8" y="36"/>
                      <a:pt x="5" y="37"/>
                    </a:cubicBezTo>
                    <a:cubicBezTo>
                      <a:pt x="4" y="37"/>
                      <a:pt x="3" y="39"/>
                      <a:pt x="2" y="38"/>
                    </a:cubicBezTo>
                    <a:cubicBezTo>
                      <a:pt x="1" y="37"/>
                      <a:pt x="2" y="36"/>
                      <a:pt x="2" y="35"/>
                    </a:cubicBezTo>
                    <a:cubicBezTo>
                      <a:pt x="1" y="34"/>
                      <a:pt x="0" y="32"/>
                      <a:pt x="1" y="30"/>
                    </a:cubicBezTo>
                    <a:cubicBezTo>
                      <a:pt x="2" y="29"/>
                      <a:pt x="4" y="30"/>
                      <a:pt x="5" y="30"/>
                    </a:cubicBezTo>
                    <a:cubicBezTo>
                      <a:pt x="3" y="27"/>
                      <a:pt x="8" y="26"/>
                      <a:pt x="7" y="23"/>
                    </a:cubicBezTo>
                    <a:cubicBezTo>
                      <a:pt x="7" y="21"/>
                      <a:pt x="7" y="19"/>
                      <a:pt x="9" y="18"/>
                    </a:cubicBezTo>
                    <a:cubicBezTo>
                      <a:pt x="6" y="17"/>
                      <a:pt x="7" y="12"/>
                      <a:pt x="7" y="10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7" y="9"/>
                      <a:pt x="6" y="9"/>
                      <a:pt x="5" y="9"/>
                    </a:cubicBezTo>
                    <a:cubicBezTo>
                      <a:pt x="3" y="6"/>
                      <a:pt x="2" y="3"/>
                      <a:pt x="0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4" name="Freeform 719"/>
              <p:cNvSpPr>
                <a:spLocks/>
              </p:cNvSpPr>
              <p:nvPr/>
            </p:nvSpPr>
            <p:spPr bwMode="auto">
              <a:xfrm>
                <a:off x="6232" y="9841"/>
                <a:ext cx="25" cy="14"/>
              </a:xfrm>
              <a:custGeom>
                <a:avLst/>
                <a:gdLst>
                  <a:gd name="T0" fmla="*/ 95 w 10"/>
                  <a:gd name="T1" fmla="*/ 48 h 7"/>
                  <a:gd name="T2" fmla="*/ 145 w 10"/>
                  <a:gd name="T3" fmla="*/ 48 h 7"/>
                  <a:gd name="T4" fmla="*/ 145 w 10"/>
                  <a:gd name="T5" fmla="*/ 16 h 7"/>
                  <a:gd name="T6" fmla="*/ 63 w 10"/>
                  <a:gd name="T7" fmla="*/ 8 h 7"/>
                  <a:gd name="T8" fmla="*/ 33 w 10"/>
                  <a:gd name="T9" fmla="*/ 8 h 7"/>
                  <a:gd name="T10" fmla="*/ 0 w 10"/>
                  <a:gd name="T11" fmla="*/ 16 h 7"/>
                  <a:gd name="T12" fmla="*/ 63 w 10"/>
                  <a:gd name="T13" fmla="*/ 32 h 7"/>
                  <a:gd name="T14" fmla="*/ 95 w 10"/>
                  <a:gd name="T15" fmla="*/ 4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7"/>
                  <a:gd name="T26" fmla="*/ 10 w 10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7">
                    <a:moveTo>
                      <a:pt x="6" y="6"/>
                    </a:moveTo>
                    <a:cubicBezTo>
                      <a:pt x="7" y="6"/>
                      <a:pt x="8" y="7"/>
                      <a:pt x="9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8" y="1"/>
                      <a:pt x="5" y="2"/>
                      <a:pt x="4" y="1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4" y="4"/>
                    </a:cubicBezTo>
                    <a:cubicBezTo>
                      <a:pt x="5" y="4"/>
                      <a:pt x="6" y="6"/>
                      <a:pt x="6" y="6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5" name="Freeform 720"/>
              <p:cNvSpPr>
                <a:spLocks/>
              </p:cNvSpPr>
              <p:nvPr/>
            </p:nvSpPr>
            <p:spPr bwMode="auto">
              <a:xfrm>
                <a:off x="6308" y="9903"/>
                <a:ext cx="10" cy="6"/>
              </a:xfrm>
              <a:custGeom>
                <a:avLst/>
                <a:gdLst>
                  <a:gd name="T0" fmla="*/ 0 w 4"/>
                  <a:gd name="T1" fmla="*/ 0 h 3"/>
                  <a:gd name="T2" fmla="*/ 63 w 4"/>
                  <a:gd name="T3" fmla="*/ 24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0"/>
                    </a:moveTo>
                    <a:cubicBezTo>
                      <a:pt x="1" y="1"/>
                      <a:pt x="2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6" name="Freeform 721"/>
              <p:cNvSpPr>
                <a:spLocks/>
              </p:cNvSpPr>
              <p:nvPr/>
            </p:nvSpPr>
            <p:spPr bwMode="auto">
              <a:xfrm>
                <a:off x="6254" y="9849"/>
                <a:ext cx="47" cy="52"/>
              </a:xfrm>
              <a:custGeom>
                <a:avLst/>
                <a:gdLst>
                  <a:gd name="T0" fmla="*/ 166 w 19"/>
                  <a:gd name="T1" fmla="*/ 64 h 27"/>
                  <a:gd name="T2" fmla="*/ 30 w 19"/>
                  <a:gd name="T3" fmla="*/ 8 h 27"/>
                  <a:gd name="T4" fmla="*/ 12 w 19"/>
                  <a:gd name="T5" fmla="*/ 29 h 27"/>
                  <a:gd name="T6" fmla="*/ 153 w 19"/>
                  <a:gd name="T7" fmla="*/ 77 h 27"/>
                  <a:gd name="T8" fmla="*/ 215 w 19"/>
                  <a:gd name="T9" fmla="*/ 144 h 27"/>
                  <a:gd name="T10" fmla="*/ 287 w 19"/>
                  <a:gd name="T11" fmla="*/ 193 h 27"/>
                  <a:gd name="T12" fmla="*/ 134 w 19"/>
                  <a:gd name="T13" fmla="*/ 56 h 27"/>
                  <a:gd name="T14" fmla="*/ 166 w 19"/>
                  <a:gd name="T15" fmla="*/ 64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7"/>
                  <a:gd name="T26" fmla="*/ 19 w 19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7">
                    <a:moveTo>
                      <a:pt x="11" y="9"/>
                    </a:moveTo>
                    <a:cubicBezTo>
                      <a:pt x="9" y="5"/>
                      <a:pt x="5" y="3"/>
                      <a:pt x="2" y="1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3" y="7"/>
                      <a:pt x="7" y="9"/>
                      <a:pt x="10" y="11"/>
                    </a:cubicBezTo>
                    <a:cubicBezTo>
                      <a:pt x="12" y="13"/>
                      <a:pt x="13" y="17"/>
                      <a:pt x="14" y="20"/>
                    </a:cubicBezTo>
                    <a:cubicBezTo>
                      <a:pt x="16" y="22"/>
                      <a:pt x="17" y="24"/>
                      <a:pt x="19" y="27"/>
                    </a:cubicBezTo>
                    <a:cubicBezTo>
                      <a:pt x="16" y="20"/>
                      <a:pt x="13" y="13"/>
                      <a:pt x="9" y="8"/>
                    </a:cubicBez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7" name="Freeform 722"/>
              <p:cNvSpPr>
                <a:spLocks/>
              </p:cNvSpPr>
              <p:nvPr/>
            </p:nvSpPr>
            <p:spPr bwMode="auto">
              <a:xfrm>
                <a:off x="6250" y="9864"/>
                <a:ext cx="36" cy="39"/>
              </a:xfrm>
              <a:custGeom>
                <a:avLst/>
                <a:gdLst>
                  <a:gd name="T0" fmla="*/ 29 w 15"/>
                  <a:gd name="T1" fmla="*/ 0 h 20"/>
                  <a:gd name="T2" fmla="*/ 0 w 15"/>
                  <a:gd name="T3" fmla="*/ 23 h 20"/>
                  <a:gd name="T4" fmla="*/ 98 w 15"/>
                  <a:gd name="T5" fmla="*/ 103 h 20"/>
                  <a:gd name="T6" fmla="*/ 197 w 15"/>
                  <a:gd name="T7" fmla="*/ 133 h 20"/>
                  <a:gd name="T8" fmla="*/ 41 w 15"/>
                  <a:gd name="T9" fmla="*/ 0 h 20"/>
                  <a:gd name="T10" fmla="*/ 29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2" y="0"/>
                    </a:moveTo>
                    <a:cubicBezTo>
                      <a:pt x="1" y="1"/>
                      <a:pt x="1" y="3"/>
                      <a:pt x="0" y="3"/>
                    </a:cubicBezTo>
                    <a:cubicBezTo>
                      <a:pt x="2" y="7"/>
                      <a:pt x="5" y="10"/>
                      <a:pt x="7" y="14"/>
                    </a:cubicBezTo>
                    <a:cubicBezTo>
                      <a:pt x="8" y="16"/>
                      <a:pt x="13" y="20"/>
                      <a:pt x="14" y="18"/>
                    </a:cubicBezTo>
                    <a:cubicBezTo>
                      <a:pt x="15" y="14"/>
                      <a:pt x="10" y="7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8" name="Freeform 723"/>
              <p:cNvSpPr>
                <a:spLocks/>
              </p:cNvSpPr>
              <p:nvPr/>
            </p:nvSpPr>
            <p:spPr bwMode="auto">
              <a:xfrm>
                <a:off x="6242" y="9882"/>
                <a:ext cx="25" cy="21"/>
              </a:xfrm>
              <a:custGeom>
                <a:avLst/>
                <a:gdLst>
                  <a:gd name="T0" fmla="*/ 33 w 10"/>
                  <a:gd name="T1" fmla="*/ 0 h 11"/>
                  <a:gd name="T2" fmla="*/ 0 w 10"/>
                  <a:gd name="T3" fmla="*/ 15 h 11"/>
                  <a:gd name="T4" fmla="*/ 125 w 10"/>
                  <a:gd name="T5" fmla="*/ 76 h 11"/>
                  <a:gd name="T6" fmla="*/ 158 w 10"/>
                  <a:gd name="T7" fmla="*/ 69 h 11"/>
                  <a:gd name="T8" fmla="*/ 33 w 1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2" y="5"/>
                      <a:pt x="4" y="9"/>
                      <a:pt x="8" y="11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6" y="8"/>
                      <a:pt x="7" y="2"/>
                      <a:pt x="2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39" name="Freeform 724"/>
              <p:cNvSpPr>
                <a:spLocks/>
              </p:cNvSpPr>
              <p:nvPr/>
            </p:nvSpPr>
            <p:spPr bwMode="auto">
              <a:xfrm>
                <a:off x="6220" y="9837"/>
                <a:ext cx="17" cy="10"/>
              </a:xfrm>
              <a:custGeom>
                <a:avLst/>
                <a:gdLst>
                  <a:gd name="T0" fmla="*/ 41 w 7"/>
                  <a:gd name="T1" fmla="*/ 0 h 5"/>
                  <a:gd name="T2" fmla="*/ 87 w 7"/>
                  <a:gd name="T3" fmla="*/ 24 h 5"/>
                  <a:gd name="T4" fmla="*/ 12 w 7"/>
                  <a:gd name="T5" fmla="*/ 0 h 5"/>
                  <a:gd name="T6" fmla="*/ 41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3" y="0"/>
                    </a:moveTo>
                    <a:cubicBezTo>
                      <a:pt x="4" y="1"/>
                      <a:pt x="7" y="2"/>
                      <a:pt x="6" y="3"/>
                    </a:cubicBezTo>
                    <a:cubicBezTo>
                      <a:pt x="4" y="5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0" name="Freeform 725"/>
              <p:cNvSpPr>
                <a:spLocks/>
              </p:cNvSpPr>
              <p:nvPr/>
            </p:nvSpPr>
            <p:spPr bwMode="auto">
              <a:xfrm>
                <a:off x="6223" y="9853"/>
                <a:ext cx="27" cy="25"/>
              </a:xfrm>
              <a:custGeom>
                <a:avLst/>
                <a:gdLst>
                  <a:gd name="T0" fmla="*/ 0 w 11"/>
                  <a:gd name="T1" fmla="*/ 29 h 13"/>
                  <a:gd name="T2" fmla="*/ 103 w 11"/>
                  <a:gd name="T3" fmla="*/ 77 h 13"/>
                  <a:gd name="T4" fmla="*/ 0 w 11"/>
                  <a:gd name="T5" fmla="*/ 29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4"/>
                    </a:moveTo>
                    <a:cubicBezTo>
                      <a:pt x="6" y="0"/>
                      <a:pt x="11" y="8"/>
                      <a:pt x="7" y="11"/>
                    </a:cubicBezTo>
                    <a:cubicBezTo>
                      <a:pt x="5" y="13"/>
                      <a:pt x="1" y="8"/>
                      <a:pt x="0" y="4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1" name="Freeform 726"/>
              <p:cNvSpPr>
                <a:spLocks/>
              </p:cNvSpPr>
              <p:nvPr/>
            </p:nvSpPr>
            <p:spPr bwMode="auto">
              <a:xfrm>
                <a:off x="6220" y="9847"/>
                <a:ext cx="30" cy="13"/>
              </a:xfrm>
              <a:custGeom>
                <a:avLst/>
                <a:gdLst>
                  <a:gd name="T0" fmla="*/ 33 w 12"/>
                  <a:gd name="T1" fmla="*/ 0 h 7"/>
                  <a:gd name="T2" fmla="*/ 188 w 12"/>
                  <a:gd name="T3" fmla="*/ 45 h 7"/>
                  <a:gd name="T4" fmla="*/ 20 w 12"/>
                  <a:gd name="T5" fmla="*/ 20 h 7"/>
                  <a:gd name="T6" fmla="*/ 33 w 1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7"/>
                  <a:gd name="T14" fmla="*/ 12 w 1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7">
                    <a:moveTo>
                      <a:pt x="2" y="0"/>
                    </a:moveTo>
                    <a:cubicBezTo>
                      <a:pt x="5" y="0"/>
                      <a:pt x="11" y="3"/>
                      <a:pt x="12" y="7"/>
                    </a:cubicBezTo>
                    <a:cubicBezTo>
                      <a:pt x="9" y="7"/>
                      <a:pt x="3" y="5"/>
                      <a:pt x="1" y="3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2" name="Freeform 727"/>
              <p:cNvSpPr>
                <a:spLocks/>
              </p:cNvSpPr>
              <p:nvPr/>
            </p:nvSpPr>
            <p:spPr bwMode="auto">
              <a:xfrm>
                <a:off x="6225" y="9927"/>
                <a:ext cx="27" cy="19"/>
              </a:xfrm>
              <a:custGeom>
                <a:avLst/>
                <a:gdLst>
                  <a:gd name="T0" fmla="*/ 42 w 11"/>
                  <a:gd name="T1" fmla="*/ 0 h 10"/>
                  <a:gd name="T2" fmla="*/ 0 w 11"/>
                  <a:gd name="T3" fmla="*/ 0 h 10"/>
                  <a:gd name="T4" fmla="*/ 61 w 11"/>
                  <a:gd name="T5" fmla="*/ 29 h 10"/>
                  <a:gd name="T6" fmla="*/ 162 w 11"/>
                  <a:gd name="T7" fmla="*/ 68 h 10"/>
                  <a:gd name="T8" fmla="*/ 42 w 11"/>
                  <a:gd name="T9" fmla="*/ 8 h 10"/>
                  <a:gd name="T10" fmla="*/ 42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3" y="0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1"/>
                      <a:pt x="2" y="3"/>
                      <a:pt x="4" y="4"/>
                    </a:cubicBezTo>
                    <a:cubicBezTo>
                      <a:pt x="7" y="6"/>
                      <a:pt x="9" y="8"/>
                      <a:pt x="11" y="10"/>
                    </a:cubicBezTo>
                    <a:cubicBezTo>
                      <a:pt x="9" y="7"/>
                      <a:pt x="7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3" name="Freeform 728"/>
              <p:cNvSpPr>
                <a:spLocks/>
              </p:cNvSpPr>
              <p:nvPr/>
            </p:nvSpPr>
            <p:spPr bwMode="auto">
              <a:xfrm>
                <a:off x="6315" y="9913"/>
                <a:ext cx="10" cy="15"/>
              </a:xfrm>
              <a:custGeom>
                <a:avLst/>
                <a:gdLst>
                  <a:gd name="T0" fmla="*/ 33 w 4"/>
                  <a:gd name="T1" fmla="*/ 8 h 8"/>
                  <a:gd name="T2" fmla="*/ 0 w 4"/>
                  <a:gd name="T3" fmla="*/ 0 h 8"/>
                  <a:gd name="T4" fmla="*/ 33 w 4"/>
                  <a:gd name="T5" fmla="*/ 53 h 8"/>
                  <a:gd name="T6" fmla="*/ 33 w 4"/>
                  <a:gd name="T7" fmla="*/ 15 h 8"/>
                  <a:gd name="T8" fmla="*/ 33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3"/>
                      <a:pt x="0" y="8"/>
                      <a:pt x="2" y="8"/>
                    </a:cubicBezTo>
                    <a:cubicBezTo>
                      <a:pt x="4" y="8"/>
                      <a:pt x="2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4" name="Freeform 729"/>
              <p:cNvSpPr>
                <a:spLocks/>
              </p:cNvSpPr>
              <p:nvPr/>
            </p:nvSpPr>
            <p:spPr bwMode="auto">
              <a:xfrm>
                <a:off x="6228" y="9891"/>
                <a:ext cx="34" cy="24"/>
              </a:xfrm>
              <a:custGeom>
                <a:avLst/>
                <a:gdLst>
                  <a:gd name="T0" fmla="*/ 87 w 14"/>
                  <a:gd name="T1" fmla="*/ 0 h 12"/>
                  <a:gd name="T2" fmla="*/ 12 w 14"/>
                  <a:gd name="T3" fmla="*/ 24 h 12"/>
                  <a:gd name="T4" fmla="*/ 58 w 14"/>
                  <a:gd name="T5" fmla="*/ 64 h 12"/>
                  <a:gd name="T6" fmla="*/ 70 w 14"/>
                  <a:gd name="T7" fmla="*/ 80 h 12"/>
                  <a:gd name="T8" fmla="*/ 160 w 14"/>
                  <a:gd name="T9" fmla="*/ 96 h 12"/>
                  <a:gd name="T10" fmla="*/ 100 w 14"/>
                  <a:gd name="T11" fmla="*/ 64 h 12"/>
                  <a:gd name="T12" fmla="*/ 100 w 14"/>
                  <a:gd name="T13" fmla="*/ 64 h 12"/>
                  <a:gd name="T14" fmla="*/ 160 w 14"/>
                  <a:gd name="T15" fmla="*/ 56 h 12"/>
                  <a:gd name="T16" fmla="*/ 87 w 14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2"/>
                  <a:gd name="T29" fmla="*/ 14 w 1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2">
                    <a:moveTo>
                      <a:pt x="6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5"/>
                      <a:pt x="3" y="6"/>
                      <a:pt x="4" y="8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7" y="11"/>
                      <a:pt x="9" y="12"/>
                      <a:pt x="11" y="12"/>
                    </a:cubicBezTo>
                    <a:cubicBezTo>
                      <a:pt x="11" y="12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14" y="6"/>
                      <a:pt x="11" y="7"/>
                    </a:cubicBezTo>
                    <a:cubicBezTo>
                      <a:pt x="8" y="6"/>
                      <a:pt x="7" y="3"/>
                      <a:pt x="6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5" name="Freeform 730"/>
              <p:cNvSpPr>
                <a:spLocks/>
              </p:cNvSpPr>
              <p:nvPr/>
            </p:nvSpPr>
            <p:spPr bwMode="auto">
              <a:xfrm>
                <a:off x="6211" y="9888"/>
                <a:ext cx="19" cy="15"/>
              </a:xfrm>
              <a:custGeom>
                <a:avLst/>
                <a:gdLst>
                  <a:gd name="T0" fmla="*/ 40 w 8"/>
                  <a:gd name="T1" fmla="*/ 15 h 8"/>
                  <a:gd name="T2" fmla="*/ 0 w 8"/>
                  <a:gd name="T3" fmla="*/ 28 h 8"/>
                  <a:gd name="T4" fmla="*/ 78 w 8"/>
                  <a:gd name="T5" fmla="*/ 45 h 8"/>
                  <a:gd name="T6" fmla="*/ 40 w 8"/>
                  <a:gd name="T7" fmla="*/ 0 h 8"/>
                  <a:gd name="T8" fmla="*/ 40 w 8"/>
                  <a:gd name="T9" fmla="*/ 1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3" y="2"/>
                    </a:moveTo>
                    <a:cubicBezTo>
                      <a:pt x="1" y="2"/>
                      <a:pt x="1" y="4"/>
                      <a:pt x="0" y="4"/>
                    </a:cubicBezTo>
                    <a:cubicBezTo>
                      <a:pt x="1" y="5"/>
                      <a:pt x="4" y="8"/>
                      <a:pt x="6" y="7"/>
                    </a:cubicBezTo>
                    <a:cubicBezTo>
                      <a:pt x="8" y="5"/>
                      <a:pt x="4" y="1"/>
                      <a:pt x="3" y="0"/>
                    </a:cubicBezTo>
                    <a:cubicBezTo>
                      <a:pt x="3" y="0"/>
                      <a:pt x="4" y="2"/>
                      <a:pt x="3" y="2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6" name="Freeform 731"/>
              <p:cNvSpPr>
                <a:spLocks/>
              </p:cNvSpPr>
              <p:nvPr/>
            </p:nvSpPr>
            <p:spPr bwMode="auto">
              <a:xfrm>
                <a:off x="6218" y="9905"/>
                <a:ext cx="14" cy="10"/>
              </a:xfrm>
              <a:custGeom>
                <a:avLst/>
                <a:gdLst>
                  <a:gd name="T0" fmla="*/ 49 w 6"/>
                  <a:gd name="T1" fmla="*/ 0 h 5"/>
                  <a:gd name="T2" fmla="*/ 12 w 6"/>
                  <a:gd name="T3" fmla="*/ 16 h 5"/>
                  <a:gd name="T4" fmla="*/ 65 w 6"/>
                  <a:gd name="T5" fmla="*/ 40 h 5"/>
                  <a:gd name="T6" fmla="*/ 77 w 6"/>
                  <a:gd name="T7" fmla="*/ 24 h 5"/>
                  <a:gd name="T8" fmla="*/ 49 w 6"/>
                  <a:gd name="T9" fmla="*/ 0 h 5"/>
                  <a:gd name="T10" fmla="*/ 49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4" y="0"/>
                    </a:moveTo>
                    <a:cubicBezTo>
                      <a:pt x="3" y="1"/>
                      <a:pt x="0" y="0"/>
                      <a:pt x="1" y="2"/>
                    </a:cubicBezTo>
                    <a:cubicBezTo>
                      <a:pt x="1" y="4"/>
                      <a:pt x="3" y="5"/>
                      <a:pt x="5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5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7" name="Freeform 732"/>
              <p:cNvSpPr>
                <a:spLocks/>
              </p:cNvSpPr>
              <p:nvPr/>
            </p:nvSpPr>
            <p:spPr bwMode="auto">
              <a:xfrm>
                <a:off x="6215" y="9874"/>
                <a:ext cx="25" cy="20"/>
              </a:xfrm>
              <a:custGeom>
                <a:avLst/>
                <a:gdLst>
                  <a:gd name="T0" fmla="*/ 50 w 10"/>
                  <a:gd name="T1" fmla="*/ 8 h 10"/>
                  <a:gd name="T2" fmla="*/ 113 w 10"/>
                  <a:gd name="T3" fmla="*/ 64 h 10"/>
                  <a:gd name="T4" fmla="*/ 50 w 10"/>
                  <a:gd name="T5" fmla="*/ 8 h 1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0"/>
                  <a:gd name="T11" fmla="*/ 10 w 1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0">
                    <a:moveTo>
                      <a:pt x="3" y="1"/>
                    </a:moveTo>
                    <a:cubicBezTo>
                      <a:pt x="6" y="0"/>
                      <a:pt x="10" y="5"/>
                      <a:pt x="7" y="8"/>
                    </a:cubicBezTo>
                    <a:cubicBezTo>
                      <a:pt x="4" y="10"/>
                      <a:pt x="0" y="1"/>
                      <a:pt x="3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8" name="Freeform 733"/>
              <p:cNvSpPr>
                <a:spLocks/>
              </p:cNvSpPr>
              <p:nvPr/>
            </p:nvSpPr>
            <p:spPr bwMode="auto">
              <a:xfrm>
                <a:off x="6171" y="9814"/>
                <a:ext cx="25" cy="9"/>
              </a:xfrm>
              <a:custGeom>
                <a:avLst/>
                <a:gdLst>
                  <a:gd name="T0" fmla="*/ 125 w 10"/>
                  <a:gd name="T1" fmla="*/ 23 h 5"/>
                  <a:gd name="T2" fmla="*/ 33 w 10"/>
                  <a:gd name="T3" fmla="*/ 13 h 5"/>
                  <a:gd name="T4" fmla="*/ 33 w 10"/>
                  <a:gd name="T5" fmla="*/ 13 h 5"/>
                  <a:gd name="T6" fmla="*/ 20 w 10"/>
                  <a:gd name="T7" fmla="*/ 7 h 5"/>
                  <a:gd name="T8" fmla="*/ 83 w 10"/>
                  <a:gd name="T9" fmla="*/ 0 h 5"/>
                  <a:gd name="T10" fmla="*/ 95 w 10"/>
                  <a:gd name="T11" fmla="*/ 0 h 5"/>
                  <a:gd name="T12" fmla="*/ 145 w 10"/>
                  <a:gd name="T13" fmla="*/ 7 h 5"/>
                  <a:gd name="T14" fmla="*/ 158 w 10"/>
                  <a:gd name="T15" fmla="*/ 7 h 5"/>
                  <a:gd name="T16" fmla="*/ 125 w 10"/>
                  <a:gd name="T17" fmla="*/ 13 h 5"/>
                  <a:gd name="T18" fmla="*/ 125 w 10"/>
                  <a:gd name="T19" fmla="*/ 13 h 5"/>
                  <a:gd name="T20" fmla="*/ 125 w 10"/>
                  <a:gd name="T21" fmla="*/ 2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5"/>
                  <a:gd name="T35" fmla="*/ 10 w 10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5">
                    <a:moveTo>
                      <a:pt x="8" y="4"/>
                    </a:moveTo>
                    <a:cubicBezTo>
                      <a:pt x="6" y="5"/>
                      <a:pt x="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8" y="3"/>
                      <a:pt x="8" y="4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49" name="Freeform 734"/>
              <p:cNvSpPr>
                <a:spLocks/>
              </p:cNvSpPr>
              <p:nvPr/>
            </p:nvSpPr>
            <p:spPr bwMode="auto">
              <a:xfrm>
                <a:off x="6220" y="9860"/>
                <a:ext cx="20" cy="10"/>
              </a:xfrm>
              <a:custGeom>
                <a:avLst/>
                <a:gdLst>
                  <a:gd name="T0" fmla="*/ 20 w 8"/>
                  <a:gd name="T1" fmla="*/ 0 h 5"/>
                  <a:gd name="T2" fmla="*/ 63 w 8"/>
                  <a:gd name="T3" fmla="*/ 16 h 5"/>
                  <a:gd name="T4" fmla="*/ 95 w 8"/>
                  <a:gd name="T5" fmla="*/ 16 h 5"/>
                  <a:gd name="T6" fmla="*/ 63 w 8"/>
                  <a:gd name="T7" fmla="*/ 16 h 5"/>
                  <a:gd name="T8" fmla="*/ 125 w 8"/>
                  <a:gd name="T9" fmla="*/ 40 h 5"/>
                  <a:gd name="T10" fmla="*/ 63 w 8"/>
                  <a:gd name="T11" fmla="*/ 24 h 5"/>
                  <a:gd name="T12" fmla="*/ 20 w 8"/>
                  <a:gd name="T13" fmla="*/ 0 h 5"/>
                  <a:gd name="T14" fmla="*/ 20 w 8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1" y="0"/>
                    </a:moveTo>
                    <a:cubicBezTo>
                      <a:pt x="3" y="1"/>
                      <a:pt x="3" y="1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5" y="4"/>
                      <a:pt x="5" y="5"/>
                      <a:pt x="8" y="5"/>
                    </a:cubicBezTo>
                    <a:cubicBezTo>
                      <a:pt x="7" y="5"/>
                      <a:pt x="5" y="5"/>
                      <a:pt x="4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0" name="Freeform 735"/>
              <p:cNvSpPr>
                <a:spLocks/>
              </p:cNvSpPr>
              <p:nvPr/>
            </p:nvSpPr>
            <p:spPr bwMode="auto">
              <a:xfrm>
                <a:off x="6218" y="9849"/>
                <a:ext cx="22" cy="10"/>
              </a:xfrm>
              <a:custGeom>
                <a:avLst/>
                <a:gdLst>
                  <a:gd name="T0" fmla="*/ 12 w 9"/>
                  <a:gd name="T1" fmla="*/ 0 h 5"/>
                  <a:gd name="T2" fmla="*/ 59 w 9"/>
                  <a:gd name="T3" fmla="*/ 8 h 5"/>
                  <a:gd name="T4" fmla="*/ 103 w 9"/>
                  <a:gd name="T5" fmla="*/ 8 h 5"/>
                  <a:gd name="T6" fmla="*/ 59 w 9"/>
                  <a:gd name="T7" fmla="*/ 16 h 5"/>
                  <a:gd name="T8" fmla="*/ 132 w 9"/>
                  <a:gd name="T9" fmla="*/ 24 h 5"/>
                  <a:gd name="T10" fmla="*/ 71 w 9"/>
                  <a:gd name="T11" fmla="*/ 24 h 5"/>
                  <a:gd name="T12" fmla="*/ 12 w 9"/>
                  <a:gd name="T13" fmla="*/ 0 h 5"/>
                  <a:gd name="T14" fmla="*/ 12 w 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5"/>
                  <a:gd name="T26" fmla="*/ 9 w 9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5">
                    <a:moveTo>
                      <a:pt x="1" y="0"/>
                    </a:move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7" y="1"/>
                    </a:cubicBezTo>
                    <a:cubicBezTo>
                      <a:pt x="7" y="1"/>
                      <a:pt x="5" y="2"/>
                      <a:pt x="4" y="2"/>
                    </a:cubicBezTo>
                    <a:cubicBezTo>
                      <a:pt x="6" y="3"/>
                      <a:pt x="6" y="5"/>
                      <a:pt x="9" y="3"/>
                    </a:cubicBezTo>
                    <a:cubicBezTo>
                      <a:pt x="8" y="4"/>
                      <a:pt x="6" y="4"/>
                      <a:pt x="5" y="3"/>
                    </a:cubicBezTo>
                    <a:cubicBezTo>
                      <a:pt x="4" y="1"/>
                      <a:pt x="3" y="1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1" name="Freeform 736"/>
              <p:cNvSpPr>
                <a:spLocks/>
              </p:cNvSpPr>
              <p:nvPr/>
            </p:nvSpPr>
            <p:spPr bwMode="auto">
              <a:xfrm>
                <a:off x="6250" y="9868"/>
                <a:ext cx="31" cy="27"/>
              </a:xfrm>
              <a:custGeom>
                <a:avLst/>
                <a:gdLst>
                  <a:gd name="T0" fmla="*/ 12 w 13"/>
                  <a:gd name="T1" fmla="*/ 0 h 14"/>
                  <a:gd name="T2" fmla="*/ 57 w 13"/>
                  <a:gd name="T3" fmla="*/ 15 h 14"/>
                  <a:gd name="T4" fmla="*/ 98 w 13"/>
                  <a:gd name="T5" fmla="*/ 15 h 14"/>
                  <a:gd name="T6" fmla="*/ 57 w 13"/>
                  <a:gd name="T7" fmla="*/ 15 h 14"/>
                  <a:gd name="T8" fmla="*/ 176 w 13"/>
                  <a:gd name="T9" fmla="*/ 93 h 14"/>
                  <a:gd name="T10" fmla="*/ 57 w 13"/>
                  <a:gd name="T11" fmla="*/ 23 h 14"/>
                  <a:gd name="T12" fmla="*/ 12 w 13"/>
                  <a:gd name="T13" fmla="*/ 0 h 14"/>
                  <a:gd name="T14" fmla="*/ 12 w 13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4"/>
                  <a:gd name="T26" fmla="*/ 13 w 1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4">
                    <a:moveTo>
                      <a:pt x="1" y="0"/>
                    </a:moveTo>
                    <a:cubicBezTo>
                      <a:pt x="3" y="2"/>
                      <a:pt x="2" y="1"/>
                      <a:pt x="4" y="2"/>
                    </a:cubicBezTo>
                    <a:cubicBezTo>
                      <a:pt x="4" y="3"/>
                      <a:pt x="6" y="2"/>
                      <a:pt x="7" y="2"/>
                    </a:cubicBezTo>
                    <a:cubicBezTo>
                      <a:pt x="6" y="2"/>
                      <a:pt x="5" y="3"/>
                      <a:pt x="4" y="2"/>
                    </a:cubicBezTo>
                    <a:cubicBezTo>
                      <a:pt x="5" y="4"/>
                      <a:pt x="10" y="14"/>
                      <a:pt x="13" y="13"/>
                    </a:cubicBezTo>
                    <a:cubicBezTo>
                      <a:pt x="12" y="14"/>
                      <a:pt x="4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2" name="Freeform 737"/>
              <p:cNvSpPr>
                <a:spLocks/>
              </p:cNvSpPr>
              <p:nvPr/>
            </p:nvSpPr>
            <p:spPr bwMode="auto">
              <a:xfrm>
                <a:off x="6218" y="9878"/>
                <a:ext cx="19" cy="12"/>
              </a:xfrm>
              <a:custGeom>
                <a:avLst/>
                <a:gdLst>
                  <a:gd name="T0" fmla="*/ 0 w 8"/>
                  <a:gd name="T1" fmla="*/ 0 h 6"/>
                  <a:gd name="T2" fmla="*/ 40 w 8"/>
                  <a:gd name="T3" fmla="*/ 16 h 6"/>
                  <a:gd name="T4" fmla="*/ 95 w 8"/>
                  <a:gd name="T5" fmla="*/ 16 h 6"/>
                  <a:gd name="T6" fmla="*/ 40 w 8"/>
                  <a:gd name="T7" fmla="*/ 16 h 6"/>
                  <a:gd name="T8" fmla="*/ 107 w 8"/>
                  <a:gd name="T9" fmla="*/ 40 h 6"/>
                  <a:gd name="T10" fmla="*/ 40 w 8"/>
                  <a:gd name="T11" fmla="*/ 32 h 6"/>
                  <a:gd name="T12" fmla="*/ 12 w 8"/>
                  <a:gd name="T13" fmla="*/ 0 h 6"/>
                  <a:gd name="T14" fmla="*/ 0 w 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6"/>
                  <a:gd name="T26" fmla="*/ 8 w 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6">
                    <a:moveTo>
                      <a:pt x="0" y="0"/>
                    </a:moveTo>
                    <a:cubicBezTo>
                      <a:pt x="3" y="2"/>
                      <a:pt x="2" y="1"/>
                      <a:pt x="3" y="2"/>
                    </a:cubicBezTo>
                    <a:cubicBezTo>
                      <a:pt x="4" y="3"/>
                      <a:pt x="5" y="2"/>
                      <a:pt x="7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5" y="5"/>
                      <a:pt x="5" y="6"/>
                      <a:pt x="8" y="5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3" name="Freeform 738"/>
              <p:cNvSpPr>
                <a:spLocks/>
              </p:cNvSpPr>
              <p:nvPr/>
            </p:nvSpPr>
            <p:spPr bwMode="auto">
              <a:xfrm>
                <a:off x="6237" y="9882"/>
                <a:ext cx="34" cy="27"/>
              </a:xfrm>
              <a:custGeom>
                <a:avLst/>
                <a:gdLst>
                  <a:gd name="T0" fmla="*/ 12 w 14"/>
                  <a:gd name="T1" fmla="*/ 0 h 14"/>
                  <a:gd name="T2" fmla="*/ 58 w 14"/>
                  <a:gd name="T3" fmla="*/ 15 h 14"/>
                  <a:gd name="T4" fmla="*/ 100 w 14"/>
                  <a:gd name="T5" fmla="*/ 15 h 14"/>
                  <a:gd name="T6" fmla="*/ 58 w 14"/>
                  <a:gd name="T7" fmla="*/ 15 h 14"/>
                  <a:gd name="T8" fmla="*/ 202 w 14"/>
                  <a:gd name="T9" fmla="*/ 93 h 14"/>
                  <a:gd name="T10" fmla="*/ 58 w 14"/>
                  <a:gd name="T11" fmla="*/ 29 h 14"/>
                  <a:gd name="T12" fmla="*/ 12 w 14"/>
                  <a:gd name="T13" fmla="*/ 0 h 14"/>
                  <a:gd name="T14" fmla="*/ 12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4"/>
                  <a:gd name="T26" fmla="*/ 14 w 1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4">
                    <a:moveTo>
                      <a:pt x="1" y="0"/>
                    </a:moveTo>
                    <a:cubicBezTo>
                      <a:pt x="3" y="2"/>
                      <a:pt x="3" y="1"/>
                      <a:pt x="4" y="2"/>
                    </a:cubicBezTo>
                    <a:cubicBezTo>
                      <a:pt x="3" y="2"/>
                      <a:pt x="4" y="3"/>
                      <a:pt x="7" y="2"/>
                    </a:cubicBezTo>
                    <a:cubicBezTo>
                      <a:pt x="6" y="2"/>
                      <a:pt x="5" y="3"/>
                      <a:pt x="4" y="2"/>
                    </a:cubicBezTo>
                    <a:cubicBezTo>
                      <a:pt x="5" y="4"/>
                      <a:pt x="10" y="14"/>
                      <a:pt x="14" y="13"/>
                    </a:cubicBezTo>
                    <a:cubicBezTo>
                      <a:pt x="12" y="14"/>
                      <a:pt x="5" y="5"/>
                      <a:pt x="4" y="4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4" name="Freeform 739"/>
              <p:cNvSpPr>
                <a:spLocks/>
              </p:cNvSpPr>
              <p:nvPr/>
            </p:nvSpPr>
            <p:spPr bwMode="auto">
              <a:xfrm>
                <a:off x="6189" y="9829"/>
                <a:ext cx="24" cy="12"/>
              </a:xfrm>
              <a:custGeom>
                <a:avLst/>
                <a:gdLst>
                  <a:gd name="T0" fmla="*/ 0 w 10"/>
                  <a:gd name="T1" fmla="*/ 0 h 6"/>
                  <a:gd name="T2" fmla="*/ 139 w 10"/>
                  <a:gd name="T3" fmla="*/ 48 h 6"/>
                  <a:gd name="T4" fmla="*/ 0 60000 65536"/>
                  <a:gd name="T5" fmla="*/ 0 60000 65536"/>
                  <a:gd name="T6" fmla="*/ 0 w 10"/>
                  <a:gd name="T7" fmla="*/ 0 h 6"/>
                  <a:gd name="T8" fmla="*/ 10 w 1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6">
                    <a:moveTo>
                      <a:pt x="0" y="0"/>
                    </a:moveTo>
                    <a:cubicBezTo>
                      <a:pt x="0" y="0"/>
                      <a:pt x="2" y="0"/>
                      <a:pt x="10" y="6"/>
                    </a:cubicBezTo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5" name="Freeform 740"/>
              <p:cNvSpPr>
                <a:spLocks/>
              </p:cNvSpPr>
              <p:nvPr/>
            </p:nvSpPr>
            <p:spPr bwMode="auto">
              <a:xfrm>
                <a:off x="6067" y="9863"/>
                <a:ext cx="58" cy="28"/>
              </a:xfrm>
              <a:custGeom>
                <a:avLst/>
                <a:gdLst>
                  <a:gd name="T0" fmla="*/ 198 w 24"/>
                  <a:gd name="T1" fmla="*/ 60 h 15"/>
                  <a:gd name="T2" fmla="*/ 326 w 24"/>
                  <a:gd name="T3" fmla="*/ 32 h 15"/>
                  <a:gd name="T4" fmla="*/ 309 w 24"/>
                  <a:gd name="T5" fmla="*/ 13 h 15"/>
                  <a:gd name="T6" fmla="*/ 169 w 24"/>
                  <a:gd name="T7" fmla="*/ 13 h 15"/>
                  <a:gd name="T8" fmla="*/ 87 w 24"/>
                  <a:gd name="T9" fmla="*/ 0 h 15"/>
                  <a:gd name="T10" fmla="*/ 70 w 24"/>
                  <a:gd name="T11" fmla="*/ 0 h 15"/>
                  <a:gd name="T12" fmla="*/ 29 w 24"/>
                  <a:gd name="T13" fmla="*/ 21 h 15"/>
                  <a:gd name="T14" fmla="*/ 29 w 24"/>
                  <a:gd name="T15" fmla="*/ 32 h 15"/>
                  <a:gd name="T16" fmla="*/ 12 w 24"/>
                  <a:gd name="T17" fmla="*/ 65 h 15"/>
                  <a:gd name="T18" fmla="*/ 128 w 24"/>
                  <a:gd name="T19" fmla="*/ 91 h 15"/>
                  <a:gd name="T20" fmla="*/ 87 w 24"/>
                  <a:gd name="T21" fmla="*/ 52 h 15"/>
                  <a:gd name="T22" fmla="*/ 157 w 24"/>
                  <a:gd name="T23" fmla="*/ 39 h 15"/>
                  <a:gd name="T24" fmla="*/ 210 w 24"/>
                  <a:gd name="T25" fmla="*/ 60 h 15"/>
                  <a:gd name="T26" fmla="*/ 198 w 24"/>
                  <a:gd name="T27" fmla="*/ 6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5"/>
                  <a:gd name="T44" fmla="*/ 24 w 24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5">
                    <a:moveTo>
                      <a:pt x="14" y="9"/>
                    </a:moveTo>
                    <a:cubicBezTo>
                      <a:pt x="19" y="9"/>
                      <a:pt x="23" y="5"/>
                      <a:pt x="23" y="5"/>
                    </a:cubicBezTo>
                    <a:cubicBezTo>
                      <a:pt x="24" y="3"/>
                      <a:pt x="22" y="2"/>
                      <a:pt x="22" y="2"/>
                    </a:cubicBezTo>
                    <a:cubicBezTo>
                      <a:pt x="19" y="0"/>
                      <a:pt x="15" y="3"/>
                      <a:pt x="12" y="2"/>
                    </a:cubicBezTo>
                    <a:cubicBezTo>
                      <a:pt x="10" y="1"/>
                      <a:pt x="9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0" y="6"/>
                      <a:pt x="0" y="9"/>
                      <a:pt x="1" y="10"/>
                    </a:cubicBezTo>
                    <a:cubicBezTo>
                      <a:pt x="2" y="14"/>
                      <a:pt x="6" y="15"/>
                      <a:pt x="9" y="14"/>
                    </a:cubicBezTo>
                    <a:cubicBezTo>
                      <a:pt x="7" y="13"/>
                      <a:pt x="6" y="10"/>
                      <a:pt x="6" y="8"/>
                    </a:cubicBezTo>
                    <a:cubicBezTo>
                      <a:pt x="7" y="6"/>
                      <a:pt x="10" y="6"/>
                      <a:pt x="11" y="6"/>
                    </a:cubicBezTo>
                    <a:cubicBezTo>
                      <a:pt x="12" y="6"/>
                      <a:pt x="13" y="8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6" name="Freeform 741"/>
              <p:cNvSpPr>
                <a:spLocks/>
              </p:cNvSpPr>
              <p:nvPr/>
            </p:nvSpPr>
            <p:spPr bwMode="auto">
              <a:xfrm>
                <a:off x="6099" y="9868"/>
                <a:ext cx="17" cy="10"/>
              </a:xfrm>
              <a:custGeom>
                <a:avLst/>
                <a:gdLst>
                  <a:gd name="T0" fmla="*/ 100 w 7"/>
                  <a:gd name="T1" fmla="*/ 16 h 5"/>
                  <a:gd name="T2" fmla="*/ 0 w 7"/>
                  <a:gd name="T3" fmla="*/ 32 h 5"/>
                  <a:gd name="T4" fmla="*/ 100 w 7"/>
                  <a:gd name="T5" fmla="*/ 16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2"/>
                    </a:moveTo>
                    <a:cubicBezTo>
                      <a:pt x="3" y="1"/>
                      <a:pt x="4" y="0"/>
                      <a:pt x="0" y="4"/>
                    </a:cubicBezTo>
                    <a:cubicBezTo>
                      <a:pt x="2" y="5"/>
                      <a:pt x="3" y="3"/>
                      <a:pt x="7" y="2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7" name="Freeform 742"/>
              <p:cNvSpPr>
                <a:spLocks/>
              </p:cNvSpPr>
              <p:nvPr/>
            </p:nvSpPr>
            <p:spPr bwMode="auto">
              <a:xfrm>
                <a:off x="6070" y="9863"/>
                <a:ext cx="53" cy="27"/>
              </a:xfrm>
              <a:custGeom>
                <a:avLst/>
                <a:gdLst>
                  <a:gd name="T0" fmla="*/ 198 w 22"/>
                  <a:gd name="T1" fmla="*/ 56 h 14"/>
                  <a:gd name="T2" fmla="*/ 296 w 22"/>
                  <a:gd name="T3" fmla="*/ 37 h 14"/>
                  <a:gd name="T4" fmla="*/ 279 w 22"/>
                  <a:gd name="T5" fmla="*/ 15 h 14"/>
                  <a:gd name="T6" fmla="*/ 82 w 22"/>
                  <a:gd name="T7" fmla="*/ 8 h 14"/>
                  <a:gd name="T8" fmla="*/ 12 w 22"/>
                  <a:gd name="T9" fmla="*/ 37 h 14"/>
                  <a:gd name="T10" fmla="*/ 0 w 22"/>
                  <a:gd name="T11" fmla="*/ 71 h 14"/>
                  <a:gd name="T12" fmla="*/ 29 w 22"/>
                  <a:gd name="T13" fmla="*/ 85 h 14"/>
                  <a:gd name="T14" fmla="*/ 82 w 22"/>
                  <a:gd name="T15" fmla="*/ 93 h 14"/>
                  <a:gd name="T16" fmla="*/ 70 w 22"/>
                  <a:gd name="T17" fmla="*/ 52 h 14"/>
                  <a:gd name="T18" fmla="*/ 82 w 22"/>
                  <a:gd name="T19" fmla="*/ 44 h 14"/>
                  <a:gd name="T20" fmla="*/ 157 w 22"/>
                  <a:gd name="T21" fmla="*/ 37 h 14"/>
                  <a:gd name="T22" fmla="*/ 267 w 22"/>
                  <a:gd name="T23" fmla="*/ 29 h 14"/>
                  <a:gd name="T24" fmla="*/ 267 w 22"/>
                  <a:gd name="T25" fmla="*/ 44 h 14"/>
                  <a:gd name="T26" fmla="*/ 198 w 22"/>
                  <a:gd name="T27" fmla="*/ 56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14"/>
                  <a:gd name="T44" fmla="*/ 22 w 22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14">
                    <a:moveTo>
                      <a:pt x="14" y="8"/>
                    </a:moveTo>
                    <a:cubicBezTo>
                      <a:pt x="17" y="8"/>
                      <a:pt x="19" y="7"/>
                      <a:pt x="21" y="5"/>
                    </a:cubicBezTo>
                    <a:cubicBezTo>
                      <a:pt x="22" y="4"/>
                      <a:pt x="22" y="2"/>
                      <a:pt x="20" y="2"/>
                    </a:cubicBezTo>
                    <a:cubicBezTo>
                      <a:pt x="15" y="2"/>
                      <a:pt x="13" y="4"/>
                      <a:pt x="6" y="1"/>
                    </a:cubicBezTo>
                    <a:cubicBezTo>
                      <a:pt x="3" y="0"/>
                      <a:pt x="3" y="4"/>
                      <a:pt x="1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3" y="14"/>
                      <a:pt x="5" y="14"/>
                      <a:pt x="6" y="13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4" y="4"/>
                      <a:pt x="16" y="4"/>
                      <a:pt x="19" y="4"/>
                    </a:cubicBezTo>
                    <a:cubicBezTo>
                      <a:pt x="19" y="4"/>
                      <a:pt x="19" y="5"/>
                      <a:pt x="19" y="6"/>
                    </a:cubicBezTo>
                    <a:cubicBezTo>
                      <a:pt x="17" y="7"/>
                      <a:pt x="15" y="6"/>
                      <a:pt x="14" y="8"/>
                    </a:cubicBez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8" name="Freeform 743"/>
              <p:cNvSpPr>
                <a:spLocks/>
              </p:cNvSpPr>
              <p:nvPr/>
            </p:nvSpPr>
            <p:spPr bwMode="auto">
              <a:xfrm>
                <a:off x="6072" y="9864"/>
                <a:ext cx="19" cy="24"/>
              </a:xfrm>
              <a:custGeom>
                <a:avLst/>
                <a:gdLst>
                  <a:gd name="T0" fmla="*/ 78 w 8"/>
                  <a:gd name="T1" fmla="*/ 0 h 12"/>
                  <a:gd name="T2" fmla="*/ 69 w 8"/>
                  <a:gd name="T3" fmla="*/ 0 h 12"/>
                  <a:gd name="T4" fmla="*/ 40 w 8"/>
                  <a:gd name="T5" fmla="*/ 8 h 12"/>
                  <a:gd name="T6" fmla="*/ 40 w 8"/>
                  <a:gd name="T7" fmla="*/ 8 h 12"/>
                  <a:gd name="T8" fmla="*/ 29 w 8"/>
                  <a:gd name="T9" fmla="*/ 24 h 12"/>
                  <a:gd name="T10" fmla="*/ 12 w 8"/>
                  <a:gd name="T11" fmla="*/ 40 h 12"/>
                  <a:gd name="T12" fmla="*/ 0 w 8"/>
                  <a:gd name="T13" fmla="*/ 48 h 12"/>
                  <a:gd name="T14" fmla="*/ 0 w 8"/>
                  <a:gd name="T15" fmla="*/ 56 h 12"/>
                  <a:gd name="T16" fmla="*/ 29 w 8"/>
                  <a:gd name="T17" fmla="*/ 80 h 12"/>
                  <a:gd name="T18" fmla="*/ 57 w 8"/>
                  <a:gd name="T19" fmla="*/ 96 h 12"/>
                  <a:gd name="T20" fmla="*/ 40 w 8"/>
                  <a:gd name="T21" fmla="*/ 80 h 12"/>
                  <a:gd name="T22" fmla="*/ 29 w 8"/>
                  <a:gd name="T23" fmla="*/ 64 h 12"/>
                  <a:gd name="T24" fmla="*/ 40 w 8"/>
                  <a:gd name="T25" fmla="*/ 56 h 12"/>
                  <a:gd name="T26" fmla="*/ 78 w 8"/>
                  <a:gd name="T27" fmla="*/ 24 h 12"/>
                  <a:gd name="T28" fmla="*/ 107 w 8"/>
                  <a:gd name="T29" fmla="*/ 16 h 12"/>
                  <a:gd name="T30" fmla="*/ 78 w 8"/>
                  <a:gd name="T31" fmla="*/ 8 h 12"/>
                  <a:gd name="T32" fmla="*/ 78 w 8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2"/>
                  <a:gd name="T53" fmla="*/ 8 w 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2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2" y="11"/>
                      <a:pt x="3" y="12"/>
                      <a:pt x="4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4"/>
                      <a:pt x="4" y="4"/>
                      <a:pt x="6" y="3"/>
                    </a:cubicBezTo>
                    <a:cubicBezTo>
                      <a:pt x="6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59" name="Freeform 744"/>
              <p:cNvSpPr>
                <a:spLocks/>
              </p:cNvSpPr>
              <p:nvPr/>
            </p:nvSpPr>
            <p:spPr bwMode="auto">
              <a:xfrm>
                <a:off x="6072" y="9864"/>
                <a:ext cx="19" cy="24"/>
              </a:xfrm>
              <a:custGeom>
                <a:avLst/>
                <a:gdLst>
                  <a:gd name="T0" fmla="*/ 69 w 8"/>
                  <a:gd name="T1" fmla="*/ 24 h 12"/>
                  <a:gd name="T2" fmla="*/ 57 w 8"/>
                  <a:gd name="T3" fmla="*/ 32 h 12"/>
                  <a:gd name="T4" fmla="*/ 40 w 8"/>
                  <a:gd name="T5" fmla="*/ 40 h 12"/>
                  <a:gd name="T6" fmla="*/ 29 w 8"/>
                  <a:gd name="T7" fmla="*/ 56 h 12"/>
                  <a:gd name="T8" fmla="*/ 29 w 8"/>
                  <a:gd name="T9" fmla="*/ 64 h 12"/>
                  <a:gd name="T10" fmla="*/ 40 w 8"/>
                  <a:gd name="T11" fmla="*/ 80 h 12"/>
                  <a:gd name="T12" fmla="*/ 57 w 8"/>
                  <a:gd name="T13" fmla="*/ 96 h 12"/>
                  <a:gd name="T14" fmla="*/ 57 w 8"/>
                  <a:gd name="T15" fmla="*/ 96 h 12"/>
                  <a:gd name="T16" fmla="*/ 40 w 8"/>
                  <a:gd name="T17" fmla="*/ 96 h 12"/>
                  <a:gd name="T18" fmla="*/ 29 w 8"/>
                  <a:gd name="T19" fmla="*/ 80 h 12"/>
                  <a:gd name="T20" fmla="*/ 0 w 8"/>
                  <a:gd name="T21" fmla="*/ 64 h 12"/>
                  <a:gd name="T22" fmla="*/ 0 w 8"/>
                  <a:gd name="T23" fmla="*/ 56 h 12"/>
                  <a:gd name="T24" fmla="*/ 0 w 8"/>
                  <a:gd name="T25" fmla="*/ 48 h 12"/>
                  <a:gd name="T26" fmla="*/ 0 w 8"/>
                  <a:gd name="T27" fmla="*/ 48 h 12"/>
                  <a:gd name="T28" fmla="*/ 12 w 8"/>
                  <a:gd name="T29" fmla="*/ 40 h 12"/>
                  <a:gd name="T30" fmla="*/ 12 w 8"/>
                  <a:gd name="T31" fmla="*/ 32 h 12"/>
                  <a:gd name="T32" fmla="*/ 29 w 8"/>
                  <a:gd name="T33" fmla="*/ 32 h 12"/>
                  <a:gd name="T34" fmla="*/ 29 w 8"/>
                  <a:gd name="T35" fmla="*/ 24 h 12"/>
                  <a:gd name="T36" fmla="*/ 29 w 8"/>
                  <a:gd name="T37" fmla="*/ 24 h 12"/>
                  <a:gd name="T38" fmla="*/ 29 w 8"/>
                  <a:gd name="T39" fmla="*/ 24 h 12"/>
                  <a:gd name="T40" fmla="*/ 29 w 8"/>
                  <a:gd name="T41" fmla="*/ 24 h 12"/>
                  <a:gd name="T42" fmla="*/ 40 w 8"/>
                  <a:gd name="T43" fmla="*/ 16 h 12"/>
                  <a:gd name="T44" fmla="*/ 40 w 8"/>
                  <a:gd name="T45" fmla="*/ 8 h 12"/>
                  <a:gd name="T46" fmla="*/ 40 w 8"/>
                  <a:gd name="T47" fmla="*/ 8 h 12"/>
                  <a:gd name="T48" fmla="*/ 40 w 8"/>
                  <a:gd name="T49" fmla="*/ 8 h 12"/>
                  <a:gd name="T50" fmla="*/ 57 w 8"/>
                  <a:gd name="T51" fmla="*/ 8 h 12"/>
                  <a:gd name="T52" fmla="*/ 69 w 8"/>
                  <a:gd name="T53" fmla="*/ 0 h 12"/>
                  <a:gd name="T54" fmla="*/ 69 w 8"/>
                  <a:gd name="T55" fmla="*/ 0 h 12"/>
                  <a:gd name="T56" fmla="*/ 69 w 8"/>
                  <a:gd name="T57" fmla="*/ 0 h 12"/>
                  <a:gd name="T58" fmla="*/ 78 w 8"/>
                  <a:gd name="T59" fmla="*/ 0 h 12"/>
                  <a:gd name="T60" fmla="*/ 78 w 8"/>
                  <a:gd name="T61" fmla="*/ 8 h 12"/>
                  <a:gd name="T62" fmla="*/ 78 w 8"/>
                  <a:gd name="T63" fmla="*/ 8 h 12"/>
                  <a:gd name="T64" fmla="*/ 78 w 8"/>
                  <a:gd name="T65" fmla="*/ 8 h 12"/>
                  <a:gd name="T66" fmla="*/ 78 w 8"/>
                  <a:gd name="T67" fmla="*/ 8 h 12"/>
                  <a:gd name="T68" fmla="*/ 78 w 8"/>
                  <a:gd name="T69" fmla="*/ 8 h 12"/>
                  <a:gd name="T70" fmla="*/ 95 w 8"/>
                  <a:gd name="T71" fmla="*/ 8 h 12"/>
                  <a:gd name="T72" fmla="*/ 107 w 8"/>
                  <a:gd name="T73" fmla="*/ 8 h 12"/>
                  <a:gd name="T74" fmla="*/ 107 w 8"/>
                  <a:gd name="T75" fmla="*/ 16 h 12"/>
                  <a:gd name="T76" fmla="*/ 107 w 8"/>
                  <a:gd name="T77" fmla="*/ 16 h 12"/>
                  <a:gd name="T78" fmla="*/ 95 w 8"/>
                  <a:gd name="T79" fmla="*/ 16 h 12"/>
                  <a:gd name="T80" fmla="*/ 69 w 8"/>
                  <a:gd name="T81" fmla="*/ 24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"/>
                  <a:gd name="T124" fmla="*/ 0 h 12"/>
                  <a:gd name="T125" fmla="*/ 8 w 8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" h="12">
                    <a:moveTo>
                      <a:pt x="5" y="3"/>
                    </a:move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0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3"/>
                    </a:cubicBezTo>
                  </a:path>
                </a:pathLst>
              </a:custGeom>
              <a:solidFill>
                <a:srgbClr val="FF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0" name="Freeform 745"/>
              <p:cNvSpPr>
                <a:spLocks/>
              </p:cNvSpPr>
              <p:nvPr/>
            </p:nvSpPr>
            <p:spPr bwMode="auto">
              <a:xfrm>
                <a:off x="6072" y="9866"/>
                <a:ext cx="17" cy="22"/>
              </a:xfrm>
              <a:custGeom>
                <a:avLst/>
                <a:gdLst>
                  <a:gd name="T0" fmla="*/ 70 w 7"/>
                  <a:gd name="T1" fmla="*/ 16 h 11"/>
                  <a:gd name="T2" fmla="*/ 58 w 7"/>
                  <a:gd name="T3" fmla="*/ 24 h 11"/>
                  <a:gd name="T4" fmla="*/ 41 w 7"/>
                  <a:gd name="T5" fmla="*/ 32 h 11"/>
                  <a:gd name="T6" fmla="*/ 29 w 7"/>
                  <a:gd name="T7" fmla="*/ 48 h 11"/>
                  <a:gd name="T8" fmla="*/ 29 w 7"/>
                  <a:gd name="T9" fmla="*/ 56 h 11"/>
                  <a:gd name="T10" fmla="*/ 29 w 7"/>
                  <a:gd name="T11" fmla="*/ 64 h 11"/>
                  <a:gd name="T12" fmla="*/ 58 w 7"/>
                  <a:gd name="T13" fmla="*/ 88 h 11"/>
                  <a:gd name="T14" fmla="*/ 58 w 7"/>
                  <a:gd name="T15" fmla="*/ 88 h 11"/>
                  <a:gd name="T16" fmla="*/ 41 w 7"/>
                  <a:gd name="T17" fmla="*/ 88 h 11"/>
                  <a:gd name="T18" fmla="*/ 29 w 7"/>
                  <a:gd name="T19" fmla="*/ 72 h 11"/>
                  <a:gd name="T20" fmla="*/ 12 w 7"/>
                  <a:gd name="T21" fmla="*/ 56 h 11"/>
                  <a:gd name="T22" fmla="*/ 0 w 7"/>
                  <a:gd name="T23" fmla="*/ 48 h 11"/>
                  <a:gd name="T24" fmla="*/ 0 w 7"/>
                  <a:gd name="T25" fmla="*/ 40 h 11"/>
                  <a:gd name="T26" fmla="*/ 12 w 7"/>
                  <a:gd name="T27" fmla="*/ 40 h 11"/>
                  <a:gd name="T28" fmla="*/ 12 w 7"/>
                  <a:gd name="T29" fmla="*/ 32 h 11"/>
                  <a:gd name="T30" fmla="*/ 12 w 7"/>
                  <a:gd name="T31" fmla="*/ 24 h 11"/>
                  <a:gd name="T32" fmla="*/ 29 w 7"/>
                  <a:gd name="T33" fmla="*/ 24 h 11"/>
                  <a:gd name="T34" fmla="*/ 29 w 7"/>
                  <a:gd name="T35" fmla="*/ 24 h 11"/>
                  <a:gd name="T36" fmla="*/ 29 w 7"/>
                  <a:gd name="T37" fmla="*/ 24 h 11"/>
                  <a:gd name="T38" fmla="*/ 29 w 7"/>
                  <a:gd name="T39" fmla="*/ 16 h 11"/>
                  <a:gd name="T40" fmla="*/ 29 w 7"/>
                  <a:gd name="T41" fmla="*/ 16 h 11"/>
                  <a:gd name="T42" fmla="*/ 41 w 7"/>
                  <a:gd name="T43" fmla="*/ 8 h 11"/>
                  <a:gd name="T44" fmla="*/ 41 w 7"/>
                  <a:gd name="T45" fmla="*/ 0 h 11"/>
                  <a:gd name="T46" fmla="*/ 41 w 7"/>
                  <a:gd name="T47" fmla="*/ 0 h 11"/>
                  <a:gd name="T48" fmla="*/ 41 w 7"/>
                  <a:gd name="T49" fmla="*/ 0 h 11"/>
                  <a:gd name="T50" fmla="*/ 58 w 7"/>
                  <a:gd name="T51" fmla="*/ 0 h 11"/>
                  <a:gd name="T52" fmla="*/ 70 w 7"/>
                  <a:gd name="T53" fmla="*/ 0 h 11"/>
                  <a:gd name="T54" fmla="*/ 70 w 7"/>
                  <a:gd name="T55" fmla="*/ 0 h 11"/>
                  <a:gd name="T56" fmla="*/ 70 w 7"/>
                  <a:gd name="T57" fmla="*/ 0 h 11"/>
                  <a:gd name="T58" fmla="*/ 70 w 7"/>
                  <a:gd name="T59" fmla="*/ 0 h 11"/>
                  <a:gd name="T60" fmla="*/ 70 w 7"/>
                  <a:gd name="T61" fmla="*/ 0 h 11"/>
                  <a:gd name="T62" fmla="*/ 87 w 7"/>
                  <a:gd name="T63" fmla="*/ 0 h 11"/>
                  <a:gd name="T64" fmla="*/ 87 w 7"/>
                  <a:gd name="T65" fmla="*/ 0 h 11"/>
                  <a:gd name="T66" fmla="*/ 87 w 7"/>
                  <a:gd name="T67" fmla="*/ 0 h 11"/>
                  <a:gd name="T68" fmla="*/ 87 w 7"/>
                  <a:gd name="T69" fmla="*/ 0 h 11"/>
                  <a:gd name="T70" fmla="*/ 100 w 7"/>
                  <a:gd name="T71" fmla="*/ 0 h 11"/>
                  <a:gd name="T72" fmla="*/ 100 w 7"/>
                  <a:gd name="T73" fmla="*/ 0 h 11"/>
                  <a:gd name="T74" fmla="*/ 100 w 7"/>
                  <a:gd name="T75" fmla="*/ 8 h 11"/>
                  <a:gd name="T76" fmla="*/ 100 w 7"/>
                  <a:gd name="T77" fmla="*/ 8 h 11"/>
                  <a:gd name="T78" fmla="*/ 100 w 7"/>
                  <a:gd name="T79" fmla="*/ 8 h 11"/>
                  <a:gd name="T80" fmla="*/ 70 w 7"/>
                  <a:gd name="T81" fmla="*/ 16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"/>
                  <a:gd name="T124" fmla="*/ 0 h 11"/>
                  <a:gd name="T125" fmla="*/ 7 w 7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" h="11">
                    <a:moveTo>
                      <a:pt x="5" y="2"/>
                    </a:move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</a:path>
                </a:pathLst>
              </a:custGeom>
              <a:solidFill>
                <a:srgbClr val="FE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1" name="Freeform 746"/>
              <p:cNvSpPr>
                <a:spLocks/>
              </p:cNvSpPr>
              <p:nvPr/>
            </p:nvSpPr>
            <p:spPr bwMode="auto">
              <a:xfrm>
                <a:off x="6074" y="9866"/>
                <a:ext cx="15" cy="22"/>
              </a:xfrm>
              <a:custGeom>
                <a:avLst/>
                <a:gdLst>
                  <a:gd name="T0" fmla="*/ 63 w 6"/>
                  <a:gd name="T1" fmla="*/ 16 h 11"/>
                  <a:gd name="T2" fmla="*/ 50 w 6"/>
                  <a:gd name="T3" fmla="*/ 24 h 11"/>
                  <a:gd name="T4" fmla="*/ 33 w 6"/>
                  <a:gd name="T5" fmla="*/ 32 h 11"/>
                  <a:gd name="T6" fmla="*/ 20 w 6"/>
                  <a:gd name="T7" fmla="*/ 48 h 11"/>
                  <a:gd name="T8" fmla="*/ 20 w 6"/>
                  <a:gd name="T9" fmla="*/ 56 h 11"/>
                  <a:gd name="T10" fmla="*/ 20 w 6"/>
                  <a:gd name="T11" fmla="*/ 64 h 11"/>
                  <a:gd name="T12" fmla="*/ 33 w 6"/>
                  <a:gd name="T13" fmla="*/ 80 h 11"/>
                  <a:gd name="T14" fmla="*/ 33 w 6"/>
                  <a:gd name="T15" fmla="*/ 80 h 11"/>
                  <a:gd name="T16" fmla="*/ 33 w 6"/>
                  <a:gd name="T17" fmla="*/ 88 h 11"/>
                  <a:gd name="T18" fmla="*/ 20 w 6"/>
                  <a:gd name="T19" fmla="*/ 72 h 11"/>
                  <a:gd name="T20" fmla="*/ 0 w 6"/>
                  <a:gd name="T21" fmla="*/ 56 h 11"/>
                  <a:gd name="T22" fmla="*/ 0 w 6"/>
                  <a:gd name="T23" fmla="*/ 48 h 11"/>
                  <a:gd name="T24" fmla="*/ 0 w 6"/>
                  <a:gd name="T25" fmla="*/ 40 h 11"/>
                  <a:gd name="T26" fmla="*/ 0 w 6"/>
                  <a:gd name="T27" fmla="*/ 40 h 11"/>
                  <a:gd name="T28" fmla="*/ 0 w 6"/>
                  <a:gd name="T29" fmla="*/ 32 h 11"/>
                  <a:gd name="T30" fmla="*/ 0 w 6"/>
                  <a:gd name="T31" fmla="*/ 32 h 11"/>
                  <a:gd name="T32" fmla="*/ 20 w 6"/>
                  <a:gd name="T33" fmla="*/ 24 h 11"/>
                  <a:gd name="T34" fmla="*/ 20 w 6"/>
                  <a:gd name="T35" fmla="*/ 24 h 11"/>
                  <a:gd name="T36" fmla="*/ 20 w 6"/>
                  <a:gd name="T37" fmla="*/ 24 h 11"/>
                  <a:gd name="T38" fmla="*/ 20 w 6"/>
                  <a:gd name="T39" fmla="*/ 16 h 11"/>
                  <a:gd name="T40" fmla="*/ 20 w 6"/>
                  <a:gd name="T41" fmla="*/ 16 h 11"/>
                  <a:gd name="T42" fmla="*/ 33 w 6"/>
                  <a:gd name="T43" fmla="*/ 8 h 11"/>
                  <a:gd name="T44" fmla="*/ 33 w 6"/>
                  <a:gd name="T45" fmla="*/ 8 h 11"/>
                  <a:gd name="T46" fmla="*/ 33 w 6"/>
                  <a:gd name="T47" fmla="*/ 8 h 11"/>
                  <a:gd name="T48" fmla="*/ 33 w 6"/>
                  <a:gd name="T49" fmla="*/ 0 h 11"/>
                  <a:gd name="T50" fmla="*/ 50 w 6"/>
                  <a:gd name="T51" fmla="*/ 0 h 11"/>
                  <a:gd name="T52" fmla="*/ 50 w 6"/>
                  <a:gd name="T53" fmla="*/ 0 h 11"/>
                  <a:gd name="T54" fmla="*/ 63 w 6"/>
                  <a:gd name="T55" fmla="*/ 0 h 11"/>
                  <a:gd name="T56" fmla="*/ 63 w 6"/>
                  <a:gd name="T57" fmla="*/ 0 h 11"/>
                  <a:gd name="T58" fmla="*/ 63 w 6"/>
                  <a:gd name="T59" fmla="*/ 0 h 11"/>
                  <a:gd name="T60" fmla="*/ 63 w 6"/>
                  <a:gd name="T61" fmla="*/ 0 h 11"/>
                  <a:gd name="T62" fmla="*/ 83 w 6"/>
                  <a:gd name="T63" fmla="*/ 0 h 11"/>
                  <a:gd name="T64" fmla="*/ 83 w 6"/>
                  <a:gd name="T65" fmla="*/ 0 h 11"/>
                  <a:gd name="T66" fmla="*/ 83 w 6"/>
                  <a:gd name="T67" fmla="*/ 0 h 11"/>
                  <a:gd name="T68" fmla="*/ 83 w 6"/>
                  <a:gd name="T69" fmla="*/ 0 h 11"/>
                  <a:gd name="T70" fmla="*/ 83 w 6"/>
                  <a:gd name="T71" fmla="*/ 0 h 11"/>
                  <a:gd name="T72" fmla="*/ 95 w 6"/>
                  <a:gd name="T73" fmla="*/ 0 h 11"/>
                  <a:gd name="T74" fmla="*/ 95 w 6"/>
                  <a:gd name="T75" fmla="*/ 0 h 11"/>
                  <a:gd name="T76" fmla="*/ 95 w 6"/>
                  <a:gd name="T77" fmla="*/ 8 h 11"/>
                  <a:gd name="T78" fmla="*/ 83 w 6"/>
                  <a:gd name="T79" fmla="*/ 8 h 11"/>
                  <a:gd name="T80" fmla="*/ 63 w 6"/>
                  <a:gd name="T81" fmla="*/ 16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"/>
                  <a:gd name="T124" fmla="*/ 0 h 11"/>
                  <a:gd name="T125" fmla="*/ 6 w 6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" h="11">
                    <a:moveTo>
                      <a:pt x="4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</a:path>
                </a:pathLst>
              </a:custGeom>
              <a:solidFill>
                <a:srgbClr val="FEC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2" name="Freeform 747"/>
              <p:cNvSpPr>
                <a:spLocks/>
              </p:cNvSpPr>
              <p:nvPr/>
            </p:nvSpPr>
            <p:spPr bwMode="auto">
              <a:xfrm>
                <a:off x="6074" y="9866"/>
                <a:ext cx="15" cy="20"/>
              </a:xfrm>
              <a:custGeom>
                <a:avLst/>
                <a:gdLst>
                  <a:gd name="T0" fmla="*/ 50 w 6"/>
                  <a:gd name="T1" fmla="*/ 16 h 10"/>
                  <a:gd name="T2" fmla="*/ 50 w 6"/>
                  <a:gd name="T3" fmla="*/ 24 h 10"/>
                  <a:gd name="T4" fmla="*/ 33 w 6"/>
                  <a:gd name="T5" fmla="*/ 32 h 10"/>
                  <a:gd name="T6" fmla="*/ 20 w 6"/>
                  <a:gd name="T7" fmla="*/ 48 h 10"/>
                  <a:gd name="T8" fmla="*/ 20 w 6"/>
                  <a:gd name="T9" fmla="*/ 48 h 10"/>
                  <a:gd name="T10" fmla="*/ 20 w 6"/>
                  <a:gd name="T11" fmla="*/ 64 h 10"/>
                  <a:gd name="T12" fmla="*/ 33 w 6"/>
                  <a:gd name="T13" fmla="*/ 80 h 10"/>
                  <a:gd name="T14" fmla="*/ 33 w 6"/>
                  <a:gd name="T15" fmla="*/ 80 h 10"/>
                  <a:gd name="T16" fmla="*/ 20 w 6"/>
                  <a:gd name="T17" fmla="*/ 72 h 10"/>
                  <a:gd name="T18" fmla="*/ 0 w 6"/>
                  <a:gd name="T19" fmla="*/ 56 h 10"/>
                  <a:gd name="T20" fmla="*/ 0 w 6"/>
                  <a:gd name="T21" fmla="*/ 48 h 10"/>
                  <a:gd name="T22" fmla="*/ 0 w 6"/>
                  <a:gd name="T23" fmla="*/ 40 h 10"/>
                  <a:gd name="T24" fmla="*/ 0 w 6"/>
                  <a:gd name="T25" fmla="*/ 40 h 10"/>
                  <a:gd name="T26" fmla="*/ 0 w 6"/>
                  <a:gd name="T27" fmla="*/ 32 h 10"/>
                  <a:gd name="T28" fmla="*/ 20 w 6"/>
                  <a:gd name="T29" fmla="*/ 32 h 10"/>
                  <a:gd name="T30" fmla="*/ 20 w 6"/>
                  <a:gd name="T31" fmla="*/ 24 h 10"/>
                  <a:gd name="T32" fmla="*/ 20 w 6"/>
                  <a:gd name="T33" fmla="*/ 24 h 10"/>
                  <a:gd name="T34" fmla="*/ 20 w 6"/>
                  <a:gd name="T35" fmla="*/ 24 h 10"/>
                  <a:gd name="T36" fmla="*/ 20 w 6"/>
                  <a:gd name="T37" fmla="*/ 24 h 10"/>
                  <a:gd name="T38" fmla="*/ 20 w 6"/>
                  <a:gd name="T39" fmla="*/ 16 h 10"/>
                  <a:gd name="T40" fmla="*/ 33 w 6"/>
                  <a:gd name="T41" fmla="*/ 8 h 10"/>
                  <a:gd name="T42" fmla="*/ 33 w 6"/>
                  <a:gd name="T43" fmla="*/ 8 h 10"/>
                  <a:gd name="T44" fmla="*/ 33 w 6"/>
                  <a:gd name="T45" fmla="*/ 8 h 10"/>
                  <a:gd name="T46" fmla="*/ 33 w 6"/>
                  <a:gd name="T47" fmla="*/ 8 h 10"/>
                  <a:gd name="T48" fmla="*/ 50 w 6"/>
                  <a:gd name="T49" fmla="*/ 0 h 10"/>
                  <a:gd name="T50" fmla="*/ 50 w 6"/>
                  <a:gd name="T51" fmla="*/ 0 h 10"/>
                  <a:gd name="T52" fmla="*/ 50 w 6"/>
                  <a:gd name="T53" fmla="*/ 0 h 10"/>
                  <a:gd name="T54" fmla="*/ 63 w 6"/>
                  <a:gd name="T55" fmla="*/ 0 h 10"/>
                  <a:gd name="T56" fmla="*/ 63 w 6"/>
                  <a:gd name="T57" fmla="*/ 0 h 10"/>
                  <a:gd name="T58" fmla="*/ 63 w 6"/>
                  <a:gd name="T59" fmla="*/ 0 h 10"/>
                  <a:gd name="T60" fmla="*/ 63 w 6"/>
                  <a:gd name="T61" fmla="*/ 0 h 10"/>
                  <a:gd name="T62" fmla="*/ 83 w 6"/>
                  <a:gd name="T63" fmla="*/ 0 h 10"/>
                  <a:gd name="T64" fmla="*/ 83 w 6"/>
                  <a:gd name="T65" fmla="*/ 0 h 10"/>
                  <a:gd name="T66" fmla="*/ 83 w 6"/>
                  <a:gd name="T67" fmla="*/ 0 h 10"/>
                  <a:gd name="T68" fmla="*/ 95 w 6"/>
                  <a:gd name="T69" fmla="*/ 0 h 10"/>
                  <a:gd name="T70" fmla="*/ 95 w 6"/>
                  <a:gd name="T71" fmla="*/ 0 h 10"/>
                  <a:gd name="T72" fmla="*/ 83 w 6"/>
                  <a:gd name="T73" fmla="*/ 8 h 10"/>
                  <a:gd name="T74" fmla="*/ 83 w 6"/>
                  <a:gd name="T75" fmla="*/ 8 h 10"/>
                  <a:gd name="T76" fmla="*/ 50 w 6"/>
                  <a:gd name="T77" fmla="*/ 16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"/>
                  <a:gd name="T118" fmla="*/ 0 h 10"/>
                  <a:gd name="T119" fmla="*/ 6 w 6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" h="10">
                    <a:moveTo>
                      <a:pt x="3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</a:path>
                </a:pathLst>
              </a:custGeom>
              <a:solidFill>
                <a:srgbClr val="FFD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3" name="Freeform 748"/>
              <p:cNvSpPr>
                <a:spLocks/>
              </p:cNvSpPr>
              <p:nvPr/>
            </p:nvSpPr>
            <p:spPr bwMode="auto">
              <a:xfrm>
                <a:off x="6074" y="9866"/>
                <a:ext cx="12" cy="20"/>
              </a:xfrm>
              <a:custGeom>
                <a:avLst/>
                <a:gdLst>
                  <a:gd name="T0" fmla="*/ 12 w 5"/>
                  <a:gd name="T1" fmla="*/ 48 h 10"/>
                  <a:gd name="T2" fmla="*/ 12 w 5"/>
                  <a:gd name="T3" fmla="*/ 64 h 10"/>
                  <a:gd name="T4" fmla="*/ 29 w 5"/>
                  <a:gd name="T5" fmla="*/ 80 h 10"/>
                  <a:gd name="T6" fmla="*/ 29 w 5"/>
                  <a:gd name="T7" fmla="*/ 80 h 10"/>
                  <a:gd name="T8" fmla="*/ 12 w 5"/>
                  <a:gd name="T9" fmla="*/ 72 h 10"/>
                  <a:gd name="T10" fmla="*/ 0 w 5"/>
                  <a:gd name="T11" fmla="*/ 56 h 10"/>
                  <a:gd name="T12" fmla="*/ 0 w 5"/>
                  <a:gd name="T13" fmla="*/ 48 h 10"/>
                  <a:gd name="T14" fmla="*/ 0 w 5"/>
                  <a:gd name="T15" fmla="*/ 40 h 10"/>
                  <a:gd name="T16" fmla="*/ 12 w 5"/>
                  <a:gd name="T17" fmla="*/ 32 h 10"/>
                  <a:gd name="T18" fmla="*/ 12 w 5"/>
                  <a:gd name="T19" fmla="*/ 24 h 10"/>
                  <a:gd name="T20" fmla="*/ 12 w 5"/>
                  <a:gd name="T21" fmla="*/ 24 h 10"/>
                  <a:gd name="T22" fmla="*/ 12 w 5"/>
                  <a:gd name="T23" fmla="*/ 24 h 10"/>
                  <a:gd name="T24" fmla="*/ 12 w 5"/>
                  <a:gd name="T25" fmla="*/ 24 h 10"/>
                  <a:gd name="T26" fmla="*/ 29 w 5"/>
                  <a:gd name="T27" fmla="*/ 8 h 10"/>
                  <a:gd name="T28" fmla="*/ 29 w 5"/>
                  <a:gd name="T29" fmla="*/ 8 h 10"/>
                  <a:gd name="T30" fmla="*/ 29 w 5"/>
                  <a:gd name="T31" fmla="*/ 8 h 10"/>
                  <a:gd name="T32" fmla="*/ 41 w 5"/>
                  <a:gd name="T33" fmla="*/ 0 h 10"/>
                  <a:gd name="T34" fmla="*/ 41 w 5"/>
                  <a:gd name="T35" fmla="*/ 0 h 10"/>
                  <a:gd name="T36" fmla="*/ 58 w 5"/>
                  <a:gd name="T37" fmla="*/ 0 h 10"/>
                  <a:gd name="T38" fmla="*/ 58 w 5"/>
                  <a:gd name="T39" fmla="*/ 0 h 10"/>
                  <a:gd name="T40" fmla="*/ 58 w 5"/>
                  <a:gd name="T41" fmla="*/ 0 h 10"/>
                  <a:gd name="T42" fmla="*/ 58 w 5"/>
                  <a:gd name="T43" fmla="*/ 0 h 10"/>
                  <a:gd name="T44" fmla="*/ 70 w 5"/>
                  <a:gd name="T45" fmla="*/ 0 h 10"/>
                  <a:gd name="T46" fmla="*/ 70 w 5"/>
                  <a:gd name="T47" fmla="*/ 0 h 10"/>
                  <a:gd name="T48" fmla="*/ 70 w 5"/>
                  <a:gd name="T49" fmla="*/ 0 h 10"/>
                  <a:gd name="T50" fmla="*/ 58 w 5"/>
                  <a:gd name="T51" fmla="*/ 8 h 10"/>
                  <a:gd name="T52" fmla="*/ 41 w 5"/>
                  <a:gd name="T53" fmla="*/ 16 h 10"/>
                  <a:gd name="T54" fmla="*/ 29 w 5"/>
                  <a:gd name="T55" fmla="*/ 24 h 10"/>
                  <a:gd name="T56" fmla="*/ 29 w 5"/>
                  <a:gd name="T57" fmla="*/ 32 h 10"/>
                  <a:gd name="T58" fmla="*/ 12 w 5"/>
                  <a:gd name="T59" fmla="*/ 40 h 10"/>
                  <a:gd name="T60" fmla="*/ 12 w 5"/>
                  <a:gd name="T61" fmla="*/ 48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"/>
                  <a:gd name="T94" fmla="*/ 0 h 10"/>
                  <a:gd name="T95" fmla="*/ 5 w 5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" h="10">
                    <a:moveTo>
                      <a:pt x="1" y="6"/>
                    </a:moveTo>
                    <a:cubicBezTo>
                      <a:pt x="1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</a:path>
                </a:pathLst>
              </a:custGeom>
              <a:solidFill>
                <a:srgbClr val="FFF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4" name="Freeform 749"/>
              <p:cNvSpPr>
                <a:spLocks/>
              </p:cNvSpPr>
              <p:nvPr/>
            </p:nvSpPr>
            <p:spPr bwMode="auto">
              <a:xfrm>
                <a:off x="6072" y="9864"/>
                <a:ext cx="5" cy="6"/>
              </a:xfrm>
              <a:custGeom>
                <a:avLst/>
                <a:gdLst>
                  <a:gd name="T0" fmla="*/ 33 w 2"/>
                  <a:gd name="T1" fmla="*/ 0 h 3"/>
                  <a:gd name="T2" fmla="*/ 20 w 2"/>
                  <a:gd name="T3" fmla="*/ 8 h 3"/>
                  <a:gd name="T4" fmla="*/ 0 w 2"/>
                  <a:gd name="T5" fmla="*/ 16 h 3"/>
                  <a:gd name="T6" fmla="*/ 20 w 2"/>
                  <a:gd name="T7" fmla="*/ 24 h 3"/>
                  <a:gd name="T8" fmla="*/ 33 w 2"/>
                  <a:gd name="T9" fmla="*/ 8 h 3"/>
                  <a:gd name="T10" fmla="*/ 33 w 2"/>
                  <a:gd name="T11" fmla="*/ 0 h 3"/>
                  <a:gd name="T12" fmla="*/ 33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5" name="Freeform 750"/>
              <p:cNvSpPr>
                <a:spLocks/>
              </p:cNvSpPr>
              <p:nvPr/>
            </p:nvSpPr>
            <p:spPr bwMode="auto">
              <a:xfrm>
                <a:off x="6228" y="9967"/>
                <a:ext cx="65" cy="45"/>
              </a:xfrm>
              <a:custGeom>
                <a:avLst/>
                <a:gdLst>
                  <a:gd name="T0" fmla="*/ 0 w 27"/>
                  <a:gd name="T1" fmla="*/ 0 h 23"/>
                  <a:gd name="T2" fmla="*/ 376 w 27"/>
                  <a:gd name="T3" fmla="*/ 164 h 23"/>
                  <a:gd name="T4" fmla="*/ 337 w 27"/>
                  <a:gd name="T5" fmla="*/ 164 h 23"/>
                  <a:gd name="T6" fmla="*/ 0 w 27"/>
                  <a:gd name="T7" fmla="*/ 16 h 23"/>
                  <a:gd name="T8" fmla="*/ 0 w 2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25" y="20"/>
                      <a:pt x="27" y="22"/>
                    </a:cubicBezTo>
                    <a:cubicBezTo>
                      <a:pt x="27" y="22"/>
                      <a:pt x="27" y="23"/>
                      <a:pt x="24" y="22"/>
                    </a:cubicBezTo>
                    <a:cubicBezTo>
                      <a:pt x="24" y="22"/>
                      <a:pt x="1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6" name="Freeform 751"/>
              <p:cNvSpPr>
                <a:spLocks/>
              </p:cNvSpPr>
              <p:nvPr/>
            </p:nvSpPr>
            <p:spPr bwMode="auto">
              <a:xfrm>
                <a:off x="6228" y="9962"/>
                <a:ext cx="77" cy="44"/>
              </a:xfrm>
              <a:custGeom>
                <a:avLst/>
                <a:gdLst>
                  <a:gd name="T0" fmla="*/ 0 w 32"/>
                  <a:gd name="T1" fmla="*/ 0 h 23"/>
                  <a:gd name="T2" fmla="*/ 445 w 32"/>
                  <a:gd name="T3" fmla="*/ 161 h 23"/>
                  <a:gd name="T4" fmla="*/ 433 w 32"/>
                  <a:gd name="T5" fmla="*/ 161 h 23"/>
                  <a:gd name="T6" fmla="*/ 267 w 32"/>
                  <a:gd name="T7" fmla="*/ 99 h 23"/>
                  <a:gd name="T8" fmla="*/ 58 w 32"/>
                  <a:gd name="T9" fmla="*/ 21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cubicBezTo>
                      <a:pt x="0" y="0"/>
                      <a:pt x="32" y="23"/>
                      <a:pt x="32" y="23"/>
                    </a:cubicBezTo>
                    <a:cubicBezTo>
                      <a:pt x="32" y="23"/>
                      <a:pt x="31" y="23"/>
                      <a:pt x="31" y="2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0" y="1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7" name="Freeform 752"/>
              <p:cNvSpPr>
                <a:spLocks/>
              </p:cNvSpPr>
              <p:nvPr/>
            </p:nvSpPr>
            <p:spPr bwMode="auto">
              <a:xfrm>
                <a:off x="6225" y="9979"/>
                <a:ext cx="51" cy="37"/>
              </a:xfrm>
              <a:custGeom>
                <a:avLst/>
                <a:gdLst>
                  <a:gd name="T0" fmla="*/ 0 w 21"/>
                  <a:gd name="T1" fmla="*/ 0 h 19"/>
                  <a:gd name="T2" fmla="*/ 301 w 21"/>
                  <a:gd name="T3" fmla="*/ 132 h 19"/>
                  <a:gd name="T4" fmla="*/ 272 w 21"/>
                  <a:gd name="T5" fmla="*/ 132 h 19"/>
                  <a:gd name="T6" fmla="*/ 272 w 21"/>
                  <a:gd name="T7" fmla="*/ 132 h 19"/>
                  <a:gd name="T8" fmla="*/ 12 w 21"/>
                  <a:gd name="T9" fmla="*/ 16 h 19"/>
                  <a:gd name="T10" fmla="*/ 0 w 21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9"/>
                  <a:gd name="T20" fmla="*/ 21 w 2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9">
                    <a:moveTo>
                      <a:pt x="0" y="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9"/>
                      <a:pt x="19" y="18"/>
                    </a:cubicBezTo>
                    <a:cubicBezTo>
                      <a:pt x="18" y="18"/>
                      <a:pt x="19" y="18"/>
                      <a:pt x="19" y="18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8" name="Freeform 753"/>
              <p:cNvSpPr>
                <a:spLocks/>
              </p:cNvSpPr>
              <p:nvPr/>
            </p:nvSpPr>
            <p:spPr bwMode="auto">
              <a:xfrm>
                <a:off x="6225" y="9991"/>
                <a:ext cx="32" cy="25"/>
              </a:xfrm>
              <a:custGeom>
                <a:avLst/>
                <a:gdLst>
                  <a:gd name="T0" fmla="*/ 0 w 13"/>
                  <a:gd name="T1" fmla="*/ 0 h 13"/>
                  <a:gd name="T2" fmla="*/ 194 w 13"/>
                  <a:gd name="T3" fmla="*/ 92 h 13"/>
                  <a:gd name="T4" fmla="*/ 153 w 13"/>
                  <a:gd name="T5" fmla="*/ 77 h 13"/>
                  <a:gd name="T6" fmla="*/ 0 w 13"/>
                  <a:gd name="T7" fmla="*/ 15 h 13"/>
                  <a:gd name="T8" fmla="*/ 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0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D23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69" name="Freeform 754"/>
              <p:cNvSpPr>
                <a:spLocks/>
              </p:cNvSpPr>
              <p:nvPr/>
            </p:nvSpPr>
            <p:spPr bwMode="auto">
              <a:xfrm>
                <a:off x="6167" y="10018"/>
                <a:ext cx="12" cy="13"/>
              </a:xfrm>
              <a:custGeom>
                <a:avLst/>
                <a:gdLst>
                  <a:gd name="T0" fmla="*/ 58 w 5"/>
                  <a:gd name="T1" fmla="*/ 32 h 7"/>
                  <a:gd name="T2" fmla="*/ 58 w 5"/>
                  <a:gd name="T3" fmla="*/ 7 h 7"/>
                  <a:gd name="T4" fmla="*/ 0 w 5"/>
                  <a:gd name="T5" fmla="*/ 24 h 7"/>
                  <a:gd name="T6" fmla="*/ 12 w 5"/>
                  <a:gd name="T7" fmla="*/ 45 h 7"/>
                  <a:gd name="T8" fmla="*/ 58 w 5"/>
                  <a:gd name="T9" fmla="*/ 3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4" y="5"/>
                    </a:moveTo>
                    <a:cubicBezTo>
                      <a:pt x="5" y="4"/>
                      <a:pt x="5" y="1"/>
                      <a:pt x="4" y="1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7"/>
                      <a:pt x="1" y="7"/>
                    </a:cubicBezTo>
                    <a:cubicBezTo>
                      <a:pt x="1" y="6"/>
                      <a:pt x="2" y="5"/>
                      <a:pt x="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0" name="Freeform 755"/>
              <p:cNvSpPr>
                <a:spLocks/>
              </p:cNvSpPr>
              <p:nvPr/>
            </p:nvSpPr>
            <p:spPr bwMode="auto">
              <a:xfrm>
                <a:off x="6167" y="10018"/>
                <a:ext cx="12" cy="13"/>
              </a:xfrm>
              <a:custGeom>
                <a:avLst/>
                <a:gdLst>
                  <a:gd name="T0" fmla="*/ 58 w 5"/>
                  <a:gd name="T1" fmla="*/ 32 h 7"/>
                  <a:gd name="T2" fmla="*/ 58 w 5"/>
                  <a:gd name="T3" fmla="*/ 7 h 7"/>
                  <a:gd name="T4" fmla="*/ 0 w 5"/>
                  <a:gd name="T5" fmla="*/ 24 h 7"/>
                  <a:gd name="T6" fmla="*/ 12 w 5"/>
                  <a:gd name="T7" fmla="*/ 45 h 7"/>
                  <a:gd name="T8" fmla="*/ 58 w 5"/>
                  <a:gd name="T9" fmla="*/ 3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4" y="5"/>
                    </a:moveTo>
                    <a:cubicBezTo>
                      <a:pt x="5" y="4"/>
                      <a:pt x="5" y="1"/>
                      <a:pt x="4" y="1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7"/>
                      <a:pt x="1" y="7"/>
                    </a:cubicBezTo>
                    <a:cubicBezTo>
                      <a:pt x="1" y="6"/>
                      <a:pt x="2" y="5"/>
                      <a:pt x="4" y="5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1" name="Freeform 756"/>
              <p:cNvSpPr>
                <a:spLocks/>
              </p:cNvSpPr>
              <p:nvPr/>
            </p:nvSpPr>
            <p:spPr bwMode="auto">
              <a:xfrm>
                <a:off x="6176" y="10027"/>
                <a:ext cx="13" cy="18"/>
              </a:xfrm>
              <a:custGeom>
                <a:avLst/>
                <a:gdLst>
                  <a:gd name="T0" fmla="*/ 68 w 5"/>
                  <a:gd name="T1" fmla="*/ 48 h 9"/>
                  <a:gd name="T2" fmla="*/ 88 w 5"/>
                  <a:gd name="T3" fmla="*/ 40 h 9"/>
                  <a:gd name="T4" fmla="*/ 55 w 5"/>
                  <a:gd name="T5" fmla="*/ 16 h 9"/>
                  <a:gd name="T6" fmla="*/ 21 w 5"/>
                  <a:gd name="T7" fmla="*/ 56 h 9"/>
                  <a:gd name="T8" fmla="*/ 55 w 5"/>
                  <a:gd name="T9" fmla="*/ 72 h 9"/>
                  <a:gd name="T10" fmla="*/ 68 w 5"/>
                  <a:gd name="T11" fmla="*/ 4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4" y="6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2"/>
                      <a:pt x="3" y="2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2" name="Freeform 757"/>
              <p:cNvSpPr>
                <a:spLocks/>
              </p:cNvSpPr>
              <p:nvPr/>
            </p:nvSpPr>
            <p:spPr bwMode="auto">
              <a:xfrm>
                <a:off x="6176" y="10027"/>
                <a:ext cx="13" cy="18"/>
              </a:xfrm>
              <a:custGeom>
                <a:avLst/>
                <a:gdLst>
                  <a:gd name="T0" fmla="*/ 68 w 5"/>
                  <a:gd name="T1" fmla="*/ 48 h 9"/>
                  <a:gd name="T2" fmla="*/ 88 w 5"/>
                  <a:gd name="T3" fmla="*/ 40 h 9"/>
                  <a:gd name="T4" fmla="*/ 55 w 5"/>
                  <a:gd name="T5" fmla="*/ 16 h 9"/>
                  <a:gd name="T6" fmla="*/ 21 w 5"/>
                  <a:gd name="T7" fmla="*/ 56 h 9"/>
                  <a:gd name="T8" fmla="*/ 55 w 5"/>
                  <a:gd name="T9" fmla="*/ 72 h 9"/>
                  <a:gd name="T10" fmla="*/ 68 w 5"/>
                  <a:gd name="T11" fmla="*/ 4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4" y="6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2"/>
                      <a:pt x="3" y="2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3" name="Freeform 758"/>
              <p:cNvSpPr>
                <a:spLocks/>
              </p:cNvSpPr>
              <p:nvPr/>
            </p:nvSpPr>
            <p:spPr bwMode="auto">
              <a:xfrm>
                <a:off x="6235" y="10024"/>
                <a:ext cx="17" cy="17"/>
              </a:xfrm>
              <a:custGeom>
                <a:avLst/>
                <a:gdLst>
                  <a:gd name="T0" fmla="*/ 41 w 7"/>
                  <a:gd name="T1" fmla="*/ 40 h 9"/>
                  <a:gd name="T2" fmla="*/ 0 w 7"/>
                  <a:gd name="T3" fmla="*/ 28 h 9"/>
                  <a:gd name="T4" fmla="*/ 29 w 7"/>
                  <a:gd name="T5" fmla="*/ 8 h 9"/>
                  <a:gd name="T6" fmla="*/ 87 w 7"/>
                  <a:gd name="T7" fmla="*/ 47 h 9"/>
                  <a:gd name="T8" fmla="*/ 29 w 7"/>
                  <a:gd name="T9" fmla="*/ 60 h 9"/>
                  <a:gd name="T10" fmla="*/ 41 w 7"/>
                  <a:gd name="T11" fmla="*/ 4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3" y="6"/>
                    </a:moveTo>
                    <a:cubicBezTo>
                      <a:pt x="2" y="5"/>
                      <a:pt x="0" y="5"/>
                      <a:pt x="0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3" y="0"/>
                      <a:pt x="7" y="3"/>
                      <a:pt x="6" y="7"/>
                    </a:cubicBezTo>
                    <a:cubicBezTo>
                      <a:pt x="5" y="8"/>
                      <a:pt x="4" y="9"/>
                      <a:pt x="2" y="9"/>
                    </a:cubicBezTo>
                    <a:cubicBezTo>
                      <a:pt x="2" y="8"/>
                      <a:pt x="3" y="7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4" name="Freeform 759"/>
              <p:cNvSpPr>
                <a:spLocks/>
              </p:cNvSpPr>
              <p:nvPr/>
            </p:nvSpPr>
            <p:spPr bwMode="auto">
              <a:xfrm>
                <a:off x="6235" y="10024"/>
                <a:ext cx="17" cy="17"/>
              </a:xfrm>
              <a:custGeom>
                <a:avLst/>
                <a:gdLst>
                  <a:gd name="T0" fmla="*/ 41 w 7"/>
                  <a:gd name="T1" fmla="*/ 40 h 9"/>
                  <a:gd name="T2" fmla="*/ 0 w 7"/>
                  <a:gd name="T3" fmla="*/ 28 h 9"/>
                  <a:gd name="T4" fmla="*/ 29 w 7"/>
                  <a:gd name="T5" fmla="*/ 8 h 9"/>
                  <a:gd name="T6" fmla="*/ 87 w 7"/>
                  <a:gd name="T7" fmla="*/ 47 h 9"/>
                  <a:gd name="T8" fmla="*/ 29 w 7"/>
                  <a:gd name="T9" fmla="*/ 60 h 9"/>
                  <a:gd name="T10" fmla="*/ 41 w 7"/>
                  <a:gd name="T11" fmla="*/ 4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3" y="6"/>
                    </a:moveTo>
                    <a:cubicBezTo>
                      <a:pt x="2" y="5"/>
                      <a:pt x="0" y="5"/>
                      <a:pt x="0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3" y="0"/>
                      <a:pt x="7" y="3"/>
                      <a:pt x="6" y="7"/>
                    </a:cubicBezTo>
                    <a:cubicBezTo>
                      <a:pt x="5" y="8"/>
                      <a:pt x="4" y="9"/>
                      <a:pt x="2" y="9"/>
                    </a:cubicBezTo>
                    <a:cubicBezTo>
                      <a:pt x="2" y="8"/>
                      <a:pt x="3" y="7"/>
                      <a:pt x="3" y="6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5" name="Freeform 760"/>
              <p:cNvSpPr>
                <a:spLocks/>
              </p:cNvSpPr>
              <p:nvPr/>
            </p:nvSpPr>
            <p:spPr bwMode="auto">
              <a:xfrm>
                <a:off x="6142" y="9931"/>
                <a:ext cx="32" cy="36"/>
              </a:xfrm>
              <a:custGeom>
                <a:avLst/>
                <a:gdLst>
                  <a:gd name="T0" fmla="*/ 12 w 13"/>
                  <a:gd name="T1" fmla="*/ 0 h 19"/>
                  <a:gd name="T2" fmla="*/ 0 w 13"/>
                  <a:gd name="T3" fmla="*/ 40 h 19"/>
                  <a:gd name="T4" fmla="*/ 194 w 13"/>
                  <a:gd name="T5" fmla="*/ 129 h 19"/>
                  <a:gd name="T6" fmla="*/ 74 w 13"/>
                  <a:gd name="T7" fmla="*/ 40 h 19"/>
                  <a:gd name="T8" fmla="*/ 12 w 1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9"/>
                  <a:gd name="T17" fmla="*/ 13 w 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9">
                    <a:moveTo>
                      <a:pt x="1" y="0"/>
                    </a:moveTo>
                    <a:cubicBezTo>
                      <a:pt x="1" y="3"/>
                      <a:pt x="0" y="5"/>
                      <a:pt x="0" y="6"/>
                    </a:cubicBezTo>
                    <a:cubicBezTo>
                      <a:pt x="3" y="11"/>
                      <a:pt x="6" y="18"/>
                      <a:pt x="13" y="19"/>
                    </a:cubicBezTo>
                    <a:cubicBezTo>
                      <a:pt x="12" y="14"/>
                      <a:pt x="11" y="7"/>
                      <a:pt x="5" y="6"/>
                    </a:cubicBezTo>
                    <a:cubicBezTo>
                      <a:pt x="3" y="5"/>
                      <a:pt x="2" y="2"/>
                      <a:pt x="1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6" name="Freeform 761"/>
              <p:cNvSpPr>
                <a:spLocks/>
              </p:cNvSpPr>
              <p:nvPr/>
            </p:nvSpPr>
            <p:spPr bwMode="auto">
              <a:xfrm>
                <a:off x="6096" y="9859"/>
                <a:ext cx="34" cy="17"/>
              </a:xfrm>
              <a:custGeom>
                <a:avLst/>
                <a:gdLst>
                  <a:gd name="T0" fmla="*/ 58 w 14"/>
                  <a:gd name="T1" fmla="*/ 0 h 9"/>
                  <a:gd name="T2" fmla="*/ 58 w 14"/>
                  <a:gd name="T3" fmla="*/ 8 h 9"/>
                  <a:gd name="T4" fmla="*/ 0 w 14"/>
                  <a:gd name="T5" fmla="*/ 21 h 9"/>
                  <a:gd name="T6" fmla="*/ 129 w 14"/>
                  <a:gd name="T7" fmla="*/ 28 h 9"/>
                  <a:gd name="T8" fmla="*/ 170 w 14"/>
                  <a:gd name="T9" fmla="*/ 40 h 9"/>
                  <a:gd name="T10" fmla="*/ 202 w 14"/>
                  <a:gd name="T11" fmla="*/ 40 h 9"/>
                  <a:gd name="T12" fmla="*/ 202 w 14"/>
                  <a:gd name="T13" fmla="*/ 28 h 9"/>
                  <a:gd name="T14" fmla="*/ 170 w 14"/>
                  <a:gd name="T15" fmla="*/ 28 h 9"/>
                  <a:gd name="T16" fmla="*/ 58 w 14"/>
                  <a:gd name="T17" fmla="*/ 0 h 9"/>
                  <a:gd name="T18" fmla="*/ 58 w 14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1" y="4"/>
                      <a:pt x="0" y="3"/>
                    </a:cubicBezTo>
                    <a:cubicBezTo>
                      <a:pt x="2" y="5"/>
                      <a:pt x="6" y="3"/>
                      <a:pt x="9" y="4"/>
                    </a:cubicBezTo>
                    <a:cubicBezTo>
                      <a:pt x="10" y="4"/>
                      <a:pt x="12" y="4"/>
                      <a:pt x="12" y="6"/>
                    </a:cubicBezTo>
                    <a:cubicBezTo>
                      <a:pt x="11" y="9"/>
                      <a:pt x="14" y="6"/>
                      <a:pt x="14" y="6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7" name="Freeform 762"/>
              <p:cNvSpPr>
                <a:spLocks/>
              </p:cNvSpPr>
              <p:nvPr/>
            </p:nvSpPr>
            <p:spPr bwMode="auto">
              <a:xfrm>
                <a:off x="6152" y="9845"/>
                <a:ext cx="37" cy="33"/>
              </a:xfrm>
              <a:custGeom>
                <a:avLst/>
                <a:gdLst>
                  <a:gd name="T0" fmla="*/ 153 w 15"/>
                  <a:gd name="T1" fmla="*/ 116 h 17"/>
                  <a:gd name="T2" fmla="*/ 62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12 w 15"/>
                  <a:gd name="T9" fmla="*/ 0 h 17"/>
                  <a:gd name="T10" fmla="*/ 12 w 15"/>
                  <a:gd name="T11" fmla="*/ 8 h 17"/>
                  <a:gd name="T12" fmla="*/ 62 w 15"/>
                  <a:gd name="T13" fmla="*/ 45 h 17"/>
                  <a:gd name="T14" fmla="*/ 62 w 15"/>
                  <a:gd name="T15" fmla="*/ 52 h 17"/>
                  <a:gd name="T16" fmla="*/ 74 w 15"/>
                  <a:gd name="T17" fmla="*/ 72 h 17"/>
                  <a:gd name="T18" fmla="*/ 121 w 15"/>
                  <a:gd name="T19" fmla="*/ 109 h 17"/>
                  <a:gd name="T20" fmla="*/ 133 w 15"/>
                  <a:gd name="T21" fmla="*/ 116 h 17"/>
                  <a:gd name="T22" fmla="*/ 153 w 15"/>
                  <a:gd name="T23" fmla="*/ 124 h 17"/>
                  <a:gd name="T24" fmla="*/ 153 w 15"/>
                  <a:gd name="T25" fmla="*/ 1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7"/>
                  <a:gd name="T41" fmla="*/ 15 w 15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7">
                    <a:moveTo>
                      <a:pt x="10" y="16"/>
                    </a:moveTo>
                    <a:cubicBezTo>
                      <a:pt x="15" y="10"/>
                      <a:pt x="9" y="3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4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5" y="9"/>
                      <a:pt x="5" y="10"/>
                    </a:cubicBezTo>
                    <a:cubicBezTo>
                      <a:pt x="5" y="12"/>
                      <a:pt x="6" y="14"/>
                      <a:pt x="8" y="15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9" y="16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8" name="Freeform 763"/>
              <p:cNvSpPr>
                <a:spLocks/>
              </p:cNvSpPr>
              <p:nvPr/>
            </p:nvSpPr>
            <p:spPr bwMode="auto">
              <a:xfrm>
                <a:off x="6123" y="9882"/>
                <a:ext cx="22" cy="25"/>
              </a:xfrm>
              <a:custGeom>
                <a:avLst/>
                <a:gdLst>
                  <a:gd name="T0" fmla="*/ 103 w 9"/>
                  <a:gd name="T1" fmla="*/ 0 h 13"/>
                  <a:gd name="T2" fmla="*/ 42 w 9"/>
                  <a:gd name="T3" fmla="*/ 15 h 13"/>
                  <a:gd name="T4" fmla="*/ 29 w 9"/>
                  <a:gd name="T5" fmla="*/ 23 h 13"/>
                  <a:gd name="T6" fmla="*/ 0 w 9"/>
                  <a:gd name="T7" fmla="*/ 92 h 13"/>
                  <a:gd name="T8" fmla="*/ 132 w 9"/>
                  <a:gd name="T9" fmla="*/ 23 h 13"/>
                  <a:gd name="T10" fmla="*/ 103 w 9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7" y="0"/>
                    </a:moveTo>
                    <a:cubicBezTo>
                      <a:pt x="6" y="1"/>
                      <a:pt x="4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7"/>
                      <a:pt x="2" y="10"/>
                      <a:pt x="0" y="13"/>
                    </a:cubicBezTo>
                    <a:cubicBezTo>
                      <a:pt x="6" y="13"/>
                      <a:pt x="9" y="9"/>
                      <a:pt x="9" y="3"/>
                    </a:cubicBezTo>
                    <a:cubicBezTo>
                      <a:pt x="8" y="2"/>
                      <a:pt x="7" y="1"/>
                      <a:pt x="7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79" name="Freeform 764"/>
              <p:cNvSpPr>
                <a:spLocks/>
              </p:cNvSpPr>
              <p:nvPr/>
            </p:nvSpPr>
            <p:spPr bwMode="auto">
              <a:xfrm>
                <a:off x="6113" y="9886"/>
                <a:ext cx="15" cy="15"/>
              </a:xfrm>
              <a:custGeom>
                <a:avLst/>
                <a:gdLst>
                  <a:gd name="T0" fmla="*/ 83 w 6"/>
                  <a:gd name="T1" fmla="*/ 0 h 8"/>
                  <a:gd name="T2" fmla="*/ 0 w 6"/>
                  <a:gd name="T3" fmla="*/ 45 h 8"/>
                  <a:gd name="T4" fmla="*/ 63 w 6"/>
                  <a:gd name="T5" fmla="*/ 45 h 8"/>
                  <a:gd name="T6" fmla="*/ 95 w 6"/>
                  <a:gd name="T7" fmla="*/ 0 h 8"/>
                  <a:gd name="T8" fmla="*/ 83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0"/>
                    </a:moveTo>
                    <a:cubicBezTo>
                      <a:pt x="3" y="3"/>
                      <a:pt x="1" y="5"/>
                      <a:pt x="0" y="7"/>
                    </a:cubicBezTo>
                    <a:cubicBezTo>
                      <a:pt x="1" y="7"/>
                      <a:pt x="3" y="8"/>
                      <a:pt x="4" y="7"/>
                    </a:cubicBezTo>
                    <a:cubicBezTo>
                      <a:pt x="6" y="5"/>
                      <a:pt x="5" y="2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0" name="Freeform 765"/>
              <p:cNvSpPr>
                <a:spLocks/>
              </p:cNvSpPr>
              <p:nvPr/>
            </p:nvSpPr>
            <p:spPr bwMode="auto">
              <a:xfrm>
                <a:off x="6106" y="9901"/>
                <a:ext cx="19" cy="41"/>
              </a:xfrm>
              <a:custGeom>
                <a:avLst/>
                <a:gdLst>
                  <a:gd name="T0" fmla="*/ 69 w 8"/>
                  <a:gd name="T1" fmla="*/ 133 h 21"/>
                  <a:gd name="T2" fmla="*/ 40 w 8"/>
                  <a:gd name="T3" fmla="*/ 148 h 21"/>
                  <a:gd name="T4" fmla="*/ 29 w 8"/>
                  <a:gd name="T5" fmla="*/ 103 h 21"/>
                  <a:gd name="T6" fmla="*/ 57 w 8"/>
                  <a:gd name="T7" fmla="*/ 16 h 21"/>
                  <a:gd name="T8" fmla="*/ 57 w 8"/>
                  <a:gd name="T9" fmla="*/ 8 h 21"/>
                  <a:gd name="T10" fmla="*/ 107 w 8"/>
                  <a:gd name="T11" fmla="*/ 0 h 21"/>
                  <a:gd name="T12" fmla="*/ 69 w 8"/>
                  <a:gd name="T13" fmla="*/ 125 h 21"/>
                  <a:gd name="T14" fmla="*/ 69 w 8"/>
                  <a:gd name="T15" fmla="*/ 141 h 21"/>
                  <a:gd name="T16" fmla="*/ 69 w 8"/>
                  <a:gd name="T17" fmla="*/ 13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1"/>
                  <a:gd name="T29" fmla="*/ 8 w 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1">
                    <a:moveTo>
                      <a:pt x="5" y="18"/>
                    </a:moveTo>
                    <a:cubicBezTo>
                      <a:pt x="5" y="19"/>
                      <a:pt x="4" y="21"/>
                      <a:pt x="3" y="20"/>
                    </a:cubicBezTo>
                    <a:cubicBezTo>
                      <a:pt x="2" y="18"/>
                      <a:pt x="3" y="16"/>
                      <a:pt x="2" y="14"/>
                    </a:cubicBezTo>
                    <a:cubicBezTo>
                      <a:pt x="0" y="10"/>
                      <a:pt x="0" y="5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4" y="4"/>
                      <a:pt x="6" y="11"/>
                      <a:pt x="5" y="17"/>
                    </a:cubicBezTo>
                    <a:cubicBezTo>
                      <a:pt x="5" y="18"/>
                      <a:pt x="5" y="18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1" name="Freeform 766"/>
              <p:cNvSpPr>
                <a:spLocks/>
              </p:cNvSpPr>
              <p:nvPr/>
            </p:nvSpPr>
            <p:spPr bwMode="auto">
              <a:xfrm>
                <a:off x="6118" y="9903"/>
                <a:ext cx="29" cy="41"/>
              </a:xfrm>
              <a:custGeom>
                <a:avLst/>
                <a:gdLst>
                  <a:gd name="T0" fmla="*/ 111 w 12"/>
                  <a:gd name="T1" fmla="*/ 156 h 21"/>
                  <a:gd name="T2" fmla="*/ 128 w 12"/>
                  <a:gd name="T3" fmla="*/ 0 h 21"/>
                  <a:gd name="T4" fmla="*/ 29 w 12"/>
                  <a:gd name="T5" fmla="*/ 31 h 21"/>
                  <a:gd name="T6" fmla="*/ 29 w 12"/>
                  <a:gd name="T7" fmla="*/ 8 h 21"/>
                  <a:gd name="T8" fmla="*/ 29 w 12"/>
                  <a:gd name="T9" fmla="*/ 8 h 21"/>
                  <a:gd name="T10" fmla="*/ 29 w 12"/>
                  <a:gd name="T11" fmla="*/ 111 h 21"/>
                  <a:gd name="T12" fmla="*/ 111 w 12"/>
                  <a:gd name="T13" fmla="*/ 148 h 21"/>
                  <a:gd name="T14" fmla="*/ 111 w 12"/>
                  <a:gd name="T15" fmla="*/ 15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1"/>
                  <a:gd name="T26" fmla="*/ 12 w 12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1">
                    <a:moveTo>
                      <a:pt x="8" y="21"/>
                    </a:moveTo>
                    <a:cubicBezTo>
                      <a:pt x="12" y="15"/>
                      <a:pt x="9" y="7"/>
                      <a:pt x="9" y="0"/>
                    </a:cubicBezTo>
                    <a:cubicBezTo>
                      <a:pt x="5" y="4"/>
                      <a:pt x="4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6"/>
                      <a:pt x="0" y="10"/>
                      <a:pt x="2" y="15"/>
                    </a:cubicBezTo>
                    <a:cubicBezTo>
                      <a:pt x="3" y="17"/>
                      <a:pt x="5" y="19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2" name="Freeform 767"/>
              <p:cNvSpPr>
                <a:spLocks/>
              </p:cNvSpPr>
              <p:nvPr/>
            </p:nvSpPr>
            <p:spPr bwMode="auto">
              <a:xfrm>
                <a:off x="6142" y="9880"/>
                <a:ext cx="29" cy="33"/>
              </a:xfrm>
              <a:custGeom>
                <a:avLst/>
                <a:gdLst>
                  <a:gd name="T0" fmla="*/ 70 w 12"/>
                  <a:gd name="T1" fmla="*/ 8 h 17"/>
                  <a:gd name="T2" fmla="*/ 29 w 12"/>
                  <a:gd name="T3" fmla="*/ 37 h 17"/>
                  <a:gd name="T4" fmla="*/ 12 w 12"/>
                  <a:gd name="T5" fmla="*/ 72 h 17"/>
                  <a:gd name="T6" fmla="*/ 70 w 12"/>
                  <a:gd name="T7" fmla="*/ 124 h 17"/>
                  <a:gd name="T8" fmla="*/ 140 w 12"/>
                  <a:gd name="T9" fmla="*/ 31 h 17"/>
                  <a:gd name="T10" fmla="*/ 70 w 12"/>
                  <a:gd name="T11" fmla="*/ 0 h 17"/>
                  <a:gd name="T12" fmla="*/ 70 w 12"/>
                  <a:gd name="T13" fmla="*/ 8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7"/>
                  <a:gd name="T23" fmla="*/ 12 w 12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7">
                    <a:moveTo>
                      <a:pt x="5" y="1"/>
                    </a:moveTo>
                    <a:cubicBezTo>
                      <a:pt x="4" y="2"/>
                      <a:pt x="2" y="4"/>
                      <a:pt x="2" y="5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3"/>
                      <a:pt x="2" y="17"/>
                      <a:pt x="5" y="17"/>
                    </a:cubicBezTo>
                    <a:cubicBezTo>
                      <a:pt x="10" y="16"/>
                      <a:pt x="12" y="8"/>
                      <a:pt x="10" y="4"/>
                    </a:cubicBezTo>
                    <a:cubicBezTo>
                      <a:pt x="9" y="2"/>
                      <a:pt x="6" y="2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3" name="Freeform 768"/>
              <p:cNvSpPr>
                <a:spLocks/>
              </p:cNvSpPr>
              <p:nvPr/>
            </p:nvSpPr>
            <p:spPr bwMode="auto">
              <a:xfrm>
                <a:off x="6167" y="9870"/>
                <a:ext cx="26" cy="35"/>
              </a:xfrm>
              <a:custGeom>
                <a:avLst/>
                <a:gdLst>
                  <a:gd name="T0" fmla="*/ 0 w 11"/>
                  <a:gd name="T1" fmla="*/ 16 h 18"/>
                  <a:gd name="T2" fmla="*/ 0 w 11"/>
                  <a:gd name="T3" fmla="*/ 53 h 18"/>
                  <a:gd name="T4" fmla="*/ 28 w 11"/>
                  <a:gd name="T5" fmla="*/ 109 h 18"/>
                  <a:gd name="T6" fmla="*/ 78 w 11"/>
                  <a:gd name="T7" fmla="*/ 124 h 18"/>
                  <a:gd name="T8" fmla="*/ 95 w 11"/>
                  <a:gd name="T9" fmla="*/ 132 h 18"/>
                  <a:gd name="T10" fmla="*/ 118 w 11"/>
                  <a:gd name="T11" fmla="*/ 117 h 18"/>
                  <a:gd name="T12" fmla="*/ 135 w 11"/>
                  <a:gd name="T13" fmla="*/ 103 h 18"/>
                  <a:gd name="T14" fmla="*/ 135 w 11"/>
                  <a:gd name="T15" fmla="*/ 88 h 18"/>
                  <a:gd name="T16" fmla="*/ 95 w 11"/>
                  <a:gd name="T17" fmla="*/ 0 h 18"/>
                  <a:gd name="T18" fmla="*/ 50 w 11"/>
                  <a:gd name="T19" fmla="*/ 45 h 18"/>
                  <a:gd name="T20" fmla="*/ 0 w 11"/>
                  <a:gd name="T21" fmla="*/ 1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8"/>
                  <a:gd name="T35" fmla="*/ 11 w 1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8">
                    <a:moveTo>
                      <a:pt x="0" y="2"/>
                    </a:moveTo>
                    <a:cubicBezTo>
                      <a:pt x="1" y="4"/>
                      <a:pt x="0" y="6"/>
                      <a:pt x="0" y="7"/>
                    </a:cubicBezTo>
                    <a:cubicBezTo>
                      <a:pt x="1" y="10"/>
                      <a:pt x="2" y="12"/>
                      <a:pt x="2" y="15"/>
                    </a:cubicBezTo>
                    <a:cubicBezTo>
                      <a:pt x="3" y="16"/>
                      <a:pt x="5" y="17"/>
                      <a:pt x="6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7"/>
                      <a:pt x="8" y="17"/>
                      <a:pt x="9" y="16"/>
                    </a:cubicBezTo>
                    <a:cubicBezTo>
                      <a:pt x="9" y="16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0" y="12"/>
                    </a:cubicBezTo>
                    <a:cubicBezTo>
                      <a:pt x="10" y="8"/>
                      <a:pt x="8" y="4"/>
                      <a:pt x="7" y="0"/>
                    </a:cubicBezTo>
                    <a:cubicBezTo>
                      <a:pt x="6" y="2"/>
                      <a:pt x="5" y="4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4" name="Freeform 769"/>
              <p:cNvSpPr>
                <a:spLocks/>
              </p:cNvSpPr>
              <p:nvPr/>
            </p:nvSpPr>
            <p:spPr bwMode="auto">
              <a:xfrm>
                <a:off x="6181" y="9903"/>
                <a:ext cx="12" cy="24"/>
              </a:xfrm>
              <a:custGeom>
                <a:avLst/>
                <a:gdLst>
                  <a:gd name="T0" fmla="*/ 0 w 5"/>
                  <a:gd name="T1" fmla="*/ 8 h 12"/>
                  <a:gd name="T2" fmla="*/ 41 w 5"/>
                  <a:gd name="T3" fmla="*/ 0 h 12"/>
                  <a:gd name="T4" fmla="*/ 58 w 5"/>
                  <a:gd name="T5" fmla="*/ 96 h 12"/>
                  <a:gd name="T6" fmla="*/ 12 w 5"/>
                  <a:gd name="T7" fmla="*/ 40 h 12"/>
                  <a:gd name="T8" fmla="*/ 0 w 5"/>
                  <a:gd name="T9" fmla="*/ 40 h 12"/>
                  <a:gd name="T10" fmla="*/ 0 w 5"/>
                  <a:gd name="T11" fmla="*/ 8 h 12"/>
                  <a:gd name="T12" fmla="*/ 0 w 5"/>
                  <a:gd name="T13" fmla="*/ 8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2"/>
                  <a:gd name="T23" fmla="*/ 5 w 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2">
                    <a:moveTo>
                      <a:pt x="0" y="1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5" y="4"/>
                      <a:pt x="5" y="8"/>
                      <a:pt x="4" y="12"/>
                    </a:cubicBezTo>
                    <a:cubicBezTo>
                      <a:pt x="2" y="11"/>
                      <a:pt x="1" y="8"/>
                      <a:pt x="1" y="5"/>
                    </a:cubicBezTo>
                    <a:cubicBezTo>
                      <a:pt x="0" y="5"/>
                      <a:pt x="1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5" name="Freeform 770"/>
              <p:cNvSpPr>
                <a:spLocks/>
              </p:cNvSpPr>
              <p:nvPr/>
            </p:nvSpPr>
            <p:spPr bwMode="auto">
              <a:xfrm>
                <a:off x="6120" y="9932"/>
                <a:ext cx="37" cy="39"/>
              </a:xfrm>
              <a:custGeom>
                <a:avLst/>
                <a:gdLst>
                  <a:gd name="T0" fmla="*/ 0 w 15"/>
                  <a:gd name="T1" fmla="*/ 0 h 20"/>
                  <a:gd name="T2" fmla="*/ 0 w 15"/>
                  <a:gd name="T3" fmla="*/ 31 h 20"/>
                  <a:gd name="T4" fmla="*/ 42 w 15"/>
                  <a:gd name="T5" fmla="*/ 60 h 20"/>
                  <a:gd name="T6" fmla="*/ 62 w 15"/>
                  <a:gd name="T7" fmla="*/ 68 h 20"/>
                  <a:gd name="T8" fmla="*/ 183 w 15"/>
                  <a:gd name="T9" fmla="*/ 140 h 20"/>
                  <a:gd name="T10" fmla="*/ 224 w 15"/>
                  <a:gd name="T11" fmla="*/ 148 h 20"/>
                  <a:gd name="T12" fmla="*/ 195 w 15"/>
                  <a:gd name="T13" fmla="*/ 96 h 20"/>
                  <a:gd name="T14" fmla="*/ 183 w 15"/>
                  <a:gd name="T15" fmla="*/ 88 h 20"/>
                  <a:gd name="T16" fmla="*/ 165 w 15"/>
                  <a:gd name="T17" fmla="*/ 76 h 20"/>
                  <a:gd name="T18" fmla="*/ 104 w 15"/>
                  <a:gd name="T19" fmla="*/ 45 h 20"/>
                  <a:gd name="T20" fmla="*/ 62 w 15"/>
                  <a:gd name="T21" fmla="*/ 39 h 20"/>
                  <a:gd name="T22" fmla="*/ 0 w 15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20"/>
                  <a:gd name="T38" fmla="*/ 15 w 15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20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6"/>
                      <a:pt x="3" y="6"/>
                      <a:pt x="3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6" y="13"/>
                      <a:pt x="8" y="16"/>
                      <a:pt x="12" y="19"/>
                    </a:cubicBezTo>
                    <a:cubicBezTo>
                      <a:pt x="13" y="19"/>
                      <a:pt x="14" y="19"/>
                      <a:pt x="15" y="20"/>
                    </a:cubicBezTo>
                    <a:cubicBezTo>
                      <a:pt x="15" y="17"/>
                      <a:pt x="15" y="15"/>
                      <a:pt x="13" y="13"/>
                    </a:cubicBezTo>
                    <a:cubicBezTo>
                      <a:pt x="13" y="13"/>
                      <a:pt x="13" y="12"/>
                      <a:pt x="12" y="12"/>
                    </a:cubicBezTo>
                    <a:cubicBezTo>
                      <a:pt x="12" y="11"/>
                      <a:pt x="11" y="11"/>
                      <a:pt x="11" y="10"/>
                    </a:cubicBezTo>
                    <a:cubicBezTo>
                      <a:pt x="10" y="9"/>
                      <a:pt x="9" y="7"/>
                      <a:pt x="7" y="6"/>
                    </a:cubicBezTo>
                    <a:cubicBezTo>
                      <a:pt x="6" y="6"/>
                      <a:pt x="5" y="5"/>
                      <a:pt x="4" y="5"/>
                    </a:cubicBezTo>
                    <a:cubicBezTo>
                      <a:pt x="2" y="3"/>
                      <a:pt x="1" y="2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6" name="Freeform 771"/>
              <p:cNvSpPr>
                <a:spLocks/>
              </p:cNvSpPr>
              <p:nvPr/>
            </p:nvSpPr>
            <p:spPr bwMode="auto">
              <a:xfrm>
                <a:off x="6142" y="9907"/>
                <a:ext cx="27" cy="35"/>
              </a:xfrm>
              <a:custGeom>
                <a:avLst/>
                <a:gdLst>
                  <a:gd name="T0" fmla="*/ 12 w 11"/>
                  <a:gd name="T1" fmla="*/ 8 h 18"/>
                  <a:gd name="T2" fmla="*/ 42 w 11"/>
                  <a:gd name="T3" fmla="*/ 95 h 18"/>
                  <a:gd name="T4" fmla="*/ 103 w 11"/>
                  <a:gd name="T5" fmla="*/ 132 h 18"/>
                  <a:gd name="T6" fmla="*/ 133 w 11"/>
                  <a:gd name="T7" fmla="*/ 8 h 18"/>
                  <a:gd name="T8" fmla="*/ 91 w 11"/>
                  <a:gd name="T9" fmla="*/ 31 h 18"/>
                  <a:gd name="T10" fmla="*/ 12 w 11"/>
                  <a:gd name="T11" fmla="*/ 0 h 18"/>
                  <a:gd name="T12" fmla="*/ 12 w 11"/>
                  <a:gd name="T13" fmla="*/ 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8"/>
                  <a:gd name="T23" fmla="*/ 11 w 1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8">
                    <a:moveTo>
                      <a:pt x="1" y="1"/>
                    </a:moveTo>
                    <a:cubicBezTo>
                      <a:pt x="0" y="5"/>
                      <a:pt x="1" y="10"/>
                      <a:pt x="3" y="13"/>
                    </a:cubicBezTo>
                    <a:cubicBezTo>
                      <a:pt x="4" y="15"/>
                      <a:pt x="6" y="16"/>
                      <a:pt x="7" y="18"/>
                    </a:cubicBezTo>
                    <a:cubicBezTo>
                      <a:pt x="11" y="13"/>
                      <a:pt x="9" y="7"/>
                      <a:pt x="9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4" y="4"/>
                      <a:pt x="1" y="3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7" name="Freeform 772"/>
              <p:cNvSpPr>
                <a:spLocks/>
              </p:cNvSpPr>
              <p:nvPr/>
            </p:nvSpPr>
            <p:spPr bwMode="auto">
              <a:xfrm>
                <a:off x="6162" y="9901"/>
                <a:ext cx="22" cy="31"/>
              </a:xfrm>
              <a:custGeom>
                <a:avLst/>
                <a:gdLst>
                  <a:gd name="T0" fmla="*/ 90 w 9"/>
                  <a:gd name="T1" fmla="*/ 116 h 16"/>
                  <a:gd name="T2" fmla="*/ 42 w 9"/>
                  <a:gd name="T3" fmla="*/ 101 h 16"/>
                  <a:gd name="T4" fmla="*/ 59 w 9"/>
                  <a:gd name="T5" fmla="*/ 0 h 16"/>
                  <a:gd name="T6" fmla="*/ 103 w 9"/>
                  <a:gd name="T7" fmla="*/ 23 h 16"/>
                  <a:gd name="T8" fmla="*/ 132 w 9"/>
                  <a:gd name="T9" fmla="*/ 79 h 16"/>
                  <a:gd name="T10" fmla="*/ 90 w 9"/>
                  <a:gd name="T11" fmla="*/ 1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6"/>
                  <a:gd name="T20" fmla="*/ 9 w 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6">
                    <a:moveTo>
                      <a:pt x="6" y="16"/>
                    </a:moveTo>
                    <a:cubicBezTo>
                      <a:pt x="5" y="15"/>
                      <a:pt x="3" y="15"/>
                      <a:pt x="3" y="14"/>
                    </a:cubicBezTo>
                    <a:cubicBezTo>
                      <a:pt x="2" y="9"/>
                      <a:pt x="0" y="3"/>
                      <a:pt x="4" y="0"/>
                    </a:cubicBezTo>
                    <a:cubicBezTo>
                      <a:pt x="5" y="0"/>
                      <a:pt x="6" y="2"/>
                      <a:pt x="7" y="3"/>
                    </a:cubicBezTo>
                    <a:cubicBezTo>
                      <a:pt x="8" y="5"/>
                      <a:pt x="8" y="8"/>
                      <a:pt x="9" y="11"/>
                    </a:cubicBezTo>
                    <a:cubicBezTo>
                      <a:pt x="9" y="13"/>
                      <a:pt x="7" y="16"/>
                      <a:pt x="6" y="16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8" name="Freeform 773"/>
              <p:cNvSpPr>
                <a:spLocks/>
              </p:cNvSpPr>
              <p:nvPr/>
            </p:nvSpPr>
            <p:spPr bwMode="auto">
              <a:xfrm>
                <a:off x="6162" y="9931"/>
                <a:ext cx="27" cy="32"/>
              </a:xfrm>
              <a:custGeom>
                <a:avLst/>
                <a:gdLst>
                  <a:gd name="T0" fmla="*/ 103 w 11"/>
                  <a:gd name="T1" fmla="*/ 21 h 17"/>
                  <a:gd name="T2" fmla="*/ 150 w 11"/>
                  <a:gd name="T3" fmla="*/ 53 h 17"/>
                  <a:gd name="T4" fmla="*/ 162 w 11"/>
                  <a:gd name="T5" fmla="*/ 75 h 17"/>
                  <a:gd name="T6" fmla="*/ 162 w 11"/>
                  <a:gd name="T7" fmla="*/ 113 h 17"/>
                  <a:gd name="T8" fmla="*/ 71 w 11"/>
                  <a:gd name="T9" fmla="*/ 92 h 17"/>
                  <a:gd name="T10" fmla="*/ 61 w 11"/>
                  <a:gd name="T11" fmla="*/ 68 h 17"/>
                  <a:gd name="T12" fmla="*/ 42 w 11"/>
                  <a:gd name="T13" fmla="*/ 60 h 17"/>
                  <a:gd name="T14" fmla="*/ 12 w 11"/>
                  <a:gd name="T15" fmla="*/ 40 h 17"/>
                  <a:gd name="T16" fmla="*/ 29 w 11"/>
                  <a:gd name="T17" fmla="*/ 0 h 17"/>
                  <a:gd name="T18" fmla="*/ 42 w 11"/>
                  <a:gd name="T19" fmla="*/ 8 h 17"/>
                  <a:gd name="T20" fmla="*/ 91 w 11"/>
                  <a:gd name="T21" fmla="*/ 15 h 17"/>
                  <a:gd name="T22" fmla="*/ 103 w 11"/>
                  <a:gd name="T23" fmla="*/ 2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7"/>
                  <a:gd name="T38" fmla="*/ 11 w 11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7">
                    <a:moveTo>
                      <a:pt x="7" y="3"/>
                    </a:moveTo>
                    <a:cubicBezTo>
                      <a:pt x="8" y="5"/>
                      <a:pt x="9" y="6"/>
                      <a:pt x="10" y="8"/>
                    </a:cubicBezTo>
                    <a:cubicBezTo>
                      <a:pt x="9" y="6"/>
                      <a:pt x="11" y="12"/>
                      <a:pt x="11" y="11"/>
                    </a:cubicBezTo>
                    <a:cubicBezTo>
                      <a:pt x="11" y="13"/>
                      <a:pt x="11" y="17"/>
                      <a:pt x="11" y="17"/>
                    </a:cubicBezTo>
                    <a:cubicBezTo>
                      <a:pt x="9" y="17"/>
                      <a:pt x="6" y="16"/>
                      <a:pt x="5" y="14"/>
                    </a:cubicBezTo>
                    <a:cubicBezTo>
                      <a:pt x="5" y="13"/>
                      <a:pt x="4" y="11"/>
                      <a:pt x="4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3" y="8"/>
                      <a:pt x="0" y="7"/>
                      <a:pt x="1" y="6"/>
                    </a:cubicBezTo>
                    <a:cubicBezTo>
                      <a:pt x="2" y="4"/>
                      <a:pt x="3" y="2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89" name="Freeform 774"/>
              <p:cNvSpPr>
                <a:spLocks/>
              </p:cNvSpPr>
              <p:nvPr/>
            </p:nvSpPr>
            <p:spPr bwMode="auto">
              <a:xfrm>
                <a:off x="6181" y="9924"/>
                <a:ext cx="20" cy="32"/>
              </a:xfrm>
              <a:custGeom>
                <a:avLst/>
                <a:gdLst>
                  <a:gd name="T0" fmla="*/ 125 w 8"/>
                  <a:gd name="T1" fmla="*/ 128 h 16"/>
                  <a:gd name="T2" fmla="*/ 0 w 8"/>
                  <a:gd name="T3" fmla="*/ 40 h 16"/>
                  <a:gd name="T4" fmla="*/ 33 w 8"/>
                  <a:gd name="T5" fmla="*/ 0 h 16"/>
                  <a:gd name="T6" fmla="*/ 83 w 8"/>
                  <a:gd name="T7" fmla="*/ 8 h 16"/>
                  <a:gd name="T8" fmla="*/ 113 w 8"/>
                  <a:gd name="T9" fmla="*/ 48 h 16"/>
                  <a:gd name="T10" fmla="*/ 125 w 8"/>
                  <a:gd name="T11" fmla="*/ 128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6"/>
                  <a:gd name="T20" fmla="*/ 8 w 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6">
                    <a:moveTo>
                      <a:pt x="8" y="16"/>
                    </a:moveTo>
                    <a:cubicBezTo>
                      <a:pt x="3" y="15"/>
                      <a:pt x="1" y="9"/>
                      <a:pt x="0" y="5"/>
                    </a:cubicBezTo>
                    <a:cubicBezTo>
                      <a:pt x="0" y="4"/>
                      <a:pt x="2" y="2"/>
                      <a:pt x="2" y="0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6" y="3"/>
                      <a:pt x="6" y="4"/>
                      <a:pt x="7" y="6"/>
                    </a:cubicBezTo>
                    <a:cubicBezTo>
                      <a:pt x="8" y="9"/>
                      <a:pt x="8" y="16"/>
                      <a:pt x="8" y="16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0" name="Freeform 775"/>
              <p:cNvSpPr>
                <a:spLocks/>
              </p:cNvSpPr>
              <p:nvPr/>
            </p:nvSpPr>
            <p:spPr bwMode="auto">
              <a:xfrm>
                <a:off x="6193" y="9905"/>
                <a:ext cx="25" cy="45"/>
              </a:xfrm>
              <a:custGeom>
                <a:avLst/>
                <a:gdLst>
                  <a:gd name="T0" fmla="*/ 0 w 10"/>
                  <a:gd name="T1" fmla="*/ 8 h 23"/>
                  <a:gd name="T2" fmla="*/ 63 w 10"/>
                  <a:gd name="T3" fmla="*/ 31 h 23"/>
                  <a:gd name="T4" fmla="*/ 113 w 10"/>
                  <a:gd name="T5" fmla="*/ 68 h 23"/>
                  <a:gd name="T6" fmla="*/ 125 w 10"/>
                  <a:gd name="T7" fmla="*/ 96 h 23"/>
                  <a:gd name="T8" fmla="*/ 145 w 10"/>
                  <a:gd name="T9" fmla="*/ 104 h 23"/>
                  <a:gd name="T10" fmla="*/ 125 w 10"/>
                  <a:gd name="T11" fmla="*/ 172 h 23"/>
                  <a:gd name="T12" fmla="*/ 63 w 10"/>
                  <a:gd name="T13" fmla="*/ 149 h 23"/>
                  <a:gd name="T14" fmla="*/ 50 w 10"/>
                  <a:gd name="T15" fmla="*/ 112 h 23"/>
                  <a:gd name="T16" fmla="*/ 20 w 10"/>
                  <a:gd name="T17" fmla="*/ 76 h 23"/>
                  <a:gd name="T18" fmla="*/ 0 w 10"/>
                  <a:gd name="T19" fmla="*/ 76 h 23"/>
                  <a:gd name="T20" fmla="*/ 0 w 10"/>
                  <a:gd name="T21" fmla="*/ 0 h 23"/>
                  <a:gd name="T22" fmla="*/ 0 w 10"/>
                  <a:gd name="T23" fmla="*/ 8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23"/>
                  <a:gd name="T38" fmla="*/ 10 w 10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23">
                    <a:moveTo>
                      <a:pt x="0" y="1"/>
                    </a:moveTo>
                    <a:cubicBezTo>
                      <a:pt x="2" y="1"/>
                      <a:pt x="3" y="3"/>
                      <a:pt x="4" y="4"/>
                    </a:cubicBezTo>
                    <a:cubicBezTo>
                      <a:pt x="5" y="6"/>
                      <a:pt x="6" y="8"/>
                      <a:pt x="7" y="9"/>
                    </a:cubicBezTo>
                    <a:cubicBezTo>
                      <a:pt x="8" y="10"/>
                      <a:pt x="8" y="12"/>
                      <a:pt x="8" y="13"/>
                    </a:cubicBezTo>
                    <a:cubicBezTo>
                      <a:pt x="8" y="13"/>
                      <a:pt x="9" y="14"/>
                      <a:pt x="9" y="14"/>
                    </a:cubicBezTo>
                    <a:cubicBezTo>
                      <a:pt x="10" y="17"/>
                      <a:pt x="8" y="20"/>
                      <a:pt x="8" y="23"/>
                    </a:cubicBezTo>
                    <a:cubicBezTo>
                      <a:pt x="6" y="22"/>
                      <a:pt x="4" y="22"/>
                      <a:pt x="4" y="20"/>
                    </a:cubicBezTo>
                    <a:cubicBezTo>
                      <a:pt x="4" y="19"/>
                      <a:pt x="4" y="17"/>
                      <a:pt x="3" y="15"/>
                    </a:cubicBezTo>
                    <a:cubicBezTo>
                      <a:pt x="2" y="14"/>
                      <a:pt x="2" y="12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1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1" name="Freeform 776"/>
              <p:cNvSpPr>
                <a:spLocks/>
              </p:cNvSpPr>
              <p:nvPr/>
            </p:nvSpPr>
            <p:spPr bwMode="auto">
              <a:xfrm>
                <a:off x="6159" y="9965"/>
                <a:ext cx="32" cy="31"/>
              </a:xfrm>
              <a:custGeom>
                <a:avLst/>
                <a:gdLst>
                  <a:gd name="T0" fmla="*/ 194 w 13"/>
                  <a:gd name="T1" fmla="*/ 116 h 16"/>
                  <a:gd name="T2" fmla="*/ 42 w 13"/>
                  <a:gd name="T3" fmla="*/ 64 h 16"/>
                  <a:gd name="T4" fmla="*/ 12 w 13"/>
                  <a:gd name="T5" fmla="*/ 37 h 16"/>
                  <a:gd name="T6" fmla="*/ 12 w 13"/>
                  <a:gd name="T7" fmla="*/ 31 h 16"/>
                  <a:gd name="T8" fmla="*/ 12 w 13"/>
                  <a:gd name="T9" fmla="*/ 8 h 16"/>
                  <a:gd name="T10" fmla="*/ 12 w 13"/>
                  <a:gd name="T11" fmla="*/ 0 h 16"/>
                  <a:gd name="T12" fmla="*/ 74 w 13"/>
                  <a:gd name="T13" fmla="*/ 8 h 16"/>
                  <a:gd name="T14" fmla="*/ 194 w 13"/>
                  <a:gd name="T15" fmla="*/ 109 h 16"/>
                  <a:gd name="T16" fmla="*/ 194 w 13"/>
                  <a:gd name="T17" fmla="*/ 1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6"/>
                  <a:gd name="T29" fmla="*/ 13 w 13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6">
                    <a:moveTo>
                      <a:pt x="13" y="16"/>
                    </a:moveTo>
                    <a:cubicBezTo>
                      <a:pt x="9" y="15"/>
                      <a:pt x="6" y="12"/>
                      <a:pt x="3" y="9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2" y="3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8" y="2"/>
                      <a:pt x="13" y="10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2" name="Freeform 777"/>
              <p:cNvSpPr>
                <a:spLocks/>
              </p:cNvSpPr>
              <p:nvPr/>
            </p:nvSpPr>
            <p:spPr bwMode="auto">
              <a:xfrm>
                <a:off x="6150" y="9969"/>
                <a:ext cx="29" cy="27"/>
              </a:xfrm>
              <a:custGeom>
                <a:avLst/>
                <a:gdLst>
                  <a:gd name="T0" fmla="*/ 41 w 12"/>
                  <a:gd name="T1" fmla="*/ 15 h 14"/>
                  <a:gd name="T2" fmla="*/ 87 w 12"/>
                  <a:gd name="T3" fmla="*/ 44 h 14"/>
                  <a:gd name="T4" fmla="*/ 140 w 12"/>
                  <a:gd name="T5" fmla="*/ 71 h 14"/>
                  <a:gd name="T6" fmla="*/ 169 w 12"/>
                  <a:gd name="T7" fmla="*/ 93 h 14"/>
                  <a:gd name="T8" fmla="*/ 157 w 12"/>
                  <a:gd name="T9" fmla="*/ 100 h 14"/>
                  <a:gd name="T10" fmla="*/ 99 w 12"/>
                  <a:gd name="T11" fmla="*/ 64 h 14"/>
                  <a:gd name="T12" fmla="*/ 87 w 12"/>
                  <a:gd name="T13" fmla="*/ 52 h 14"/>
                  <a:gd name="T14" fmla="*/ 29 w 12"/>
                  <a:gd name="T15" fmla="*/ 23 h 14"/>
                  <a:gd name="T16" fmla="*/ 12 w 12"/>
                  <a:gd name="T17" fmla="*/ 8 h 14"/>
                  <a:gd name="T18" fmla="*/ 0 w 12"/>
                  <a:gd name="T19" fmla="*/ 8 h 14"/>
                  <a:gd name="T20" fmla="*/ 0 w 12"/>
                  <a:gd name="T21" fmla="*/ 0 h 14"/>
                  <a:gd name="T22" fmla="*/ 0 w 12"/>
                  <a:gd name="T23" fmla="*/ 0 h 14"/>
                  <a:gd name="T24" fmla="*/ 41 w 12"/>
                  <a:gd name="T25" fmla="*/ 8 h 14"/>
                  <a:gd name="T26" fmla="*/ 41 w 12"/>
                  <a:gd name="T27" fmla="*/ 1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4"/>
                  <a:gd name="T44" fmla="*/ 12 w 12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4">
                    <a:moveTo>
                      <a:pt x="3" y="2"/>
                    </a:moveTo>
                    <a:cubicBezTo>
                      <a:pt x="4" y="3"/>
                      <a:pt x="4" y="5"/>
                      <a:pt x="6" y="6"/>
                    </a:cubicBezTo>
                    <a:cubicBezTo>
                      <a:pt x="7" y="7"/>
                      <a:pt x="9" y="9"/>
                      <a:pt x="10" y="10"/>
                    </a:cubicBezTo>
                    <a:cubicBezTo>
                      <a:pt x="11" y="11"/>
                      <a:pt x="12" y="12"/>
                      <a:pt x="12" y="13"/>
                    </a:cubicBezTo>
                    <a:cubicBezTo>
                      <a:pt x="11" y="13"/>
                      <a:pt x="12" y="14"/>
                      <a:pt x="11" y="14"/>
                    </a:cubicBezTo>
                    <a:cubicBezTo>
                      <a:pt x="12" y="14"/>
                      <a:pt x="9" y="11"/>
                      <a:pt x="7" y="9"/>
                    </a:cubicBezTo>
                    <a:cubicBezTo>
                      <a:pt x="7" y="9"/>
                      <a:pt x="6" y="8"/>
                      <a:pt x="6" y="7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3" name="Freeform 778"/>
              <p:cNvSpPr>
                <a:spLocks/>
              </p:cNvSpPr>
              <p:nvPr/>
            </p:nvSpPr>
            <p:spPr bwMode="auto">
              <a:xfrm>
                <a:off x="6174" y="9959"/>
                <a:ext cx="29" cy="36"/>
              </a:xfrm>
              <a:custGeom>
                <a:avLst/>
                <a:gdLst>
                  <a:gd name="T0" fmla="*/ 157 w 12"/>
                  <a:gd name="T1" fmla="*/ 144 h 18"/>
                  <a:gd name="T2" fmla="*/ 111 w 12"/>
                  <a:gd name="T3" fmla="*/ 120 h 18"/>
                  <a:gd name="T4" fmla="*/ 87 w 12"/>
                  <a:gd name="T5" fmla="*/ 96 h 18"/>
                  <a:gd name="T6" fmla="*/ 58 w 12"/>
                  <a:gd name="T7" fmla="*/ 56 h 18"/>
                  <a:gd name="T8" fmla="*/ 41 w 12"/>
                  <a:gd name="T9" fmla="*/ 56 h 18"/>
                  <a:gd name="T10" fmla="*/ 12 w 12"/>
                  <a:gd name="T11" fmla="*/ 32 h 18"/>
                  <a:gd name="T12" fmla="*/ 0 w 12"/>
                  <a:gd name="T13" fmla="*/ 8 h 18"/>
                  <a:gd name="T14" fmla="*/ 0 w 12"/>
                  <a:gd name="T15" fmla="*/ 0 h 18"/>
                  <a:gd name="T16" fmla="*/ 12 w 12"/>
                  <a:gd name="T17" fmla="*/ 8 h 18"/>
                  <a:gd name="T18" fmla="*/ 87 w 12"/>
                  <a:gd name="T19" fmla="*/ 32 h 18"/>
                  <a:gd name="T20" fmla="*/ 111 w 12"/>
                  <a:gd name="T21" fmla="*/ 64 h 18"/>
                  <a:gd name="T22" fmla="*/ 169 w 12"/>
                  <a:gd name="T23" fmla="*/ 120 h 18"/>
                  <a:gd name="T24" fmla="*/ 157 w 12"/>
                  <a:gd name="T25" fmla="*/ 144 h 18"/>
                  <a:gd name="T26" fmla="*/ 157 w 12"/>
                  <a:gd name="T27" fmla="*/ 144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8"/>
                  <a:gd name="T44" fmla="*/ 12 w 12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8">
                    <a:moveTo>
                      <a:pt x="11" y="18"/>
                    </a:moveTo>
                    <a:cubicBezTo>
                      <a:pt x="10" y="17"/>
                      <a:pt x="9" y="16"/>
                      <a:pt x="8" y="15"/>
                    </a:cubicBezTo>
                    <a:cubicBezTo>
                      <a:pt x="7" y="14"/>
                      <a:pt x="7" y="13"/>
                      <a:pt x="6" y="12"/>
                    </a:cubicBezTo>
                    <a:cubicBezTo>
                      <a:pt x="6" y="10"/>
                      <a:pt x="5" y="9"/>
                      <a:pt x="4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"/>
                      <a:pt x="5" y="2"/>
                      <a:pt x="6" y="4"/>
                    </a:cubicBezTo>
                    <a:cubicBezTo>
                      <a:pt x="7" y="5"/>
                      <a:pt x="8" y="7"/>
                      <a:pt x="8" y="8"/>
                    </a:cubicBezTo>
                    <a:cubicBezTo>
                      <a:pt x="9" y="10"/>
                      <a:pt x="10" y="13"/>
                      <a:pt x="12" y="15"/>
                    </a:cubicBezTo>
                    <a:cubicBezTo>
                      <a:pt x="12" y="16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4" name="Freeform 779"/>
              <p:cNvSpPr>
                <a:spLocks/>
              </p:cNvSpPr>
              <p:nvPr/>
            </p:nvSpPr>
            <p:spPr bwMode="auto">
              <a:xfrm>
                <a:off x="6189" y="9952"/>
                <a:ext cx="24" cy="40"/>
              </a:xfrm>
              <a:custGeom>
                <a:avLst/>
                <a:gdLst>
                  <a:gd name="T0" fmla="*/ 110 w 10"/>
                  <a:gd name="T1" fmla="*/ 137 h 21"/>
                  <a:gd name="T2" fmla="*/ 110 w 10"/>
                  <a:gd name="T3" fmla="*/ 145 h 21"/>
                  <a:gd name="T4" fmla="*/ 70 w 10"/>
                  <a:gd name="T5" fmla="*/ 116 h 21"/>
                  <a:gd name="T6" fmla="*/ 70 w 10"/>
                  <a:gd name="T7" fmla="*/ 116 h 21"/>
                  <a:gd name="T8" fmla="*/ 70 w 10"/>
                  <a:gd name="T9" fmla="*/ 105 h 21"/>
                  <a:gd name="T10" fmla="*/ 58 w 10"/>
                  <a:gd name="T11" fmla="*/ 97 h 21"/>
                  <a:gd name="T12" fmla="*/ 12 w 10"/>
                  <a:gd name="T13" fmla="*/ 61 h 21"/>
                  <a:gd name="T14" fmla="*/ 12 w 10"/>
                  <a:gd name="T15" fmla="*/ 48 h 21"/>
                  <a:gd name="T16" fmla="*/ 0 w 10"/>
                  <a:gd name="T17" fmla="*/ 40 h 21"/>
                  <a:gd name="T18" fmla="*/ 12 w 10"/>
                  <a:gd name="T19" fmla="*/ 0 h 21"/>
                  <a:gd name="T20" fmla="*/ 58 w 10"/>
                  <a:gd name="T21" fmla="*/ 21 h 21"/>
                  <a:gd name="T22" fmla="*/ 98 w 10"/>
                  <a:gd name="T23" fmla="*/ 61 h 21"/>
                  <a:gd name="T24" fmla="*/ 110 w 10"/>
                  <a:gd name="T25" fmla="*/ 145 h 21"/>
                  <a:gd name="T26" fmla="*/ 110 w 10"/>
                  <a:gd name="T27" fmla="*/ 137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21"/>
                  <a:gd name="T44" fmla="*/ 10 w 10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21">
                    <a:moveTo>
                      <a:pt x="8" y="20"/>
                    </a:moveTo>
                    <a:cubicBezTo>
                      <a:pt x="8" y="20"/>
                      <a:pt x="8" y="20"/>
                      <a:pt x="8" y="21"/>
                    </a:cubicBezTo>
                    <a:cubicBezTo>
                      <a:pt x="7" y="20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5" y="15"/>
                      <a:pt x="4" y="14"/>
                      <a:pt x="4" y="14"/>
                    </a:cubicBezTo>
                    <a:cubicBezTo>
                      <a:pt x="3" y="12"/>
                      <a:pt x="2" y="11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6" y="4"/>
                      <a:pt x="6" y="7"/>
                      <a:pt x="7" y="9"/>
                    </a:cubicBezTo>
                    <a:cubicBezTo>
                      <a:pt x="8" y="13"/>
                      <a:pt x="10" y="17"/>
                      <a:pt x="8" y="21"/>
                    </a:cubicBezTo>
                    <a:cubicBezTo>
                      <a:pt x="8" y="20"/>
                      <a:pt x="8" y="20"/>
                      <a:pt x="8" y="2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5" name="Freeform 780"/>
              <p:cNvSpPr>
                <a:spLocks/>
              </p:cNvSpPr>
              <p:nvPr/>
            </p:nvSpPr>
            <p:spPr bwMode="auto">
              <a:xfrm>
                <a:off x="6203" y="9946"/>
                <a:ext cx="17" cy="41"/>
              </a:xfrm>
              <a:custGeom>
                <a:avLst/>
                <a:gdLst>
                  <a:gd name="T0" fmla="*/ 87 w 7"/>
                  <a:gd name="T1" fmla="*/ 156 h 21"/>
                  <a:gd name="T2" fmla="*/ 87 w 7"/>
                  <a:gd name="T3" fmla="*/ 156 h 21"/>
                  <a:gd name="T4" fmla="*/ 29 w 7"/>
                  <a:gd name="T5" fmla="*/ 96 h 21"/>
                  <a:gd name="T6" fmla="*/ 12 w 7"/>
                  <a:gd name="T7" fmla="*/ 80 h 21"/>
                  <a:gd name="T8" fmla="*/ 0 w 7"/>
                  <a:gd name="T9" fmla="*/ 45 h 21"/>
                  <a:gd name="T10" fmla="*/ 0 w 7"/>
                  <a:gd name="T11" fmla="*/ 0 h 21"/>
                  <a:gd name="T12" fmla="*/ 12 w 7"/>
                  <a:gd name="T13" fmla="*/ 16 h 21"/>
                  <a:gd name="T14" fmla="*/ 41 w 7"/>
                  <a:gd name="T15" fmla="*/ 23 h 21"/>
                  <a:gd name="T16" fmla="*/ 58 w 7"/>
                  <a:gd name="T17" fmla="*/ 23 h 21"/>
                  <a:gd name="T18" fmla="*/ 70 w 7"/>
                  <a:gd name="T19" fmla="*/ 53 h 21"/>
                  <a:gd name="T20" fmla="*/ 87 w 7"/>
                  <a:gd name="T21" fmla="*/ 96 h 21"/>
                  <a:gd name="T22" fmla="*/ 87 w 7"/>
                  <a:gd name="T23" fmla="*/ 156 h 21"/>
                  <a:gd name="T24" fmla="*/ 87 w 7"/>
                  <a:gd name="T25" fmla="*/ 15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1"/>
                  <a:gd name="T41" fmla="*/ 7 w 7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1">
                    <a:moveTo>
                      <a:pt x="6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3" y="20"/>
                      <a:pt x="3" y="16"/>
                      <a:pt x="2" y="13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7" y="16"/>
                      <a:pt x="6" y="19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6" name="Freeform 781"/>
              <p:cNvSpPr>
                <a:spLocks/>
              </p:cNvSpPr>
              <p:nvPr/>
            </p:nvSpPr>
            <p:spPr bwMode="auto">
              <a:xfrm>
                <a:off x="6213" y="9936"/>
                <a:ext cx="15" cy="49"/>
              </a:xfrm>
              <a:custGeom>
                <a:avLst/>
                <a:gdLst>
                  <a:gd name="T0" fmla="*/ 63 w 6"/>
                  <a:gd name="T1" fmla="*/ 188 h 25"/>
                  <a:gd name="T2" fmla="*/ 83 w 6"/>
                  <a:gd name="T3" fmla="*/ 135 h 25"/>
                  <a:gd name="T4" fmla="*/ 83 w 6"/>
                  <a:gd name="T5" fmla="*/ 92 h 25"/>
                  <a:gd name="T6" fmla="*/ 83 w 6"/>
                  <a:gd name="T7" fmla="*/ 84 h 25"/>
                  <a:gd name="T8" fmla="*/ 33 w 6"/>
                  <a:gd name="T9" fmla="*/ 0 h 25"/>
                  <a:gd name="T10" fmla="*/ 0 w 6"/>
                  <a:gd name="T11" fmla="*/ 53 h 25"/>
                  <a:gd name="T12" fmla="*/ 20 w 6"/>
                  <a:gd name="T13" fmla="*/ 84 h 25"/>
                  <a:gd name="T14" fmla="*/ 20 w 6"/>
                  <a:gd name="T15" fmla="*/ 84 h 25"/>
                  <a:gd name="T16" fmla="*/ 20 w 6"/>
                  <a:gd name="T17" fmla="*/ 92 h 25"/>
                  <a:gd name="T18" fmla="*/ 50 w 6"/>
                  <a:gd name="T19" fmla="*/ 157 h 25"/>
                  <a:gd name="T20" fmla="*/ 63 w 6"/>
                  <a:gd name="T21" fmla="*/ 188 h 25"/>
                  <a:gd name="T22" fmla="*/ 63 w 6"/>
                  <a:gd name="T23" fmla="*/ 188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5"/>
                  <a:gd name="T38" fmla="*/ 6 w 6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5">
                    <a:moveTo>
                      <a:pt x="4" y="25"/>
                    </a:moveTo>
                    <a:cubicBezTo>
                      <a:pt x="5" y="23"/>
                      <a:pt x="5" y="20"/>
                      <a:pt x="5" y="18"/>
                    </a:cubicBezTo>
                    <a:cubicBezTo>
                      <a:pt x="6" y="16"/>
                      <a:pt x="5" y="14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7"/>
                      <a:pt x="4" y="3"/>
                      <a:pt x="2" y="0"/>
                    </a:cubicBezTo>
                    <a:cubicBezTo>
                      <a:pt x="3" y="2"/>
                      <a:pt x="0" y="4"/>
                      <a:pt x="0" y="7"/>
                    </a:cubicBezTo>
                    <a:cubicBezTo>
                      <a:pt x="0" y="8"/>
                      <a:pt x="1" y="9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5"/>
                      <a:pt x="3" y="18"/>
                      <a:pt x="3" y="21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7" name="Freeform 782"/>
              <p:cNvSpPr>
                <a:spLocks/>
              </p:cNvSpPr>
              <p:nvPr/>
            </p:nvSpPr>
            <p:spPr bwMode="auto">
              <a:xfrm>
                <a:off x="6181" y="9995"/>
                <a:ext cx="20" cy="17"/>
              </a:xfrm>
              <a:custGeom>
                <a:avLst/>
                <a:gdLst>
                  <a:gd name="T0" fmla="*/ 0 w 8"/>
                  <a:gd name="T1" fmla="*/ 0 h 9"/>
                  <a:gd name="T2" fmla="*/ 20 w 8"/>
                  <a:gd name="T3" fmla="*/ 28 h 9"/>
                  <a:gd name="T4" fmla="*/ 33 w 8"/>
                  <a:gd name="T5" fmla="*/ 32 h 9"/>
                  <a:gd name="T6" fmla="*/ 33 w 8"/>
                  <a:gd name="T7" fmla="*/ 32 h 9"/>
                  <a:gd name="T8" fmla="*/ 50 w 8"/>
                  <a:gd name="T9" fmla="*/ 40 h 9"/>
                  <a:gd name="T10" fmla="*/ 83 w 8"/>
                  <a:gd name="T11" fmla="*/ 60 h 9"/>
                  <a:gd name="T12" fmla="*/ 50 w 8"/>
                  <a:gd name="T13" fmla="*/ 8 h 9"/>
                  <a:gd name="T14" fmla="*/ 50 w 8"/>
                  <a:gd name="T15" fmla="*/ 8 h 9"/>
                  <a:gd name="T16" fmla="*/ 0 w 8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8"/>
                      <a:pt x="4" y="8"/>
                      <a:pt x="5" y="9"/>
                    </a:cubicBezTo>
                    <a:cubicBezTo>
                      <a:pt x="4" y="8"/>
                      <a:pt x="8" y="6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8" name="Freeform 783"/>
              <p:cNvSpPr>
                <a:spLocks/>
              </p:cNvSpPr>
              <p:nvPr/>
            </p:nvSpPr>
            <p:spPr bwMode="auto">
              <a:xfrm>
                <a:off x="6193" y="9992"/>
                <a:ext cx="18" cy="22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24 h 11"/>
                  <a:gd name="T4" fmla="*/ 21 w 7"/>
                  <a:gd name="T5" fmla="*/ 32 h 11"/>
                  <a:gd name="T6" fmla="*/ 21 w 7"/>
                  <a:gd name="T7" fmla="*/ 40 h 11"/>
                  <a:gd name="T8" fmla="*/ 33 w 7"/>
                  <a:gd name="T9" fmla="*/ 56 h 11"/>
                  <a:gd name="T10" fmla="*/ 33 w 7"/>
                  <a:gd name="T11" fmla="*/ 64 h 11"/>
                  <a:gd name="T12" fmla="*/ 54 w 7"/>
                  <a:gd name="T13" fmla="*/ 72 h 11"/>
                  <a:gd name="T14" fmla="*/ 85 w 7"/>
                  <a:gd name="T15" fmla="*/ 88 h 11"/>
                  <a:gd name="T16" fmla="*/ 85 w 7"/>
                  <a:gd name="T17" fmla="*/ 88 h 11"/>
                  <a:gd name="T18" fmla="*/ 85 w 7"/>
                  <a:gd name="T19" fmla="*/ 88 h 11"/>
                  <a:gd name="T20" fmla="*/ 100 w 7"/>
                  <a:gd name="T21" fmla="*/ 72 h 11"/>
                  <a:gd name="T22" fmla="*/ 85 w 7"/>
                  <a:gd name="T23" fmla="*/ 48 h 11"/>
                  <a:gd name="T24" fmla="*/ 85 w 7"/>
                  <a:gd name="T25" fmla="*/ 40 h 11"/>
                  <a:gd name="T26" fmla="*/ 54 w 7"/>
                  <a:gd name="T27" fmla="*/ 16 h 11"/>
                  <a:gd name="T28" fmla="*/ 21 w 7"/>
                  <a:gd name="T29" fmla="*/ 0 h 11"/>
                  <a:gd name="T30" fmla="*/ 0 w 7"/>
                  <a:gd name="T31" fmla="*/ 0 h 11"/>
                  <a:gd name="T32" fmla="*/ 0 w 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11"/>
                  <a:gd name="T53" fmla="*/ 7 w 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11">
                    <a:moveTo>
                      <a:pt x="0" y="0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8"/>
                      <a:pt x="6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99" name="Freeform 784"/>
              <p:cNvSpPr>
                <a:spLocks/>
              </p:cNvSpPr>
              <p:nvPr/>
            </p:nvSpPr>
            <p:spPr bwMode="auto">
              <a:xfrm>
                <a:off x="6203" y="9991"/>
                <a:ext cx="12" cy="19"/>
              </a:xfrm>
              <a:custGeom>
                <a:avLst/>
                <a:gdLst>
                  <a:gd name="T0" fmla="*/ 70 w 5"/>
                  <a:gd name="T1" fmla="*/ 68 h 10"/>
                  <a:gd name="T2" fmla="*/ 70 w 5"/>
                  <a:gd name="T3" fmla="*/ 40 h 10"/>
                  <a:gd name="T4" fmla="*/ 70 w 5"/>
                  <a:gd name="T5" fmla="*/ 29 h 10"/>
                  <a:gd name="T6" fmla="*/ 41 w 5"/>
                  <a:gd name="T7" fmla="*/ 15 h 10"/>
                  <a:gd name="T8" fmla="*/ 41 w 5"/>
                  <a:gd name="T9" fmla="*/ 8 h 10"/>
                  <a:gd name="T10" fmla="*/ 41 w 5"/>
                  <a:gd name="T11" fmla="*/ 15 h 10"/>
                  <a:gd name="T12" fmla="*/ 29 w 5"/>
                  <a:gd name="T13" fmla="*/ 15 h 10"/>
                  <a:gd name="T14" fmla="*/ 0 w 5"/>
                  <a:gd name="T15" fmla="*/ 0 h 10"/>
                  <a:gd name="T16" fmla="*/ 0 w 5"/>
                  <a:gd name="T17" fmla="*/ 15 h 10"/>
                  <a:gd name="T18" fmla="*/ 0 w 5"/>
                  <a:gd name="T19" fmla="*/ 21 h 10"/>
                  <a:gd name="T20" fmla="*/ 29 w 5"/>
                  <a:gd name="T21" fmla="*/ 40 h 10"/>
                  <a:gd name="T22" fmla="*/ 41 w 5"/>
                  <a:gd name="T23" fmla="*/ 55 h 10"/>
                  <a:gd name="T24" fmla="*/ 41 w 5"/>
                  <a:gd name="T25" fmla="*/ 61 h 10"/>
                  <a:gd name="T26" fmla="*/ 58 w 5"/>
                  <a:gd name="T27" fmla="*/ 68 h 10"/>
                  <a:gd name="T28" fmla="*/ 70 w 5"/>
                  <a:gd name="T29" fmla="*/ 68 h 10"/>
                  <a:gd name="T30" fmla="*/ 70 w 5"/>
                  <a:gd name="T31" fmla="*/ 68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0"/>
                  <a:gd name="T50" fmla="*/ 5 w 5"/>
                  <a:gd name="T51" fmla="*/ 10 h 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0">
                    <a:moveTo>
                      <a:pt x="5" y="10"/>
                    </a:moveTo>
                    <a:cubicBezTo>
                      <a:pt x="5" y="9"/>
                      <a:pt x="5" y="8"/>
                      <a:pt x="5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0" name="Freeform 785"/>
              <p:cNvSpPr>
                <a:spLocks/>
              </p:cNvSpPr>
              <p:nvPr/>
            </p:nvSpPr>
            <p:spPr bwMode="auto">
              <a:xfrm>
                <a:off x="6213" y="9983"/>
                <a:ext cx="12" cy="25"/>
              </a:xfrm>
              <a:custGeom>
                <a:avLst/>
                <a:gdLst>
                  <a:gd name="T0" fmla="*/ 29 w 5"/>
                  <a:gd name="T1" fmla="*/ 29 h 13"/>
                  <a:gd name="T2" fmla="*/ 41 w 5"/>
                  <a:gd name="T3" fmla="*/ 0 h 13"/>
                  <a:gd name="T4" fmla="*/ 41 w 5"/>
                  <a:gd name="T5" fmla="*/ 8 h 13"/>
                  <a:gd name="T6" fmla="*/ 58 w 5"/>
                  <a:gd name="T7" fmla="*/ 56 h 13"/>
                  <a:gd name="T8" fmla="*/ 41 w 5"/>
                  <a:gd name="T9" fmla="*/ 92 h 13"/>
                  <a:gd name="T10" fmla="*/ 29 w 5"/>
                  <a:gd name="T11" fmla="*/ 77 h 13"/>
                  <a:gd name="T12" fmla="*/ 12 w 5"/>
                  <a:gd name="T13" fmla="*/ 56 h 13"/>
                  <a:gd name="T14" fmla="*/ 0 w 5"/>
                  <a:gd name="T15" fmla="*/ 37 h 13"/>
                  <a:gd name="T16" fmla="*/ 0 w 5"/>
                  <a:gd name="T17" fmla="*/ 37 h 13"/>
                  <a:gd name="T18" fmla="*/ 0 w 5"/>
                  <a:gd name="T19" fmla="*/ 8 h 13"/>
                  <a:gd name="T20" fmla="*/ 0 w 5"/>
                  <a:gd name="T21" fmla="*/ 8 h 13"/>
                  <a:gd name="T22" fmla="*/ 29 w 5"/>
                  <a:gd name="T23" fmla="*/ 29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3"/>
                  <a:gd name="T38" fmla="*/ 5 w 5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3">
                    <a:moveTo>
                      <a:pt x="2" y="4"/>
                    </a:move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5" y="3"/>
                      <a:pt x="4" y="6"/>
                      <a:pt x="4" y="8"/>
                    </a:cubicBezTo>
                    <a:cubicBezTo>
                      <a:pt x="3" y="10"/>
                      <a:pt x="2" y="12"/>
                      <a:pt x="3" y="13"/>
                    </a:cubicBezTo>
                    <a:cubicBezTo>
                      <a:pt x="3" y="12"/>
                      <a:pt x="2" y="11"/>
                      <a:pt x="2" y="11"/>
                    </a:cubicBezTo>
                    <a:cubicBezTo>
                      <a:pt x="2" y="10"/>
                      <a:pt x="2" y="9"/>
                      <a:pt x="1" y="8"/>
                    </a:cubicBezTo>
                    <a:cubicBezTo>
                      <a:pt x="0" y="7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4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1" name="Freeform 786"/>
              <p:cNvSpPr>
                <a:spLocks/>
              </p:cNvSpPr>
              <p:nvPr/>
            </p:nvSpPr>
            <p:spPr bwMode="auto">
              <a:xfrm>
                <a:off x="6137" y="9962"/>
                <a:ext cx="15" cy="25"/>
              </a:xfrm>
              <a:custGeom>
                <a:avLst/>
                <a:gdLst>
                  <a:gd name="T0" fmla="*/ 83 w 6"/>
                  <a:gd name="T1" fmla="*/ 37 h 13"/>
                  <a:gd name="T2" fmla="*/ 83 w 6"/>
                  <a:gd name="T3" fmla="*/ 37 h 13"/>
                  <a:gd name="T4" fmla="*/ 0 w 6"/>
                  <a:gd name="T5" fmla="*/ 0 h 13"/>
                  <a:gd name="T6" fmla="*/ 0 w 6"/>
                  <a:gd name="T7" fmla="*/ 15 h 13"/>
                  <a:gd name="T8" fmla="*/ 0 w 6"/>
                  <a:gd name="T9" fmla="*/ 23 h 13"/>
                  <a:gd name="T10" fmla="*/ 0 w 6"/>
                  <a:gd name="T11" fmla="*/ 48 h 13"/>
                  <a:gd name="T12" fmla="*/ 0 w 6"/>
                  <a:gd name="T13" fmla="*/ 48 h 13"/>
                  <a:gd name="T14" fmla="*/ 33 w 6"/>
                  <a:gd name="T15" fmla="*/ 77 h 13"/>
                  <a:gd name="T16" fmla="*/ 83 w 6"/>
                  <a:gd name="T17" fmla="*/ 3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3"/>
                  <a:gd name="T29" fmla="*/ 6 w 6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3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2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3" y="13"/>
                      <a:pt x="6" y="6"/>
                      <a:pt x="5" y="5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2" name="Freeform 787"/>
              <p:cNvSpPr>
                <a:spLocks/>
              </p:cNvSpPr>
              <p:nvPr/>
            </p:nvSpPr>
            <p:spPr bwMode="auto">
              <a:xfrm>
                <a:off x="6123" y="9963"/>
                <a:ext cx="14" cy="12"/>
              </a:xfrm>
              <a:custGeom>
                <a:avLst/>
                <a:gdLst>
                  <a:gd name="T0" fmla="*/ 77 w 6"/>
                  <a:gd name="T1" fmla="*/ 16 h 6"/>
                  <a:gd name="T2" fmla="*/ 12 w 6"/>
                  <a:gd name="T3" fmla="*/ 0 h 6"/>
                  <a:gd name="T4" fmla="*/ 77 w 6"/>
                  <a:gd name="T5" fmla="*/ 48 h 6"/>
                  <a:gd name="T6" fmla="*/ 77 w 6"/>
                  <a:gd name="T7" fmla="*/ 1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2"/>
                    </a:moveTo>
                    <a:cubicBezTo>
                      <a:pt x="5" y="1"/>
                      <a:pt x="2" y="0"/>
                      <a:pt x="1" y="0"/>
                    </a:cubicBezTo>
                    <a:cubicBezTo>
                      <a:pt x="0" y="3"/>
                      <a:pt x="3" y="5"/>
                      <a:pt x="6" y="6"/>
                    </a:cubicBezTo>
                    <a:cubicBezTo>
                      <a:pt x="5" y="5"/>
                      <a:pt x="6" y="3"/>
                      <a:pt x="6" y="2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3" name="Freeform 788"/>
              <p:cNvSpPr>
                <a:spLocks/>
              </p:cNvSpPr>
              <p:nvPr/>
            </p:nvSpPr>
            <p:spPr bwMode="auto">
              <a:xfrm>
                <a:off x="6123" y="9946"/>
                <a:ext cx="12" cy="17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21 h 9"/>
                  <a:gd name="T4" fmla="*/ 29 w 5"/>
                  <a:gd name="T5" fmla="*/ 47 h 9"/>
                  <a:gd name="T6" fmla="*/ 58 w 5"/>
                  <a:gd name="T7" fmla="*/ 60 h 9"/>
                  <a:gd name="T8" fmla="*/ 70 w 5"/>
                  <a:gd name="T9" fmla="*/ 60 h 9"/>
                  <a:gd name="T10" fmla="*/ 70 w 5"/>
                  <a:gd name="T11" fmla="*/ 40 h 9"/>
                  <a:gd name="T12" fmla="*/ 70 w 5"/>
                  <a:gd name="T13" fmla="*/ 40 h 9"/>
                  <a:gd name="T14" fmla="*/ 0 w 5"/>
                  <a:gd name="T15" fmla="*/ 0 h 9"/>
                  <a:gd name="T16" fmla="*/ 0 w 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8"/>
                      <a:pt x="3" y="9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4" name="Freeform 789"/>
              <p:cNvSpPr>
                <a:spLocks/>
              </p:cNvSpPr>
              <p:nvPr/>
            </p:nvSpPr>
            <p:spPr bwMode="auto">
              <a:xfrm>
                <a:off x="6152" y="9975"/>
                <a:ext cx="12" cy="21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8 h 11"/>
                  <a:gd name="T4" fmla="*/ 12 w 5"/>
                  <a:gd name="T5" fmla="*/ 15 h 11"/>
                  <a:gd name="T6" fmla="*/ 70 w 5"/>
                  <a:gd name="T7" fmla="*/ 36 h 11"/>
                  <a:gd name="T8" fmla="*/ 58 w 5"/>
                  <a:gd name="T9" fmla="*/ 76 h 11"/>
                  <a:gd name="T10" fmla="*/ 12 w 5"/>
                  <a:gd name="T11" fmla="*/ 48 h 11"/>
                  <a:gd name="T12" fmla="*/ 0 w 5"/>
                  <a:gd name="T13" fmla="*/ 15 h 11"/>
                  <a:gd name="T14" fmla="*/ 0 w 5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1"/>
                  <a:gd name="T26" fmla="*/ 5 w 5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3"/>
                      <a:pt x="3" y="4"/>
                      <a:pt x="5" y="5"/>
                    </a:cubicBezTo>
                    <a:cubicBezTo>
                      <a:pt x="5" y="6"/>
                      <a:pt x="5" y="9"/>
                      <a:pt x="4" y="11"/>
                    </a:cubicBezTo>
                    <a:cubicBezTo>
                      <a:pt x="4" y="11"/>
                      <a:pt x="2" y="8"/>
                      <a:pt x="1" y="7"/>
                    </a:cubicBezTo>
                    <a:cubicBezTo>
                      <a:pt x="1" y="5"/>
                      <a:pt x="1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5" name="Freeform 790"/>
              <p:cNvSpPr>
                <a:spLocks/>
              </p:cNvSpPr>
              <p:nvPr/>
            </p:nvSpPr>
            <p:spPr bwMode="auto">
              <a:xfrm>
                <a:off x="6130" y="9979"/>
                <a:ext cx="24" cy="17"/>
              </a:xfrm>
              <a:custGeom>
                <a:avLst/>
                <a:gdLst>
                  <a:gd name="T0" fmla="*/ 110 w 10"/>
                  <a:gd name="T1" fmla="*/ 0 h 9"/>
                  <a:gd name="T2" fmla="*/ 70 w 10"/>
                  <a:gd name="T3" fmla="*/ 32 h 9"/>
                  <a:gd name="T4" fmla="*/ 12 w 10"/>
                  <a:gd name="T5" fmla="*/ 53 h 9"/>
                  <a:gd name="T6" fmla="*/ 0 w 10"/>
                  <a:gd name="T7" fmla="*/ 53 h 9"/>
                  <a:gd name="T8" fmla="*/ 98 w 10"/>
                  <a:gd name="T9" fmla="*/ 53 h 9"/>
                  <a:gd name="T10" fmla="*/ 139 w 10"/>
                  <a:gd name="T11" fmla="*/ 47 h 9"/>
                  <a:gd name="T12" fmla="*/ 110 w 10"/>
                  <a:gd name="T13" fmla="*/ 8 h 9"/>
                  <a:gd name="T14" fmla="*/ 110 w 10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9"/>
                  <a:gd name="T26" fmla="*/ 10 w 10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9">
                    <a:moveTo>
                      <a:pt x="8" y="0"/>
                    </a:moveTo>
                    <a:cubicBezTo>
                      <a:pt x="7" y="2"/>
                      <a:pt x="7" y="4"/>
                      <a:pt x="5" y="5"/>
                    </a:cubicBezTo>
                    <a:cubicBezTo>
                      <a:pt x="3" y="5"/>
                      <a:pt x="1" y="6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5" y="9"/>
                      <a:pt x="7" y="8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0" y="7"/>
                      <a:pt x="9" y="3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6" name="Freeform 791"/>
              <p:cNvSpPr>
                <a:spLocks/>
              </p:cNvSpPr>
              <p:nvPr/>
            </p:nvSpPr>
            <p:spPr bwMode="auto">
              <a:xfrm>
                <a:off x="6111" y="9981"/>
                <a:ext cx="26" cy="11"/>
              </a:xfrm>
              <a:custGeom>
                <a:avLst/>
                <a:gdLst>
                  <a:gd name="T0" fmla="*/ 0 w 11"/>
                  <a:gd name="T1" fmla="*/ 20 h 6"/>
                  <a:gd name="T2" fmla="*/ 28 w 11"/>
                  <a:gd name="T3" fmla="*/ 24 h 6"/>
                  <a:gd name="T4" fmla="*/ 106 w 11"/>
                  <a:gd name="T5" fmla="*/ 37 h 6"/>
                  <a:gd name="T6" fmla="*/ 135 w 11"/>
                  <a:gd name="T7" fmla="*/ 24 h 6"/>
                  <a:gd name="T8" fmla="*/ 144 w 11"/>
                  <a:gd name="T9" fmla="*/ 24 h 6"/>
                  <a:gd name="T10" fmla="*/ 0 w 11"/>
                  <a:gd name="T11" fmla="*/ 20 h 6"/>
                  <a:gd name="T12" fmla="*/ 0 w 11"/>
                  <a:gd name="T13" fmla="*/ 2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6"/>
                  <a:gd name="T23" fmla="*/ 11 w 1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6">
                    <a:moveTo>
                      <a:pt x="0" y="3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5"/>
                      <a:pt x="8" y="6"/>
                    </a:cubicBezTo>
                    <a:cubicBezTo>
                      <a:pt x="9" y="6"/>
                      <a:pt x="9" y="5"/>
                      <a:pt x="10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8" y="2"/>
                      <a:pt x="3" y="0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7" name="Freeform 792"/>
              <p:cNvSpPr>
                <a:spLocks/>
              </p:cNvSpPr>
              <p:nvPr/>
            </p:nvSpPr>
            <p:spPr bwMode="auto">
              <a:xfrm>
                <a:off x="6118" y="9973"/>
                <a:ext cx="27" cy="14"/>
              </a:xfrm>
              <a:custGeom>
                <a:avLst/>
                <a:gdLst>
                  <a:gd name="T0" fmla="*/ 150 w 11"/>
                  <a:gd name="T1" fmla="*/ 48 h 7"/>
                  <a:gd name="T2" fmla="*/ 103 w 11"/>
                  <a:gd name="T3" fmla="*/ 8 h 7"/>
                  <a:gd name="T4" fmla="*/ 0 w 11"/>
                  <a:gd name="T5" fmla="*/ 24 h 7"/>
                  <a:gd name="T6" fmla="*/ 42 w 11"/>
                  <a:gd name="T7" fmla="*/ 40 h 7"/>
                  <a:gd name="T8" fmla="*/ 120 w 11"/>
                  <a:gd name="T9" fmla="*/ 56 h 7"/>
                  <a:gd name="T10" fmla="*/ 133 w 11"/>
                  <a:gd name="T11" fmla="*/ 56 h 7"/>
                  <a:gd name="T12" fmla="*/ 162 w 11"/>
                  <a:gd name="T13" fmla="*/ 48 h 7"/>
                  <a:gd name="T14" fmla="*/ 150 w 11"/>
                  <a:gd name="T15" fmla="*/ 4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7"/>
                  <a:gd name="T26" fmla="*/ 11 w 11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7">
                    <a:moveTo>
                      <a:pt x="10" y="6"/>
                    </a:moveTo>
                    <a:cubicBezTo>
                      <a:pt x="8" y="5"/>
                      <a:pt x="9" y="3"/>
                      <a:pt x="7" y="1"/>
                    </a:cubicBezTo>
                    <a:cubicBezTo>
                      <a:pt x="5" y="0"/>
                      <a:pt x="1" y="1"/>
                      <a:pt x="0" y="3"/>
                    </a:cubicBezTo>
                    <a:cubicBezTo>
                      <a:pt x="0" y="3"/>
                      <a:pt x="2" y="5"/>
                      <a:pt x="3" y="5"/>
                    </a:cubicBezTo>
                    <a:cubicBezTo>
                      <a:pt x="5" y="6"/>
                      <a:pt x="6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8" name="Freeform 793"/>
              <p:cNvSpPr>
                <a:spLocks/>
              </p:cNvSpPr>
              <p:nvPr/>
            </p:nvSpPr>
            <p:spPr bwMode="auto">
              <a:xfrm>
                <a:off x="6099" y="9981"/>
                <a:ext cx="9" cy="6"/>
              </a:xfrm>
              <a:custGeom>
                <a:avLst/>
                <a:gdLst>
                  <a:gd name="T0" fmla="*/ 36 w 4"/>
                  <a:gd name="T1" fmla="*/ 0 h 3"/>
                  <a:gd name="T2" fmla="*/ 0 w 4"/>
                  <a:gd name="T3" fmla="*/ 8 h 3"/>
                  <a:gd name="T4" fmla="*/ 11 w 4"/>
                  <a:gd name="T5" fmla="*/ 24 h 3"/>
                  <a:gd name="T6" fmla="*/ 36 w 4"/>
                  <a:gd name="T7" fmla="*/ 16 h 3"/>
                  <a:gd name="T8" fmla="*/ 36 w 4"/>
                  <a:gd name="T9" fmla="*/ 8 h 3"/>
                  <a:gd name="T10" fmla="*/ 36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09" name="Freeform 794"/>
              <p:cNvSpPr>
                <a:spLocks/>
              </p:cNvSpPr>
              <p:nvPr/>
            </p:nvSpPr>
            <p:spPr bwMode="auto">
              <a:xfrm>
                <a:off x="6089" y="9973"/>
                <a:ext cx="14" cy="12"/>
              </a:xfrm>
              <a:custGeom>
                <a:avLst/>
                <a:gdLst>
                  <a:gd name="T0" fmla="*/ 65 w 6"/>
                  <a:gd name="T1" fmla="*/ 16 h 6"/>
                  <a:gd name="T2" fmla="*/ 65 w 6"/>
                  <a:gd name="T3" fmla="*/ 8 h 6"/>
                  <a:gd name="T4" fmla="*/ 0 w 6"/>
                  <a:gd name="T5" fmla="*/ 16 h 6"/>
                  <a:gd name="T6" fmla="*/ 28 w 6"/>
                  <a:gd name="T7" fmla="*/ 40 h 6"/>
                  <a:gd name="T8" fmla="*/ 65 w 6"/>
                  <a:gd name="T9" fmla="*/ 32 h 6"/>
                  <a:gd name="T10" fmla="*/ 77 w 6"/>
                  <a:gd name="T11" fmla="*/ 16 h 6"/>
                  <a:gd name="T12" fmla="*/ 65 w 6"/>
                  <a:gd name="T13" fmla="*/ 1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5" y="2"/>
                    </a:moveTo>
                    <a:cubicBezTo>
                      <a:pt x="5" y="2"/>
                      <a:pt x="5" y="1"/>
                      <a:pt x="5" y="1"/>
                    </a:cubicBezTo>
                    <a:cubicBezTo>
                      <a:pt x="4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0" name="Freeform 795"/>
              <p:cNvSpPr>
                <a:spLocks/>
              </p:cNvSpPr>
              <p:nvPr/>
            </p:nvSpPr>
            <p:spPr bwMode="auto">
              <a:xfrm>
                <a:off x="6116" y="9979"/>
                <a:ext cx="7" cy="6"/>
              </a:xfrm>
              <a:custGeom>
                <a:avLst/>
                <a:gdLst>
                  <a:gd name="T0" fmla="*/ 37 w 3"/>
                  <a:gd name="T1" fmla="*/ 16 h 3"/>
                  <a:gd name="T2" fmla="*/ 28 w 3"/>
                  <a:gd name="T3" fmla="*/ 8 h 3"/>
                  <a:gd name="T4" fmla="*/ 0 w 3"/>
                  <a:gd name="T5" fmla="*/ 16 h 3"/>
                  <a:gd name="T6" fmla="*/ 37 w 3"/>
                  <a:gd name="T7" fmla="*/ 16 h 3"/>
                  <a:gd name="T8" fmla="*/ 37 w 3"/>
                  <a:gd name="T9" fmla="*/ 16 h 3"/>
                  <a:gd name="T10" fmla="*/ 37 w 3"/>
                  <a:gd name="T11" fmla="*/ 16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1" name="Freeform 796"/>
              <p:cNvSpPr>
                <a:spLocks/>
              </p:cNvSpPr>
              <p:nvPr/>
            </p:nvSpPr>
            <p:spPr bwMode="auto">
              <a:xfrm>
                <a:off x="6116" y="9967"/>
                <a:ext cx="9" cy="10"/>
              </a:xfrm>
              <a:custGeom>
                <a:avLst/>
                <a:gdLst>
                  <a:gd name="T0" fmla="*/ 11 w 4"/>
                  <a:gd name="T1" fmla="*/ 0 h 5"/>
                  <a:gd name="T2" fmla="*/ 11 w 4"/>
                  <a:gd name="T3" fmla="*/ 16 h 5"/>
                  <a:gd name="T4" fmla="*/ 25 w 4"/>
                  <a:gd name="T5" fmla="*/ 24 h 5"/>
                  <a:gd name="T6" fmla="*/ 25 w 4"/>
                  <a:gd name="T7" fmla="*/ 24 h 5"/>
                  <a:gd name="T8" fmla="*/ 11 w 4"/>
                  <a:gd name="T9" fmla="*/ 40 h 5"/>
                  <a:gd name="T10" fmla="*/ 25 w 4"/>
                  <a:gd name="T11" fmla="*/ 40 h 5"/>
                  <a:gd name="T12" fmla="*/ 25 w 4"/>
                  <a:gd name="T13" fmla="*/ 32 h 5"/>
                  <a:gd name="T14" fmla="*/ 36 w 4"/>
                  <a:gd name="T15" fmla="*/ 32 h 5"/>
                  <a:gd name="T16" fmla="*/ 11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3" y="1"/>
                      <a:pt x="1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2" name="Freeform 797"/>
              <p:cNvSpPr>
                <a:spLocks/>
              </p:cNvSpPr>
              <p:nvPr/>
            </p:nvSpPr>
            <p:spPr bwMode="auto">
              <a:xfrm>
                <a:off x="6113" y="9971"/>
                <a:ext cx="5" cy="6"/>
              </a:xfrm>
              <a:custGeom>
                <a:avLst/>
                <a:gdLst>
                  <a:gd name="T0" fmla="*/ 33 w 2"/>
                  <a:gd name="T1" fmla="*/ 8 h 3"/>
                  <a:gd name="T2" fmla="*/ 20 w 2"/>
                  <a:gd name="T3" fmla="*/ 8 h 3"/>
                  <a:gd name="T4" fmla="*/ 0 w 2"/>
                  <a:gd name="T5" fmla="*/ 16 h 3"/>
                  <a:gd name="T6" fmla="*/ 0 w 2"/>
                  <a:gd name="T7" fmla="*/ 16 h 3"/>
                  <a:gd name="T8" fmla="*/ 33 w 2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1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3" name="Freeform 798"/>
              <p:cNvSpPr>
                <a:spLocks/>
              </p:cNvSpPr>
              <p:nvPr/>
            </p:nvSpPr>
            <p:spPr bwMode="auto">
              <a:xfrm>
                <a:off x="6103" y="9975"/>
                <a:ext cx="15" cy="8"/>
              </a:xfrm>
              <a:custGeom>
                <a:avLst/>
                <a:gdLst>
                  <a:gd name="T0" fmla="*/ 63 w 6"/>
                  <a:gd name="T1" fmla="*/ 0 h 4"/>
                  <a:gd name="T2" fmla="*/ 95 w 6"/>
                  <a:gd name="T3" fmla="*/ 8 h 4"/>
                  <a:gd name="T4" fmla="*/ 33 w 6"/>
                  <a:gd name="T5" fmla="*/ 32 h 4"/>
                  <a:gd name="T6" fmla="*/ 20 w 6"/>
                  <a:gd name="T7" fmla="*/ 24 h 4"/>
                  <a:gd name="T8" fmla="*/ 0 w 6"/>
                  <a:gd name="T9" fmla="*/ 16 h 4"/>
                  <a:gd name="T10" fmla="*/ 20 w 6"/>
                  <a:gd name="T11" fmla="*/ 16 h 4"/>
                  <a:gd name="T12" fmla="*/ 50 w 6"/>
                  <a:gd name="T13" fmla="*/ 0 h 4"/>
                  <a:gd name="T14" fmla="*/ 63 w 6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4"/>
                  <a:gd name="T26" fmla="*/ 6 w 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4">
                    <a:moveTo>
                      <a:pt x="4" y="0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5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4" name="Freeform 799"/>
              <p:cNvSpPr>
                <a:spLocks/>
              </p:cNvSpPr>
              <p:nvPr/>
            </p:nvSpPr>
            <p:spPr bwMode="auto">
              <a:xfrm>
                <a:off x="6120" y="9866"/>
                <a:ext cx="22" cy="20"/>
              </a:xfrm>
              <a:custGeom>
                <a:avLst/>
                <a:gdLst>
                  <a:gd name="T0" fmla="*/ 71 w 9"/>
                  <a:gd name="T1" fmla="*/ 0 h 10"/>
                  <a:gd name="T2" fmla="*/ 103 w 9"/>
                  <a:gd name="T3" fmla="*/ 48 h 10"/>
                  <a:gd name="T4" fmla="*/ 12 w 9"/>
                  <a:gd name="T5" fmla="*/ 64 h 10"/>
                  <a:gd name="T6" fmla="*/ 0 w 9"/>
                  <a:gd name="T7" fmla="*/ 72 h 10"/>
                  <a:gd name="T8" fmla="*/ 71 w 9"/>
                  <a:gd name="T9" fmla="*/ 72 h 10"/>
                  <a:gd name="T10" fmla="*/ 120 w 9"/>
                  <a:gd name="T11" fmla="*/ 16 h 10"/>
                  <a:gd name="T12" fmla="*/ 71 w 9"/>
                  <a:gd name="T13" fmla="*/ 0 h 10"/>
                  <a:gd name="T14" fmla="*/ 71 w 9"/>
                  <a:gd name="T15" fmla="*/ 0 h 10"/>
                  <a:gd name="T16" fmla="*/ 71 w 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0"/>
                  <a:gd name="T29" fmla="*/ 9 w 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0">
                    <a:moveTo>
                      <a:pt x="5" y="0"/>
                    </a:moveTo>
                    <a:cubicBezTo>
                      <a:pt x="5" y="0"/>
                      <a:pt x="9" y="4"/>
                      <a:pt x="7" y="6"/>
                    </a:cubicBezTo>
                    <a:cubicBezTo>
                      <a:pt x="7" y="6"/>
                      <a:pt x="4" y="9"/>
                      <a:pt x="1" y="8"/>
                    </a:cubicBezTo>
                    <a:cubicBezTo>
                      <a:pt x="1" y="8"/>
                      <a:pt x="1" y="10"/>
                      <a:pt x="0" y="9"/>
                    </a:cubicBezTo>
                    <a:cubicBezTo>
                      <a:pt x="0" y="9"/>
                      <a:pt x="7" y="8"/>
                      <a:pt x="5" y="9"/>
                    </a:cubicBezTo>
                    <a:cubicBezTo>
                      <a:pt x="8" y="8"/>
                      <a:pt x="9" y="4"/>
                      <a:pt x="8" y="2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5" name="Freeform 800"/>
              <p:cNvSpPr>
                <a:spLocks/>
              </p:cNvSpPr>
              <p:nvPr/>
            </p:nvSpPr>
            <p:spPr bwMode="auto">
              <a:xfrm>
                <a:off x="6074" y="9967"/>
                <a:ext cx="12" cy="16"/>
              </a:xfrm>
              <a:custGeom>
                <a:avLst/>
                <a:gdLst>
                  <a:gd name="T0" fmla="*/ 29 w 5"/>
                  <a:gd name="T1" fmla="*/ 0 h 8"/>
                  <a:gd name="T2" fmla="*/ 0 w 5"/>
                  <a:gd name="T3" fmla="*/ 0 h 8"/>
                  <a:gd name="T4" fmla="*/ 0 w 5"/>
                  <a:gd name="T5" fmla="*/ 8 h 8"/>
                  <a:gd name="T6" fmla="*/ 0 w 5"/>
                  <a:gd name="T7" fmla="*/ 8 h 8"/>
                  <a:gd name="T8" fmla="*/ 12 w 5"/>
                  <a:gd name="T9" fmla="*/ 24 h 8"/>
                  <a:gd name="T10" fmla="*/ 29 w 5"/>
                  <a:gd name="T11" fmla="*/ 48 h 8"/>
                  <a:gd name="T12" fmla="*/ 29 w 5"/>
                  <a:gd name="T13" fmla="*/ 48 h 8"/>
                  <a:gd name="T14" fmla="*/ 29 w 5"/>
                  <a:gd name="T15" fmla="*/ 48 h 8"/>
                  <a:gd name="T16" fmla="*/ 41 w 5"/>
                  <a:gd name="T17" fmla="*/ 64 h 8"/>
                  <a:gd name="T18" fmla="*/ 58 w 5"/>
                  <a:gd name="T19" fmla="*/ 56 h 8"/>
                  <a:gd name="T20" fmla="*/ 58 w 5"/>
                  <a:gd name="T21" fmla="*/ 56 h 8"/>
                  <a:gd name="T22" fmla="*/ 58 w 5"/>
                  <a:gd name="T23" fmla="*/ 56 h 8"/>
                  <a:gd name="T24" fmla="*/ 58 w 5"/>
                  <a:gd name="T25" fmla="*/ 48 h 8"/>
                  <a:gd name="T26" fmla="*/ 41 w 5"/>
                  <a:gd name="T27" fmla="*/ 48 h 8"/>
                  <a:gd name="T28" fmla="*/ 41 w 5"/>
                  <a:gd name="T29" fmla="*/ 24 h 8"/>
                  <a:gd name="T30" fmla="*/ 29 w 5"/>
                  <a:gd name="T31" fmla="*/ 24 h 8"/>
                  <a:gd name="T32" fmla="*/ 29 w 5"/>
                  <a:gd name="T33" fmla="*/ 8 h 8"/>
                  <a:gd name="T34" fmla="*/ 29 w 5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8"/>
                  <a:gd name="T56" fmla="*/ 5 w 5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8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3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6" name="Freeform 801"/>
              <p:cNvSpPr>
                <a:spLocks/>
              </p:cNvSpPr>
              <p:nvPr/>
            </p:nvSpPr>
            <p:spPr bwMode="auto">
              <a:xfrm>
                <a:off x="6067" y="9971"/>
                <a:ext cx="15" cy="16"/>
              </a:xfrm>
              <a:custGeom>
                <a:avLst/>
                <a:gdLst>
                  <a:gd name="T0" fmla="*/ 50 w 6"/>
                  <a:gd name="T1" fmla="*/ 8 h 8"/>
                  <a:gd name="T2" fmla="*/ 33 w 6"/>
                  <a:gd name="T3" fmla="*/ 0 h 8"/>
                  <a:gd name="T4" fmla="*/ 20 w 6"/>
                  <a:gd name="T5" fmla="*/ 8 h 8"/>
                  <a:gd name="T6" fmla="*/ 33 w 6"/>
                  <a:gd name="T7" fmla="*/ 32 h 8"/>
                  <a:gd name="T8" fmla="*/ 33 w 6"/>
                  <a:gd name="T9" fmla="*/ 48 h 8"/>
                  <a:gd name="T10" fmla="*/ 50 w 6"/>
                  <a:gd name="T11" fmla="*/ 48 h 8"/>
                  <a:gd name="T12" fmla="*/ 50 w 6"/>
                  <a:gd name="T13" fmla="*/ 56 h 8"/>
                  <a:gd name="T14" fmla="*/ 63 w 6"/>
                  <a:gd name="T15" fmla="*/ 64 h 8"/>
                  <a:gd name="T16" fmla="*/ 95 w 6"/>
                  <a:gd name="T17" fmla="*/ 56 h 8"/>
                  <a:gd name="T18" fmla="*/ 95 w 6"/>
                  <a:gd name="T19" fmla="*/ 56 h 8"/>
                  <a:gd name="T20" fmla="*/ 63 w 6"/>
                  <a:gd name="T21" fmla="*/ 48 h 8"/>
                  <a:gd name="T22" fmla="*/ 63 w 6"/>
                  <a:gd name="T23" fmla="*/ 32 h 8"/>
                  <a:gd name="T24" fmla="*/ 50 w 6"/>
                  <a:gd name="T25" fmla="*/ 32 h 8"/>
                  <a:gd name="T26" fmla="*/ 63 w 6"/>
                  <a:gd name="T27" fmla="*/ 24 h 8"/>
                  <a:gd name="T28" fmla="*/ 50 w 6"/>
                  <a:gd name="T29" fmla="*/ 8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8"/>
                  <a:gd name="T47" fmla="*/ 6 w 6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8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8"/>
                      <a:pt x="5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5" y="5"/>
                      <a:pt x="5" y="4"/>
                      <a:pt x="4" y="4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3" y="1"/>
                      <a:pt x="3" y="1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7" name="Freeform 802"/>
              <p:cNvSpPr>
                <a:spLocks/>
              </p:cNvSpPr>
              <p:nvPr/>
            </p:nvSpPr>
            <p:spPr bwMode="auto">
              <a:xfrm>
                <a:off x="6079" y="9962"/>
                <a:ext cx="12" cy="19"/>
              </a:xfrm>
              <a:custGeom>
                <a:avLst/>
                <a:gdLst>
                  <a:gd name="T0" fmla="*/ 70 w 5"/>
                  <a:gd name="T1" fmla="*/ 8 h 10"/>
                  <a:gd name="T2" fmla="*/ 12 w 5"/>
                  <a:gd name="T3" fmla="*/ 0 h 10"/>
                  <a:gd name="T4" fmla="*/ 12 w 5"/>
                  <a:gd name="T5" fmla="*/ 21 h 10"/>
                  <a:gd name="T6" fmla="*/ 12 w 5"/>
                  <a:gd name="T7" fmla="*/ 29 h 10"/>
                  <a:gd name="T8" fmla="*/ 29 w 5"/>
                  <a:gd name="T9" fmla="*/ 36 h 10"/>
                  <a:gd name="T10" fmla="*/ 29 w 5"/>
                  <a:gd name="T11" fmla="*/ 48 h 10"/>
                  <a:gd name="T12" fmla="*/ 41 w 5"/>
                  <a:gd name="T13" fmla="*/ 55 h 10"/>
                  <a:gd name="T14" fmla="*/ 41 w 5"/>
                  <a:gd name="T15" fmla="*/ 68 h 10"/>
                  <a:gd name="T16" fmla="*/ 41 w 5"/>
                  <a:gd name="T17" fmla="*/ 68 h 10"/>
                  <a:gd name="T18" fmla="*/ 41 w 5"/>
                  <a:gd name="T19" fmla="*/ 68 h 10"/>
                  <a:gd name="T20" fmla="*/ 58 w 5"/>
                  <a:gd name="T21" fmla="*/ 68 h 10"/>
                  <a:gd name="T22" fmla="*/ 58 w 5"/>
                  <a:gd name="T23" fmla="*/ 55 h 10"/>
                  <a:gd name="T24" fmla="*/ 58 w 5"/>
                  <a:gd name="T25" fmla="*/ 48 h 10"/>
                  <a:gd name="T26" fmla="*/ 58 w 5"/>
                  <a:gd name="T27" fmla="*/ 36 h 10"/>
                  <a:gd name="T28" fmla="*/ 41 w 5"/>
                  <a:gd name="T29" fmla="*/ 36 h 10"/>
                  <a:gd name="T30" fmla="*/ 70 w 5"/>
                  <a:gd name="T31" fmla="*/ 15 h 10"/>
                  <a:gd name="T32" fmla="*/ 70 w 5"/>
                  <a:gd name="T33" fmla="*/ 8 h 10"/>
                  <a:gd name="T34" fmla="*/ 70 w 5"/>
                  <a:gd name="T35" fmla="*/ 8 h 10"/>
                  <a:gd name="T36" fmla="*/ 70 w 5"/>
                  <a:gd name="T37" fmla="*/ 8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5" y="1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8" name="Freeform 803"/>
              <p:cNvSpPr>
                <a:spLocks/>
              </p:cNvSpPr>
              <p:nvPr/>
            </p:nvSpPr>
            <p:spPr bwMode="auto">
              <a:xfrm>
                <a:off x="6089" y="9973"/>
                <a:ext cx="12" cy="10"/>
              </a:xfrm>
              <a:custGeom>
                <a:avLst/>
                <a:gdLst>
                  <a:gd name="T0" fmla="*/ 29 w 5"/>
                  <a:gd name="T1" fmla="*/ 40 h 5"/>
                  <a:gd name="T2" fmla="*/ 0 w 5"/>
                  <a:gd name="T3" fmla="*/ 16 h 5"/>
                  <a:gd name="T4" fmla="*/ 70 w 5"/>
                  <a:gd name="T5" fmla="*/ 8 h 5"/>
                  <a:gd name="T6" fmla="*/ 12 w 5"/>
                  <a:gd name="T7" fmla="*/ 24 h 5"/>
                  <a:gd name="T8" fmla="*/ 29 w 5"/>
                  <a:gd name="T9" fmla="*/ 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1" y="1"/>
                      <a:pt x="4" y="0"/>
                      <a:pt x="5" y="1"/>
                    </a:cubicBezTo>
                    <a:cubicBezTo>
                      <a:pt x="5" y="1"/>
                      <a:pt x="1" y="1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19" name="Freeform 804"/>
              <p:cNvSpPr>
                <a:spLocks/>
              </p:cNvSpPr>
              <p:nvPr/>
            </p:nvSpPr>
            <p:spPr bwMode="auto">
              <a:xfrm>
                <a:off x="6086" y="9981"/>
                <a:ext cx="10" cy="4"/>
              </a:xfrm>
              <a:custGeom>
                <a:avLst/>
                <a:gdLst>
                  <a:gd name="T0" fmla="*/ 20 w 4"/>
                  <a:gd name="T1" fmla="*/ 0 h 2"/>
                  <a:gd name="T2" fmla="*/ 0 w 4"/>
                  <a:gd name="T3" fmla="*/ 0 h 2"/>
                  <a:gd name="T4" fmla="*/ 33 w 4"/>
                  <a:gd name="T5" fmla="*/ 16 h 2"/>
                  <a:gd name="T6" fmla="*/ 63 w 4"/>
                  <a:gd name="T7" fmla="*/ 16 h 2"/>
                  <a:gd name="T8" fmla="*/ 33 w 4"/>
                  <a:gd name="T9" fmla="*/ 0 h 2"/>
                  <a:gd name="T10" fmla="*/ 20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0" name="Freeform 805"/>
              <p:cNvSpPr>
                <a:spLocks/>
              </p:cNvSpPr>
              <p:nvPr/>
            </p:nvSpPr>
            <p:spPr bwMode="auto">
              <a:xfrm>
                <a:off x="6086" y="9981"/>
                <a:ext cx="10" cy="4"/>
              </a:xfrm>
              <a:custGeom>
                <a:avLst/>
                <a:gdLst>
                  <a:gd name="T0" fmla="*/ 20 w 4"/>
                  <a:gd name="T1" fmla="*/ 0 h 2"/>
                  <a:gd name="T2" fmla="*/ 0 w 4"/>
                  <a:gd name="T3" fmla="*/ 0 h 2"/>
                  <a:gd name="T4" fmla="*/ 33 w 4"/>
                  <a:gd name="T5" fmla="*/ 16 h 2"/>
                  <a:gd name="T6" fmla="*/ 63 w 4"/>
                  <a:gd name="T7" fmla="*/ 16 h 2"/>
                  <a:gd name="T8" fmla="*/ 33 w 4"/>
                  <a:gd name="T9" fmla="*/ 0 h 2"/>
                  <a:gd name="T10" fmla="*/ 20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1" name="Freeform 806"/>
              <p:cNvSpPr>
                <a:spLocks/>
              </p:cNvSpPr>
              <p:nvPr/>
            </p:nvSpPr>
            <p:spPr bwMode="auto">
              <a:xfrm>
                <a:off x="6082" y="9981"/>
                <a:ext cx="9" cy="6"/>
              </a:xfrm>
              <a:custGeom>
                <a:avLst/>
                <a:gdLst>
                  <a:gd name="T0" fmla="*/ 25 w 4"/>
                  <a:gd name="T1" fmla="*/ 0 h 3"/>
                  <a:gd name="T2" fmla="*/ 0 w 4"/>
                  <a:gd name="T3" fmla="*/ 8 h 3"/>
                  <a:gd name="T4" fmla="*/ 25 w 4"/>
                  <a:gd name="T5" fmla="*/ 24 h 3"/>
                  <a:gd name="T6" fmla="*/ 45 w 4"/>
                  <a:gd name="T7" fmla="*/ 24 h 3"/>
                  <a:gd name="T8" fmla="*/ 36 w 4"/>
                  <a:gd name="T9" fmla="*/ 24 h 3"/>
                  <a:gd name="T10" fmla="*/ 36 w 4"/>
                  <a:gd name="T11" fmla="*/ 16 h 3"/>
                  <a:gd name="T12" fmla="*/ 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2" name="Freeform 807"/>
              <p:cNvSpPr>
                <a:spLocks/>
              </p:cNvSpPr>
              <p:nvPr/>
            </p:nvSpPr>
            <p:spPr bwMode="auto">
              <a:xfrm>
                <a:off x="6082" y="9981"/>
                <a:ext cx="9" cy="6"/>
              </a:xfrm>
              <a:custGeom>
                <a:avLst/>
                <a:gdLst>
                  <a:gd name="T0" fmla="*/ 25 w 4"/>
                  <a:gd name="T1" fmla="*/ 0 h 3"/>
                  <a:gd name="T2" fmla="*/ 0 w 4"/>
                  <a:gd name="T3" fmla="*/ 8 h 3"/>
                  <a:gd name="T4" fmla="*/ 25 w 4"/>
                  <a:gd name="T5" fmla="*/ 24 h 3"/>
                  <a:gd name="T6" fmla="*/ 45 w 4"/>
                  <a:gd name="T7" fmla="*/ 24 h 3"/>
                  <a:gd name="T8" fmla="*/ 36 w 4"/>
                  <a:gd name="T9" fmla="*/ 24 h 3"/>
                  <a:gd name="T10" fmla="*/ 36 w 4"/>
                  <a:gd name="T11" fmla="*/ 16 h 3"/>
                  <a:gd name="T12" fmla="*/ 25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3" name="Freeform 808"/>
              <p:cNvSpPr>
                <a:spLocks/>
              </p:cNvSpPr>
              <p:nvPr/>
            </p:nvSpPr>
            <p:spPr bwMode="auto">
              <a:xfrm>
                <a:off x="6077" y="9985"/>
                <a:ext cx="12" cy="4"/>
              </a:xfrm>
              <a:custGeom>
                <a:avLst/>
                <a:gdLst>
                  <a:gd name="T0" fmla="*/ 29 w 5"/>
                  <a:gd name="T1" fmla="*/ 0 h 2"/>
                  <a:gd name="T2" fmla="*/ 0 w 5"/>
                  <a:gd name="T3" fmla="*/ 8 h 2"/>
                  <a:gd name="T4" fmla="*/ 12 w 5"/>
                  <a:gd name="T5" fmla="*/ 16 h 2"/>
                  <a:gd name="T6" fmla="*/ 70 w 5"/>
                  <a:gd name="T7" fmla="*/ 8 h 2"/>
                  <a:gd name="T8" fmla="*/ 29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5" y="1"/>
                    </a:cubicBezTo>
                    <a:cubicBezTo>
                      <a:pt x="3" y="1"/>
                      <a:pt x="3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4" name="Freeform 809"/>
              <p:cNvSpPr>
                <a:spLocks/>
              </p:cNvSpPr>
              <p:nvPr/>
            </p:nvSpPr>
            <p:spPr bwMode="auto">
              <a:xfrm>
                <a:off x="6077" y="9985"/>
                <a:ext cx="12" cy="4"/>
              </a:xfrm>
              <a:custGeom>
                <a:avLst/>
                <a:gdLst>
                  <a:gd name="T0" fmla="*/ 29 w 5"/>
                  <a:gd name="T1" fmla="*/ 0 h 2"/>
                  <a:gd name="T2" fmla="*/ 0 w 5"/>
                  <a:gd name="T3" fmla="*/ 8 h 2"/>
                  <a:gd name="T4" fmla="*/ 12 w 5"/>
                  <a:gd name="T5" fmla="*/ 16 h 2"/>
                  <a:gd name="T6" fmla="*/ 70 w 5"/>
                  <a:gd name="T7" fmla="*/ 8 h 2"/>
                  <a:gd name="T8" fmla="*/ 29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5" y="1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5" name="Freeform 810"/>
              <p:cNvSpPr>
                <a:spLocks/>
              </p:cNvSpPr>
              <p:nvPr/>
            </p:nvSpPr>
            <p:spPr bwMode="auto">
              <a:xfrm>
                <a:off x="6089" y="9963"/>
                <a:ext cx="10" cy="14"/>
              </a:xfrm>
              <a:custGeom>
                <a:avLst/>
                <a:gdLst>
                  <a:gd name="T0" fmla="*/ 50 w 4"/>
                  <a:gd name="T1" fmla="*/ 48 h 7"/>
                  <a:gd name="T2" fmla="*/ 50 w 4"/>
                  <a:gd name="T3" fmla="*/ 48 h 7"/>
                  <a:gd name="T4" fmla="*/ 20 w 4"/>
                  <a:gd name="T5" fmla="*/ 56 h 7"/>
                  <a:gd name="T6" fmla="*/ 20 w 4"/>
                  <a:gd name="T7" fmla="*/ 16 h 7"/>
                  <a:gd name="T8" fmla="*/ 33 w 4"/>
                  <a:gd name="T9" fmla="*/ 8 h 7"/>
                  <a:gd name="T10" fmla="*/ 33 w 4"/>
                  <a:gd name="T11" fmla="*/ 8 h 7"/>
                  <a:gd name="T12" fmla="*/ 63 w 4"/>
                  <a:gd name="T13" fmla="*/ 0 h 7"/>
                  <a:gd name="T14" fmla="*/ 63 w 4"/>
                  <a:gd name="T15" fmla="*/ 0 h 7"/>
                  <a:gd name="T16" fmla="*/ 63 w 4"/>
                  <a:gd name="T17" fmla="*/ 8 h 7"/>
                  <a:gd name="T18" fmla="*/ 50 w 4"/>
                  <a:gd name="T19" fmla="*/ 24 h 7"/>
                  <a:gd name="T20" fmla="*/ 50 w 4"/>
                  <a:gd name="T21" fmla="*/ 40 h 7"/>
                  <a:gd name="T22" fmla="*/ 50 w 4"/>
                  <a:gd name="T23" fmla="*/ 48 h 7"/>
                  <a:gd name="T24" fmla="*/ 50 w 4"/>
                  <a:gd name="T25" fmla="*/ 48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7"/>
                  <a:gd name="T41" fmla="*/ 4 w 4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1" y="7"/>
                      <a:pt x="1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6" name="Freeform 811"/>
              <p:cNvSpPr>
                <a:spLocks/>
              </p:cNvSpPr>
              <p:nvPr/>
            </p:nvSpPr>
            <p:spPr bwMode="auto">
              <a:xfrm>
                <a:off x="6089" y="9963"/>
                <a:ext cx="10" cy="14"/>
              </a:xfrm>
              <a:custGeom>
                <a:avLst/>
                <a:gdLst>
                  <a:gd name="T0" fmla="*/ 50 w 4"/>
                  <a:gd name="T1" fmla="*/ 48 h 7"/>
                  <a:gd name="T2" fmla="*/ 50 w 4"/>
                  <a:gd name="T3" fmla="*/ 48 h 7"/>
                  <a:gd name="T4" fmla="*/ 20 w 4"/>
                  <a:gd name="T5" fmla="*/ 56 h 7"/>
                  <a:gd name="T6" fmla="*/ 20 w 4"/>
                  <a:gd name="T7" fmla="*/ 16 h 7"/>
                  <a:gd name="T8" fmla="*/ 33 w 4"/>
                  <a:gd name="T9" fmla="*/ 8 h 7"/>
                  <a:gd name="T10" fmla="*/ 33 w 4"/>
                  <a:gd name="T11" fmla="*/ 8 h 7"/>
                  <a:gd name="T12" fmla="*/ 63 w 4"/>
                  <a:gd name="T13" fmla="*/ 0 h 7"/>
                  <a:gd name="T14" fmla="*/ 63 w 4"/>
                  <a:gd name="T15" fmla="*/ 0 h 7"/>
                  <a:gd name="T16" fmla="*/ 63 w 4"/>
                  <a:gd name="T17" fmla="*/ 8 h 7"/>
                  <a:gd name="T18" fmla="*/ 50 w 4"/>
                  <a:gd name="T19" fmla="*/ 24 h 7"/>
                  <a:gd name="T20" fmla="*/ 50 w 4"/>
                  <a:gd name="T21" fmla="*/ 40 h 7"/>
                  <a:gd name="T22" fmla="*/ 50 w 4"/>
                  <a:gd name="T23" fmla="*/ 48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1" y="7"/>
                      <a:pt x="1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4" y="5"/>
                      <a:pt x="4" y="6"/>
                      <a:pt x="3" y="6"/>
                    </a:cubicBezTo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7" name="Freeform 812"/>
              <p:cNvSpPr>
                <a:spLocks/>
              </p:cNvSpPr>
              <p:nvPr/>
            </p:nvSpPr>
            <p:spPr bwMode="auto">
              <a:xfrm>
                <a:off x="6167" y="9913"/>
                <a:ext cx="17" cy="19"/>
              </a:xfrm>
              <a:custGeom>
                <a:avLst/>
                <a:gdLst>
                  <a:gd name="T0" fmla="*/ 70 w 7"/>
                  <a:gd name="T1" fmla="*/ 48 h 10"/>
                  <a:gd name="T2" fmla="*/ 100 w 7"/>
                  <a:gd name="T3" fmla="*/ 36 h 10"/>
                  <a:gd name="T4" fmla="*/ 58 w 7"/>
                  <a:gd name="T5" fmla="*/ 68 h 10"/>
                  <a:gd name="T6" fmla="*/ 12 w 7"/>
                  <a:gd name="T7" fmla="*/ 55 h 10"/>
                  <a:gd name="T8" fmla="*/ 0 w 7"/>
                  <a:gd name="T9" fmla="*/ 0 h 10"/>
                  <a:gd name="T10" fmla="*/ 29 w 7"/>
                  <a:gd name="T11" fmla="*/ 48 h 10"/>
                  <a:gd name="T12" fmla="*/ 58 w 7"/>
                  <a:gd name="T13" fmla="*/ 61 h 10"/>
                  <a:gd name="T14" fmla="*/ 70 w 7"/>
                  <a:gd name="T15" fmla="*/ 48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0"/>
                  <a:gd name="T26" fmla="*/ 7 w 7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0">
                    <a:moveTo>
                      <a:pt x="5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7"/>
                      <a:pt x="5" y="10"/>
                      <a:pt x="4" y="10"/>
                    </a:cubicBezTo>
                    <a:cubicBezTo>
                      <a:pt x="3" y="9"/>
                      <a:pt x="1" y="9"/>
                      <a:pt x="1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0" y="0"/>
                      <a:pt x="1" y="8"/>
                      <a:pt x="2" y="7"/>
                    </a:cubicBezTo>
                    <a:cubicBezTo>
                      <a:pt x="2" y="7"/>
                      <a:pt x="4" y="9"/>
                      <a:pt x="4" y="9"/>
                    </a:cubicBezTo>
                    <a:cubicBezTo>
                      <a:pt x="5" y="7"/>
                      <a:pt x="5" y="7"/>
                      <a:pt x="5" y="7"/>
                    </a:cubicBezTo>
                  </a:path>
                </a:pathLst>
              </a:custGeom>
              <a:solidFill>
                <a:srgbClr val="7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8" name="Freeform 813"/>
              <p:cNvSpPr>
                <a:spLocks/>
              </p:cNvSpPr>
              <p:nvPr/>
            </p:nvSpPr>
            <p:spPr bwMode="auto">
              <a:xfrm>
                <a:off x="6116" y="9851"/>
                <a:ext cx="24" cy="5"/>
              </a:xfrm>
              <a:custGeom>
                <a:avLst/>
                <a:gdLst>
                  <a:gd name="T0" fmla="*/ 0 w 10"/>
                  <a:gd name="T1" fmla="*/ 8 h 3"/>
                  <a:gd name="T2" fmla="*/ 58 w 10"/>
                  <a:gd name="T3" fmla="*/ 5 h 3"/>
                  <a:gd name="T4" fmla="*/ 58 w 10"/>
                  <a:gd name="T5" fmla="*/ 0 h 3"/>
                  <a:gd name="T6" fmla="*/ 127 w 10"/>
                  <a:gd name="T7" fmla="*/ 8 h 3"/>
                  <a:gd name="T8" fmla="*/ 139 w 10"/>
                  <a:gd name="T9" fmla="*/ 8 h 3"/>
                  <a:gd name="T10" fmla="*/ 0 w 10"/>
                  <a:gd name="T11" fmla="*/ 8 h 3"/>
                  <a:gd name="T12" fmla="*/ 0 w 10"/>
                  <a:gd name="T13" fmla="*/ 8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0" y="2"/>
                    </a:move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0"/>
                      <a:pt x="7" y="1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9" y="2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29" name="Freeform 814"/>
              <p:cNvSpPr>
                <a:spLocks/>
              </p:cNvSpPr>
              <p:nvPr/>
            </p:nvSpPr>
            <p:spPr bwMode="auto">
              <a:xfrm>
                <a:off x="6120" y="9866"/>
                <a:ext cx="22" cy="20"/>
              </a:xfrm>
              <a:custGeom>
                <a:avLst/>
                <a:gdLst>
                  <a:gd name="T0" fmla="*/ 71 w 9"/>
                  <a:gd name="T1" fmla="*/ 0 h 10"/>
                  <a:gd name="T2" fmla="*/ 42 w 9"/>
                  <a:gd name="T3" fmla="*/ 48 h 10"/>
                  <a:gd name="T4" fmla="*/ 12 w 9"/>
                  <a:gd name="T5" fmla="*/ 64 h 10"/>
                  <a:gd name="T6" fmla="*/ 0 w 9"/>
                  <a:gd name="T7" fmla="*/ 72 h 10"/>
                  <a:gd name="T8" fmla="*/ 71 w 9"/>
                  <a:gd name="T9" fmla="*/ 72 h 10"/>
                  <a:gd name="T10" fmla="*/ 120 w 9"/>
                  <a:gd name="T11" fmla="*/ 16 h 10"/>
                  <a:gd name="T12" fmla="*/ 71 w 9"/>
                  <a:gd name="T13" fmla="*/ 0 h 10"/>
                  <a:gd name="T14" fmla="*/ 71 w 9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0"/>
                  <a:gd name="T26" fmla="*/ 9 w 9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0">
                    <a:moveTo>
                      <a:pt x="5" y="0"/>
                    </a:moveTo>
                    <a:cubicBezTo>
                      <a:pt x="5" y="2"/>
                      <a:pt x="4" y="3"/>
                      <a:pt x="3" y="6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2" y="9"/>
                      <a:pt x="4" y="10"/>
                      <a:pt x="5" y="9"/>
                    </a:cubicBezTo>
                    <a:cubicBezTo>
                      <a:pt x="8" y="8"/>
                      <a:pt x="9" y="4"/>
                      <a:pt x="8" y="2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0" name="Freeform 815"/>
              <p:cNvSpPr>
                <a:spLocks/>
              </p:cNvSpPr>
              <p:nvPr/>
            </p:nvSpPr>
            <p:spPr bwMode="auto">
              <a:xfrm>
                <a:off x="6201" y="10018"/>
                <a:ext cx="10" cy="8"/>
              </a:xfrm>
              <a:custGeom>
                <a:avLst/>
                <a:gdLst>
                  <a:gd name="T0" fmla="*/ 63 w 4"/>
                  <a:gd name="T1" fmla="*/ 16 h 4"/>
                  <a:gd name="T2" fmla="*/ 20 w 4"/>
                  <a:gd name="T3" fmla="*/ 32 h 4"/>
                  <a:gd name="T4" fmla="*/ 0 w 4"/>
                  <a:gd name="T5" fmla="*/ 16 h 4"/>
                  <a:gd name="T6" fmla="*/ 33 w 4"/>
                  <a:gd name="T7" fmla="*/ 0 h 4"/>
                  <a:gd name="T8" fmla="*/ 63 w 4"/>
                  <a:gd name="T9" fmla="*/ 16 h 4"/>
                  <a:gd name="T10" fmla="*/ 63 w 4"/>
                  <a:gd name="T11" fmla="*/ 16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1" name="Freeform 816"/>
              <p:cNvSpPr>
                <a:spLocks/>
              </p:cNvSpPr>
              <p:nvPr/>
            </p:nvSpPr>
            <p:spPr bwMode="auto">
              <a:xfrm>
                <a:off x="6118" y="9973"/>
                <a:ext cx="27" cy="14"/>
              </a:xfrm>
              <a:custGeom>
                <a:avLst/>
                <a:gdLst>
                  <a:gd name="T0" fmla="*/ 162 w 11"/>
                  <a:gd name="T1" fmla="*/ 48 h 7"/>
                  <a:gd name="T2" fmla="*/ 150 w 11"/>
                  <a:gd name="T3" fmla="*/ 48 h 7"/>
                  <a:gd name="T4" fmla="*/ 103 w 11"/>
                  <a:gd name="T5" fmla="*/ 8 h 7"/>
                  <a:gd name="T6" fmla="*/ 0 w 11"/>
                  <a:gd name="T7" fmla="*/ 24 h 7"/>
                  <a:gd name="T8" fmla="*/ 103 w 11"/>
                  <a:gd name="T9" fmla="*/ 32 h 7"/>
                  <a:gd name="T10" fmla="*/ 162 w 11"/>
                  <a:gd name="T11" fmla="*/ 48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7"/>
                  <a:gd name="T20" fmla="*/ 11 w 1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7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8" y="5"/>
                      <a:pt x="9" y="3"/>
                      <a:pt x="7" y="1"/>
                    </a:cubicBezTo>
                    <a:cubicBezTo>
                      <a:pt x="5" y="0"/>
                      <a:pt x="1" y="1"/>
                      <a:pt x="0" y="3"/>
                    </a:cubicBezTo>
                    <a:cubicBezTo>
                      <a:pt x="0" y="3"/>
                      <a:pt x="5" y="1"/>
                      <a:pt x="7" y="4"/>
                    </a:cubicBezTo>
                    <a:cubicBezTo>
                      <a:pt x="8" y="7"/>
                      <a:pt x="11" y="6"/>
                      <a:pt x="11" y="6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2" name="Freeform 817"/>
              <p:cNvSpPr>
                <a:spLocks/>
              </p:cNvSpPr>
              <p:nvPr/>
            </p:nvSpPr>
            <p:spPr bwMode="auto">
              <a:xfrm>
                <a:off x="6079" y="9829"/>
                <a:ext cx="22" cy="34"/>
              </a:xfrm>
              <a:custGeom>
                <a:avLst/>
                <a:gdLst>
                  <a:gd name="T0" fmla="*/ 29 w 9"/>
                  <a:gd name="T1" fmla="*/ 136 h 17"/>
                  <a:gd name="T2" fmla="*/ 71 w 9"/>
                  <a:gd name="T3" fmla="*/ 136 h 17"/>
                  <a:gd name="T4" fmla="*/ 120 w 9"/>
                  <a:gd name="T5" fmla="*/ 32 h 17"/>
                  <a:gd name="T6" fmla="*/ 29 w 9"/>
                  <a:gd name="T7" fmla="*/ 104 h 17"/>
                  <a:gd name="T8" fmla="*/ 12 w 9"/>
                  <a:gd name="T9" fmla="*/ 120 h 17"/>
                  <a:gd name="T10" fmla="*/ 0 w 9"/>
                  <a:gd name="T11" fmla="*/ 128 h 17"/>
                  <a:gd name="T12" fmla="*/ 12 w 9"/>
                  <a:gd name="T13" fmla="*/ 136 h 17"/>
                  <a:gd name="T14" fmla="*/ 29 w 9"/>
                  <a:gd name="T15" fmla="*/ 13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7"/>
                  <a:gd name="T26" fmla="*/ 9 w 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7">
                    <a:moveTo>
                      <a:pt x="2" y="17"/>
                    </a:moveTo>
                    <a:cubicBezTo>
                      <a:pt x="3" y="17"/>
                      <a:pt x="4" y="17"/>
                      <a:pt x="5" y="17"/>
                    </a:cubicBezTo>
                    <a:cubicBezTo>
                      <a:pt x="9" y="12"/>
                      <a:pt x="8" y="0"/>
                      <a:pt x="8" y="4"/>
                    </a:cubicBezTo>
                    <a:cubicBezTo>
                      <a:pt x="8" y="8"/>
                      <a:pt x="5" y="11"/>
                      <a:pt x="2" y="13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0" y="16"/>
                      <a:pt x="0" y="16"/>
                    </a:cubicBezTo>
                    <a:cubicBezTo>
                      <a:pt x="1" y="16"/>
                      <a:pt x="0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3" name="Freeform 818"/>
              <p:cNvSpPr>
                <a:spLocks/>
              </p:cNvSpPr>
              <p:nvPr/>
            </p:nvSpPr>
            <p:spPr bwMode="auto">
              <a:xfrm>
                <a:off x="6094" y="9851"/>
                <a:ext cx="12" cy="12"/>
              </a:xfrm>
              <a:custGeom>
                <a:avLst/>
                <a:gdLst>
                  <a:gd name="T0" fmla="*/ 12 w 5"/>
                  <a:gd name="T1" fmla="*/ 40 h 6"/>
                  <a:gd name="T2" fmla="*/ 0 w 5"/>
                  <a:gd name="T3" fmla="*/ 48 h 6"/>
                  <a:gd name="T4" fmla="*/ 29 w 5"/>
                  <a:gd name="T5" fmla="*/ 40 h 6"/>
                  <a:gd name="T6" fmla="*/ 70 w 5"/>
                  <a:gd name="T7" fmla="*/ 24 h 6"/>
                  <a:gd name="T8" fmla="*/ 29 w 5"/>
                  <a:gd name="T9" fmla="*/ 0 h 6"/>
                  <a:gd name="T10" fmla="*/ 41 w 5"/>
                  <a:gd name="T11" fmla="*/ 0 h 6"/>
                  <a:gd name="T12" fmla="*/ 58 w 5"/>
                  <a:gd name="T13" fmla="*/ 32 h 6"/>
                  <a:gd name="T14" fmla="*/ 12 w 5"/>
                  <a:gd name="T15" fmla="*/ 4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6"/>
                  <a:gd name="T26" fmla="*/ 5 w 5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6">
                    <a:moveTo>
                      <a:pt x="1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4" name="Freeform 819"/>
              <p:cNvSpPr>
                <a:spLocks/>
              </p:cNvSpPr>
              <p:nvPr/>
            </p:nvSpPr>
            <p:spPr bwMode="auto">
              <a:xfrm>
                <a:off x="6099" y="9829"/>
                <a:ext cx="12" cy="24"/>
              </a:xfrm>
              <a:custGeom>
                <a:avLst/>
                <a:gdLst>
                  <a:gd name="T0" fmla="*/ 41 w 5"/>
                  <a:gd name="T1" fmla="*/ 0 h 12"/>
                  <a:gd name="T2" fmla="*/ 41 w 5"/>
                  <a:gd name="T3" fmla="*/ 32 h 12"/>
                  <a:gd name="T4" fmla="*/ 41 w 5"/>
                  <a:gd name="T5" fmla="*/ 40 h 12"/>
                  <a:gd name="T6" fmla="*/ 29 w 5"/>
                  <a:gd name="T7" fmla="*/ 48 h 12"/>
                  <a:gd name="T8" fmla="*/ 12 w 5"/>
                  <a:gd name="T9" fmla="*/ 72 h 12"/>
                  <a:gd name="T10" fmla="*/ 12 w 5"/>
                  <a:gd name="T11" fmla="*/ 88 h 12"/>
                  <a:gd name="T12" fmla="*/ 41 w 5"/>
                  <a:gd name="T13" fmla="*/ 96 h 12"/>
                  <a:gd name="T14" fmla="*/ 58 w 5"/>
                  <a:gd name="T15" fmla="*/ 96 h 12"/>
                  <a:gd name="T16" fmla="*/ 70 w 5"/>
                  <a:gd name="T17" fmla="*/ 72 h 12"/>
                  <a:gd name="T18" fmla="*/ 70 w 5"/>
                  <a:gd name="T19" fmla="*/ 56 h 12"/>
                  <a:gd name="T20" fmla="*/ 70 w 5"/>
                  <a:gd name="T21" fmla="*/ 48 h 12"/>
                  <a:gd name="T22" fmla="*/ 41 w 5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2"/>
                  <a:gd name="T38" fmla="*/ 5 w 5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2">
                    <a:moveTo>
                      <a:pt x="3" y="0"/>
                    </a:moveTo>
                    <a:cubicBezTo>
                      <a:pt x="4" y="1"/>
                      <a:pt x="4" y="2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0" y="8"/>
                      <a:pt x="2" y="7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2" y="11"/>
                      <a:pt x="2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0"/>
                      <a:pt x="5" y="10"/>
                      <a:pt x="5" y="9"/>
                    </a:cubicBezTo>
                    <a:cubicBezTo>
                      <a:pt x="5" y="9"/>
                      <a:pt x="5" y="8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4" y="4"/>
                      <a:pt x="5" y="2"/>
                      <a:pt x="3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5" name="Freeform 820"/>
              <p:cNvSpPr>
                <a:spLocks/>
              </p:cNvSpPr>
              <p:nvPr/>
            </p:nvSpPr>
            <p:spPr bwMode="auto">
              <a:xfrm>
                <a:off x="6111" y="9826"/>
                <a:ext cx="9" cy="23"/>
              </a:xfrm>
              <a:custGeom>
                <a:avLst/>
                <a:gdLst>
                  <a:gd name="T0" fmla="*/ 36 w 4"/>
                  <a:gd name="T1" fmla="*/ 0 h 12"/>
                  <a:gd name="T2" fmla="*/ 36 w 4"/>
                  <a:gd name="T3" fmla="*/ 15 h 12"/>
                  <a:gd name="T4" fmla="*/ 25 w 4"/>
                  <a:gd name="T5" fmla="*/ 29 h 12"/>
                  <a:gd name="T6" fmla="*/ 11 w 4"/>
                  <a:gd name="T7" fmla="*/ 56 h 12"/>
                  <a:gd name="T8" fmla="*/ 0 w 4"/>
                  <a:gd name="T9" fmla="*/ 84 h 12"/>
                  <a:gd name="T10" fmla="*/ 25 w 4"/>
                  <a:gd name="T11" fmla="*/ 77 h 12"/>
                  <a:gd name="T12" fmla="*/ 25 w 4"/>
                  <a:gd name="T13" fmla="*/ 69 h 12"/>
                  <a:gd name="T14" fmla="*/ 45 w 4"/>
                  <a:gd name="T15" fmla="*/ 56 h 12"/>
                  <a:gd name="T16" fmla="*/ 45 w 4"/>
                  <a:gd name="T17" fmla="*/ 23 h 12"/>
                  <a:gd name="T18" fmla="*/ 36 w 4"/>
                  <a:gd name="T19" fmla="*/ 0 h 12"/>
                  <a:gd name="T20" fmla="*/ 36 w 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2"/>
                  <a:gd name="T35" fmla="*/ 4 w 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2">
                    <a:moveTo>
                      <a:pt x="3" y="0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1" y="12"/>
                      <a:pt x="1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3" y="9"/>
                      <a:pt x="4" y="9"/>
                      <a:pt x="4" y="8"/>
                    </a:cubicBezTo>
                    <a:cubicBezTo>
                      <a:pt x="4" y="6"/>
                      <a:pt x="4" y="5"/>
                      <a:pt x="4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6" name="Freeform 821"/>
              <p:cNvSpPr>
                <a:spLocks/>
              </p:cNvSpPr>
              <p:nvPr/>
            </p:nvSpPr>
            <p:spPr bwMode="auto">
              <a:xfrm>
                <a:off x="6106" y="9843"/>
                <a:ext cx="29" cy="12"/>
              </a:xfrm>
              <a:custGeom>
                <a:avLst/>
                <a:gdLst>
                  <a:gd name="T0" fmla="*/ 0 w 12"/>
                  <a:gd name="T1" fmla="*/ 48 h 6"/>
                  <a:gd name="T2" fmla="*/ 41 w 12"/>
                  <a:gd name="T3" fmla="*/ 24 h 6"/>
                  <a:gd name="T4" fmla="*/ 70 w 12"/>
                  <a:gd name="T5" fmla="*/ 16 h 6"/>
                  <a:gd name="T6" fmla="*/ 87 w 12"/>
                  <a:gd name="T7" fmla="*/ 8 h 6"/>
                  <a:gd name="T8" fmla="*/ 111 w 12"/>
                  <a:gd name="T9" fmla="*/ 0 h 6"/>
                  <a:gd name="T10" fmla="*/ 128 w 12"/>
                  <a:gd name="T11" fmla="*/ 0 h 6"/>
                  <a:gd name="T12" fmla="*/ 169 w 12"/>
                  <a:gd name="T13" fmla="*/ 0 h 6"/>
                  <a:gd name="T14" fmla="*/ 111 w 12"/>
                  <a:gd name="T15" fmla="*/ 24 h 6"/>
                  <a:gd name="T16" fmla="*/ 99 w 12"/>
                  <a:gd name="T17" fmla="*/ 32 h 6"/>
                  <a:gd name="T18" fmla="*/ 58 w 12"/>
                  <a:gd name="T19" fmla="*/ 48 h 6"/>
                  <a:gd name="T20" fmla="*/ 41 w 12"/>
                  <a:gd name="T21" fmla="*/ 48 h 6"/>
                  <a:gd name="T22" fmla="*/ 0 w 12"/>
                  <a:gd name="T23" fmla="*/ 48 h 6"/>
                  <a:gd name="T24" fmla="*/ 0 w 12"/>
                  <a:gd name="T25" fmla="*/ 4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6"/>
                  <a:gd name="T41" fmla="*/ 12 w 12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6">
                    <a:moveTo>
                      <a:pt x="0" y="6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7" name="Freeform 822"/>
              <p:cNvSpPr>
                <a:spLocks/>
              </p:cNvSpPr>
              <p:nvPr/>
            </p:nvSpPr>
            <p:spPr bwMode="auto">
              <a:xfrm>
                <a:off x="6120" y="9827"/>
                <a:ext cx="15" cy="16"/>
              </a:xfrm>
              <a:custGeom>
                <a:avLst/>
                <a:gdLst>
                  <a:gd name="T0" fmla="*/ 50 w 6"/>
                  <a:gd name="T1" fmla="*/ 0 h 8"/>
                  <a:gd name="T2" fmla="*/ 20 w 6"/>
                  <a:gd name="T3" fmla="*/ 32 h 8"/>
                  <a:gd name="T4" fmla="*/ 0 w 6"/>
                  <a:gd name="T5" fmla="*/ 64 h 8"/>
                  <a:gd name="T6" fmla="*/ 63 w 6"/>
                  <a:gd name="T7" fmla="*/ 64 h 8"/>
                  <a:gd name="T8" fmla="*/ 63 w 6"/>
                  <a:gd name="T9" fmla="*/ 48 h 8"/>
                  <a:gd name="T10" fmla="*/ 83 w 6"/>
                  <a:gd name="T11" fmla="*/ 32 h 8"/>
                  <a:gd name="T12" fmla="*/ 83 w 6"/>
                  <a:gd name="T13" fmla="*/ 24 h 8"/>
                  <a:gd name="T14" fmla="*/ 50 w 6"/>
                  <a:gd name="T15" fmla="*/ 8 h 8"/>
                  <a:gd name="T16" fmla="*/ 50 w 6"/>
                  <a:gd name="T17" fmla="*/ 0 h 8"/>
                  <a:gd name="T18" fmla="*/ 50 w 6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"/>
                  <a:gd name="T32" fmla="*/ 6 w 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">
                    <a:moveTo>
                      <a:pt x="3" y="0"/>
                    </a:moveTo>
                    <a:cubicBezTo>
                      <a:pt x="3" y="2"/>
                      <a:pt x="2" y="3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8"/>
                      <a:pt x="3" y="8"/>
                      <a:pt x="4" y="8"/>
                    </a:cubicBezTo>
                    <a:cubicBezTo>
                      <a:pt x="4" y="8"/>
                      <a:pt x="4" y="6"/>
                      <a:pt x="4" y="6"/>
                    </a:cubicBezTo>
                    <a:cubicBezTo>
                      <a:pt x="4" y="6"/>
                      <a:pt x="6" y="5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8" name="Freeform 823"/>
              <p:cNvSpPr>
                <a:spLocks/>
              </p:cNvSpPr>
              <p:nvPr/>
            </p:nvSpPr>
            <p:spPr bwMode="auto">
              <a:xfrm>
                <a:off x="6135" y="9835"/>
                <a:ext cx="29" cy="8"/>
              </a:xfrm>
              <a:custGeom>
                <a:avLst/>
                <a:gdLst>
                  <a:gd name="T0" fmla="*/ 0 w 12"/>
                  <a:gd name="T1" fmla="*/ 24 h 4"/>
                  <a:gd name="T2" fmla="*/ 0 w 12"/>
                  <a:gd name="T3" fmla="*/ 0 h 4"/>
                  <a:gd name="T4" fmla="*/ 58 w 12"/>
                  <a:gd name="T5" fmla="*/ 16 h 4"/>
                  <a:gd name="T6" fmla="*/ 169 w 12"/>
                  <a:gd name="T7" fmla="*/ 16 h 4"/>
                  <a:gd name="T8" fmla="*/ 0 w 12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0" y="3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7" y="2"/>
                      <a:pt x="10" y="3"/>
                      <a:pt x="12" y="2"/>
                    </a:cubicBezTo>
                    <a:cubicBezTo>
                      <a:pt x="10" y="4"/>
                      <a:pt x="1" y="3"/>
                      <a:pt x="0" y="3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39" name="Freeform 824"/>
              <p:cNvSpPr>
                <a:spLocks/>
              </p:cNvSpPr>
              <p:nvPr/>
            </p:nvSpPr>
            <p:spPr bwMode="auto">
              <a:xfrm>
                <a:off x="6106" y="9855"/>
                <a:ext cx="29" cy="9"/>
              </a:xfrm>
              <a:custGeom>
                <a:avLst/>
                <a:gdLst>
                  <a:gd name="T0" fmla="*/ 0 w 12"/>
                  <a:gd name="T1" fmla="*/ 0 h 5"/>
                  <a:gd name="T2" fmla="*/ 41 w 12"/>
                  <a:gd name="T3" fmla="*/ 7 h 5"/>
                  <a:gd name="T4" fmla="*/ 41 w 12"/>
                  <a:gd name="T5" fmla="*/ 13 h 5"/>
                  <a:gd name="T6" fmla="*/ 58 w 12"/>
                  <a:gd name="T7" fmla="*/ 7 h 5"/>
                  <a:gd name="T8" fmla="*/ 157 w 12"/>
                  <a:gd name="T9" fmla="*/ 16 h 5"/>
                  <a:gd name="T10" fmla="*/ 169 w 12"/>
                  <a:gd name="T11" fmla="*/ 23 h 5"/>
                  <a:gd name="T12" fmla="*/ 169 w 12"/>
                  <a:gd name="T13" fmla="*/ 29 h 5"/>
                  <a:gd name="T14" fmla="*/ 128 w 12"/>
                  <a:gd name="T15" fmla="*/ 29 h 5"/>
                  <a:gd name="T16" fmla="*/ 99 w 12"/>
                  <a:gd name="T17" fmla="*/ 29 h 5"/>
                  <a:gd name="T18" fmla="*/ 70 w 12"/>
                  <a:gd name="T19" fmla="*/ 23 h 5"/>
                  <a:gd name="T20" fmla="*/ 0 w 12"/>
                  <a:gd name="T21" fmla="*/ 0 h 5"/>
                  <a:gd name="T22" fmla="*/ 0 w 12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5"/>
                  <a:gd name="T38" fmla="*/ 12 w 1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5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5" y="1"/>
                      <a:pt x="9" y="0"/>
                      <a:pt x="11" y="3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5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2" y="4"/>
                      <a:pt x="2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40" name="Freeform 825"/>
              <p:cNvSpPr>
                <a:spLocks/>
              </p:cNvSpPr>
              <p:nvPr/>
            </p:nvSpPr>
            <p:spPr bwMode="auto">
              <a:xfrm>
                <a:off x="6130" y="9851"/>
                <a:ext cx="17" cy="17"/>
              </a:xfrm>
              <a:custGeom>
                <a:avLst/>
                <a:gdLst>
                  <a:gd name="T0" fmla="*/ 0 w 7"/>
                  <a:gd name="T1" fmla="*/ 28 h 9"/>
                  <a:gd name="T2" fmla="*/ 41 w 7"/>
                  <a:gd name="T3" fmla="*/ 53 h 9"/>
                  <a:gd name="T4" fmla="*/ 87 w 7"/>
                  <a:gd name="T5" fmla="*/ 53 h 9"/>
                  <a:gd name="T6" fmla="*/ 70 w 7"/>
                  <a:gd name="T7" fmla="*/ 21 h 9"/>
                  <a:gd name="T8" fmla="*/ 0 w 7"/>
                  <a:gd name="T9" fmla="*/ 21 h 9"/>
                  <a:gd name="T10" fmla="*/ 0 w 7"/>
                  <a:gd name="T11" fmla="*/ 28 h 9"/>
                  <a:gd name="T12" fmla="*/ 0 w 7"/>
                  <a:gd name="T13" fmla="*/ 28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9"/>
                  <a:gd name="T23" fmla="*/ 7 w 7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9">
                    <a:moveTo>
                      <a:pt x="0" y="4"/>
                    </a:moveTo>
                    <a:cubicBezTo>
                      <a:pt x="2" y="4"/>
                      <a:pt x="2" y="6"/>
                      <a:pt x="3" y="8"/>
                    </a:cubicBezTo>
                    <a:cubicBezTo>
                      <a:pt x="3" y="9"/>
                      <a:pt x="5" y="9"/>
                      <a:pt x="6" y="8"/>
                    </a:cubicBezTo>
                    <a:cubicBezTo>
                      <a:pt x="7" y="7"/>
                      <a:pt x="7" y="4"/>
                      <a:pt x="5" y="3"/>
                    </a:cubicBezTo>
                    <a:cubicBezTo>
                      <a:pt x="1" y="0"/>
                      <a:pt x="3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4"/>
                    </a:cubicBezTo>
                  </a:path>
                </a:pathLst>
              </a:custGeom>
              <a:solidFill>
                <a:srgbClr val="B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169" name="Freeform 826"/>
            <p:cNvSpPr>
              <a:spLocks/>
            </p:cNvSpPr>
            <p:nvPr/>
          </p:nvSpPr>
          <p:spPr bwMode="auto">
            <a:xfrm>
              <a:off x="6137" y="9864"/>
              <a:ext cx="17" cy="25"/>
            </a:xfrm>
            <a:custGeom>
              <a:avLst/>
              <a:gdLst>
                <a:gd name="T0" fmla="*/ 58 w 7"/>
                <a:gd name="T1" fmla="*/ 0 h 13"/>
                <a:gd name="T2" fmla="*/ 29 w 7"/>
                <a:gd name="T3" fmla="*/ 15 h 13"/>
                <a:gd name="T4" fmla="*/ 29 w 7"/>
                <a:gd name="T5" fmla="*/ 15 h 13"/>
                <a:gd name="T6" fmla="*/ 29 w 7"/>
                <a:gd name="T7" fmla="*/ 37 h 13"/>
                <a:gd name="T8" fmla="*/ 29 w 7"/>
                <a:gd name="T9" fmla="*/ 63 h 13"/>
                <a:gd name="T10" fmla="*/ 41 w 7"/>
                <a:gd name="T11" fmla="*/ 71 h 13"/>
                <a:gd name="T12" fmla="*/ 41 w 7"/>
                <a:gd name="T13" fmla="*/ 77 h 13"/>
                <a:gd name="T14" fmla="*/ 87 w 7"/>
                <a:gd name="T15" fmla="*/ 56 h 13"/>
                <a:gd name="T16" fmla="*/ 87 w 7"/>
                <a:gd name="T17" fmla="*/ 44 h 13"/>
                <a:gd name="T18" fmla="*/ 87 w 7"/>
                <a:gd name="T19" fmla="*/ 15 h 13"/>
                <a:gd name="T20" fmla="*/ 87 w 7"/>
                <a:gd name="T21" fmla="*/ 15 h 13"/>
                <a:gd name="T22" fmla="*/ 58 w 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3"/>
                <a:gd name="T38" fmla="*/ 7 w 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3">
                  <a:moveTo>
                    <a:pt x="4" y="0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6"/>
                    <a:pt x="0" y="7"/>
                    <a:pt x="2" y="9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3"/>
                    <a:pt x="5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5" y="2"/>
                    <a:pt x="5" y="1"/>
                    <a:pt x="4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0" name="Freeform 827"/>
            <p:cNvSpPr>
              <a:spLocks/>
            </p:cNvSpPr>
            <p:nvPr/>
          </p:nvSpPr>
          <p:spPr bwMode="auto">
            <a:xfrm>
              <a:off x="6130" y="9842"/>
              <a:ext cx="29" cy="12"/>
            </a:xfrm>
            <a:custGeom>
              <a:avLst/>
              <a:gdLst>
                <a:gd name="T0" fmla="*/ 29 w 12"/>
                <a:gd name="T1" fmla="*/ 0 h 6"/>
                <a:gd name="T2" fmla="*/ 0 w 12"/>
                <a:gd name="T3" fmla="*/ 24 h 6"/>
                <a:gd name="T4" fmla="*/ 0 w 12"/>
                <a:gd name="T5" fmla="*/ 24 h 6"/>
                <a:gd name="T6" fmla="*/ 128 w 12"/>
                <a:gd name="T7" fmla="*/ 40 h 6"/>
                <a:gd name="T8" fmla="*/ 169 w 12"/>
                <a:gd name="T9" fmla="*/ 40 h 6"/>
                <a:gd name="T10" fmla="*/ 41 w 12"/>
                <a:gd name="T11" fmla="*/ 0 h 6"/>
                <a:gd name="T12" fmla="*/ 29 w 12"/>
                <a:gd name="T13" fmla="*/ 0 h 6"/>
                <a:gd name="T14" fmla="*/ 29 w 12"/>
                <a:gd name="T15" fmla="*/ 0 h 6"/>
                <a:gd name="T16" fmla="*/ 29 w 12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"/>
                <a:gd name="T29" fmla="*/ 12 w 1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9" y="1"/>
                    <a:pt x="8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1" name="Freeform 828"/>
            <p:cNvSpPr>
              <a:spLocks/>
            </p:cNvSpPr>
            <p:nvPr/>
          </p:nvSpPr>
          <p:spPr bwMode="auto">
            <a:xfrm>
              <a:off x="6142" y="9852"/>
              <a:ext cx="25" cy="31"/>
            </a:xfrm>
            <a:custGeom>
              <a:avLst/>
              <a:gdLst>
                <a:gd name="T0" fmla="*/ 0 w 10"/>
                <a:gd name="T1" fmla="*/ 8 h 16"/>
                <a:gd name="T2" fmla="*/ 33 w 10"/>
                <a:gd name="T3" fmla="*/ 37 h 16"/>
                <a:gd name="T4" fmla="*/ 50 w 10"/>
                <a:gd name="T5" fmla="*/ 45 h 16"/>
                <a:gd name="T6" fmla="*/ 63 w 10"/>
                <a:gd name="T7" fmla="*/ 52 h 16"/>
                <a:gd name="T8" fmla="*/ 63 w 10"/>
                <a:gd name="T9" fmla="*/ 52 h 16"/>
                <a:gd name="T10" fmla="*/ 83 w 10"/>
                <a:gd name="T11" fmla="*/ 87 h 16"/>
                <a:gd name="T12" fmla="*/ 95 w 10"/>
                <a:gd name="T13" fmla="*/ 101 h 16"/>
                <a:gd name="T14" fmla="*/ 145 w 10"/>
                <a:gd name="T15" fmla="*/ 116 h 16"/>
                <a:gd name="T16" fmla="*/ 125 w 10"/>
                <a:gd name="T17" fmla="*/ 45 h 16"/>
                <a:gd name="T18" fmla="*/ 95 w 10"/>
                <a:gd name="T19" fmla="*/ 8 h 16"/>
                <a:gd name="T20" fmla="*/ 0 w 10"/>
                <a:gd name="T21" fmla="*/ 8 h 16"/>
                <a:gd name="T22" fmla="*/ 0 w 10"/>
                <a:gd name="T23" fmla="*/ 8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6"/>
                <a:gd name="T38" fmla="*/ 10 w 10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6">
                  <a:moveTo>
                    <a:pt x="0" y="1"/>
                  </a:moveTo>
                  <a:cubicBezTo>
                    <a:pt x="2" y="2"/>
                    <a:pt x="2" y="3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9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5"/>
                    <a:pt x="8" y="15"/>
                    <a:pt x="9" y="16"/>
                  </a:cubicBezTo>
                  <a:cubicBezTo>
                    <a:pt x="10" y="13"/>
                    <a:pt x="9" y="9"/>
                    <a:pt x="8" y="6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4" y="0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2" name="Freeform 829"/>
            <p:cNvSpPr>
              <a:spLocks/>
            </p:cNvSpPr>
            <p:nvPr/>
          </p:nvSpPr>
          <p:spPr bwMode="auto">
            <a:xfrm>
              <a:off x="6118" y="9905"/>
              <a:ext cx="22" cy="39"/>
            </a:xfrm>
            <a:custGeom>
              <a:avLst/>
              <a:gdLst>
                <a:gd name="T0" fmla="*/ 120 w 9"/>
                <a:gd name="T1" fmla="*/ 148 h 20"/>
                <a:gd name="T2" fmla="*/ 120 w 9"/>
                <a:gd name="T3" fmla="*/ 140 h 20"/>
                <a:gd name="T4" fmla="*/ 29 w 9"/>
                <a:gd name="T5" fmla="*/ 103 h 20"/>
                <a:gd name="T6" fmla="*/ 29 w 9"/>
                <a:gd name="T7" fmla="*/ 0 h 20"/>
                <a:gd name="T8" fmla="*/ 29 w 9"/>
                <a:gd name="T9" fmla="*/ 0 h 20"/>
                <a:gd name="T10" fmla="*/ 29 w 9"/>
                <a:gd name="T11" fmla="*/ 23 h 20"/>
                <a:gd name="T12" fmla="*/ 71 w 9"/>
                <a:gd name="T13" fmla="*/ 16 h 20"/>
                <a:gd name="T14" fmla="*/ 120 w 9"/>
                <a:gd name="T15" fmla="*/ 125 h 20"/>
                <a:gd name="T16" fmla="*/ 132 w 9"/>
                <a:gd name="T17" fmla="*/ 140 h 20"/>
                <a:gd name="T18" fmla="*/ 120 w 9"/>
                <a:gd name="T19" fmla="*/ 14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0"/>
                <a:gd name="T32" fmla="*/ 9 w 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0">
                  <a:moveTo>
                    <a:pt x="8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3" y="17"/>
                    <a:pt x="3" y="16"/>
                    <a:pt x="2" y="14"/>
                  </a:cubicBezTo>
                  <a:cubicBezTo>
                    <a:pt x="0" y="9"/>
                    <a:pt x="1" y="5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3" y="2"/>
                    <a:pt x="5" y="3"/>
                    <a:pt x="5" y="2"/>
                  </a:cubicBezTo>
                  <a:cubicBezTo>
                    <a:pt x="5" y="10"/>
                    <a:pt x="5" y="12"/>
                    <a:pt x="8" y="17"/>
                  </a:cubicBezTo>
                  <a:cubicBezTo>
                    <a:pt x="8" y="18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3" name="Freeform 830"/>
            <p:cNvSpPr>
              <a:spLocks/>
            </p:cNvSpPr>
            <p:nvPr/>
          </p:nvSpPr>
          <p:spPr bwMode="auto">
            <a:xfrm>
              <a:off x="6106" y="9903"/>
              <a:ext cx="14" cy="38"/>
            </a:xfrm>
            <a:custGeom>
              <a:avLst/>
              <a:gdLst>
                <a:gd name="T0" fmla="*/ 49 w 6"/>
                <a:gd name="T1" fmla="*/ 129 h 20"/>
                <a:gd name="T2" fmla="*/ 37 w 6"/>
                <a:gd name="T3" fmla="*/ 124 h 20"/>
                <a:gd name="T4" fmla="*/ 28 w 6"/>
                <a:gd name="T5" fmla="*/ 91 h 20"/>
                <a:gd name="T6" fmla="*/ 49 w 6"/>
                <a:gd name="T7" fmla="*/ 8 h 20"/>
                <a:gd name="T8" fmla="*/ 49 w 6"/>
                <a:gd name="T9" fmla="*/ 0 h 20"/>
                <a:gd name="T10" fmla="*/ 77 w 6"/>
                <a:gd name="T11" fmla="*/ 0 h 20"/>
                <a:gd name="T12" fmla="*/ 49 w 6"/>
                <a:gd name="T13" fmla="*/ 12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0"/>
                <a:gd name="T23" fmla="*/ 6 w 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0">
                  <a:moveTo>
                    <a:pt x="4" y="19"/>
                  </a:moveTo>
                  <a:cubicBezTo>
                    <a:pt x="4" y="20"/>
                    <a:pt x="3" y="20"/>
                    <a:pt x="3" y="18"/>
                  </a:cubicBezTo>
                  <a:cubicBezTo>
                    <a:pt x="2" y="17"/>
                    <a:pt x="3" y="14"/>
                    <a:pt x="2" y="13"/>
                  </a:cubicBezTo>
                  <a:cubicBezTo>
                    <a:pt x="0" y="9"/>
                    <a:pt x="0" y="4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6" y="0"/>
                  </a:cubicBezTo>
                  <a:cubicBezTo>
                    <a:pt x="6" y="0"/>
                    <a:pt x="3" y="5"/>
                    <a:pt x="4" y="19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4" name="Freeform 831"/>
            <p:cNvSpPr>
              <a:spLocks/>
            </p:cNvSpPr>
            <p:nvPr/>
          </p:nvSpPr>
          <p:spPr bwMode="auto">
            <a:xfrm>
              <a:off x="6142" y="9909"/>
              <a:ext cx="27" cy="32"/>
            </a:xfrm>
            <a:custGeom>
              <a:avLst/>
              <a:gdLst>
                <a:gd name="T0" fmla="*/ 133 w 11"/>
                <a:gd name="T1" fmla="*/ 0 h 17"/>
                <a:gd name="T2" fmla="*/ 103 w 11"/>
                <a:gd name="T3" fmla="*/ 113 h 17"/>
                <a:gd name="T4" fmla="*/ 42 w 11"/>
                <a:gd name="T5" fmla="*/ 81 h 17"/>
                <a:gd name="T6" fmla="*/ 12 w 11"/>
                <a:gd name="T7" fmla="*/ 0 h 17"/>
                <a:gd name="T8" fmla="*/ 42 w 11"/>
                <a:gd name="T9" fmla="*/ 60 h 17"/>
                <a:gd name="T10" fmla="*/ 103 w 11"/>
                <a:gd name="T11" fmla="*/ 100 h 17"/>
                <a:gd name="T12" fmla="*/ 133 w 11"/>
                <a:gd name="T13" fmla="*/ 60 h 17"/>
                <a:gd name="T14" fmla="*/ 133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7"/>
                <a:gd name="T26" fmla="*/ 11 w 1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7">
                  <a:moveTo>
                    <a:pt x="9" y="0"/>
                  </a:moveTo>
                  <a:cubicBezTo>
                    <a:pt x="9" y="6"/>
                    <a:pt x="11" y="12"/>
                    <a:pt x="7" y="17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1" y="8"/>
                    <a:pt x="0" y="4"/>
                    <a:pt x="1" y="0"/>
                  </a:cubicBezTo>
                  <a:cubicBezTo>
                    <a:pt x="1" y="0"/>
                    <a:pt x="1" y="7"/>
                    <a:pt x="3" y="9"/>
                  </a:cubicBezTo>
                  <a:cubicBezTo>
                    <a:pt x="4" y="10"/>
                    <a:pt x="3" y="13"/>
                    <a:pt x="7" y="15"/>
                  </a:cubicBezTo>
                  <a:cubicBezTo>
                    <a:pt x="7" y="15"/>
                    <a:pt x="9" y="10"/>
                    <a:pt x="9" y="9"/>
                  </a:cubicBezTo>
                  <a:cubicBezTo>
                    <a:pt x="8" y="8"/>
                    <a:pt x="9" y="6"/>
                    <a:pt x="9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5" name="Freeform 832"/>
            <p:cNvSpPr>
              <a:spLocks/>
            </p:cNvSpPr>
            <p:nvPr/>
          </p:nvSpPr>
          <p:spPr bwMode="auto">
            <a:xfrm>
              <a:off x="6152" y="9845"/>
              <a:ext cx="24" cy="32"/>
            </a:xfrm>
            <a:custGeom>
              <a:avLst/>
              <a:gdLst>
                <a:gd name="T0" fmla="*/ 139 w 10"/>
                <a:gd name="T1" fmla="*/ 105 h 17"/>
                <a:gd name="T2" fmla="*/ 139 w 10"/>
                <a:gd name="T3" fmla="*/ 113 h 17"/>
                <a:gd name="T4" fmla="*/ 127 w 10"/>
                <a:gd name="T5" fmla="*/ 105 h 17"/>
                <a:gd name="T6" fmla="*/ 110 w 10"/>
                <a:gd name="T7" fmla="*/ 100 h 17"/>
                <a:gd name="T8" fmla="*/ 70 w 10"/>
                <a:gd name="T9" fmla="*/ 68 h 17"/>
                <a:gd name="T10" fmla="*/ 58 w 10"/>
                <a:gd name="T11" fmla="*/ 40 h 17"/>
                <a:gd name="T12" fmla="*/ 41 w 10"/>
                <a:gd name="T13" fmla="*/ 32 h 17"/>
                <a:gd name="T14" fmla="*/ 12 w 10"/>
                <a:gd name="T15" fmla="*/ 8 h 17"/>
                <a:gd name="T16" fmla="*/ 12 w 10"/>
                <a:gd name="T17" fmla="*/ 0 h 17"/>
                <a:gd name="T18" fmla="*/ 0 w 10"/>
                <a:gd name="T19" fmla="*/ 0 h 17"/>
                <a:gd name="T20" fmla="*/ 0 w 10"/>
                <a:gd name="T21" fmla="*/ 0 h 17"/>
                <a:gd name="T22" fmla="*/ 12 w 10"/>
                <a:gd name="T23" fmla="*/ 0 h 17"/>
                <a:gd name="T24" fmla="*/ 110 w 10"/>
                <a:gd name="T25" fmla="*/ 60 h 17"/>
                <a:gd name="T26" fmla="*/ 139 w 10"/>
                <a:gd name="T27" fmla="*/ 105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17"/>
                <a:gd name="T44" fmla="*/ 10 w 10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17">
                  <a:moveTo>
                    <a:pt x="10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6"/>
                    <a:pt x="9" y="16"/>
                  </a:cubicBezTo>
                  <a:cubicBezTo>
                    <a:pt x="9" y="16"/>
                    <a:pt x="8" y="15"/>
                    <a:pt x="8" y="15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3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" y="2"/>
                    <a:pt x="8" y="9"/>
                  </a:cubicBezTo>
                  <a:cubicBezTo>
                    <a:pt x="9" y="17"/>
                    <a:pt x="9" y="12"/>
                    <a:pt x="10" y="16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6" name="Freeform 833"/>
            <p:cNvSpPr>
              <a:spLocks/>
            </p:cNvSpPr>
            <p:nvPr/>
          </p:nvSpPr>
          <p:spPr bwMode="auto">
            <a:xfrm>
              <a:off x="6142" y="9880"/>
              <a:ext cx="12" cy="36"/>
            </a:xfrm>
            <a:custGeom>
              <a:avLst/>
              <a:gdLst>
                <a:gd name="T0" fmla="*/ 70 w 5"/>
                <a:gd name="T1" fmla="*/ 116 h 19"/>
                <a:gd name="T2" fmla="*/ 12 w 5"/>
                <a:gd name="T3" fmla="*/ 68 h 19"/>
                <a:gd name="T4" fmla="*/ 29 w 5"/>
                <a:gd name="T5" fmla="*/ 32 h 19"/>
                <a:gd name="T6" fmla="*/ 70 w 5"/>
                <a:gd name="T7" fmla="*/ 0 h 19"/>
                <a:gd name="T8" fmla="*/ 70 w 5"/>
                <a:gd name="T9" fmla="*/ 0 h 19"/>
                <a:gd name="T10" fmla="*/ 41 w 5"/>
                <a:gd name="T11" fmla="*/ 68 h 19"/>
                <a:gd name="T12" fmla="*/ 70 w 5"/>
                <a:gd name="T13" fmla="*/ 76 h 19"/>
                <a:gd name="T14" fmla="*/ 41 w 5"/>
                <a:gd name="T15" fmla="*/ 76 h 19"/>
                <a:gd name="T16" fmla="*/ 70 w 5"/>
                <a:gd name="T17" fmla="*/ 11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9"/>
                <a:gd name="T29" fmla="*/ 5 w 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9">
                  <a:moveTo>
                    <a:pt x="5" y="17"/>
                  </a:moveTo>
                  <a:cubicBezTo>
                    <a:pt x="4" y="19"/>
                    <a:pt x="0" y="13"/>
                    <a:pt x="1" y="10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4"/>
                    <a:pt x="4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" y="8"/>
                    <a:pt x="3" y="10"/>
                  </a:cubicBezTo>
                  <a:cubicBezTo>
                    <a:pt x="5" y="13"/>
                    <a:pt x="5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5" y="15"/>
                    <a:pt x="5" y="17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7" name="Freeform 834"/>
            <p:cNvSpPr>
              <a:spLocks/>
            </p:cNvSpPr>
            <p:nvPr/>
          </p:nvSpPr>
          <p:spPr bwMode="auto">
            <a:xfrm>
              <a:off x="6113" y="9883"/>
              <a:ext cx="17" cy="16"/>
            </a:xfrm>
            <a:custGeom>
              <a:avLst/>
              <a:gdLst>
                <a:gd name="T0" fmla="*/ 87 w 7"/>
                <a:gd name="T1" fmla="*/ 8 h 8"/>
                <a:gd name="T2" fmla="*/ 70 w 7"/>
                <a:gd name="T3" fmla="*/ 8 h 8"/>
                <a:gd name="T4" fmla="*/ 0 w 7"/>
                <a:gd name="T5" fmla="*/ 64 h 8"/>
                <a:gd name="T6" fmla="*/ 87 w 7"/>
                <a:gd name="T7" fmla="*/ 8 h 8"/>
                <a:gd name="T8" fmla="*/ 87 w 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1"/>
                  </a:moveTo>
                  <a:cubicBezTo>
                    <a:pt x="6" y="1"/>
                    <a:pt x="5" y="0"/>
                    <a:pt x="5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0" y="8"/>
                    <a:pt x="4" y="3"/>
                    <a:pt x="6" y="1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8" name="Freeform 835"/>
            <p:cNvSpPr>
              <a:spLocks/>
            </p:cNvSpPr>
            <p:nvPr/>
          </p:nvSpPr>
          <p:spPr bwMode="auto">
            <a:xfrm>
              <a:off x="6167" y="9873"/>
              <a:ext cx="17" cy="32"/>
            </a:xfrm>
            <a:custGeom>
              <a:avLst/>
              <a:gdLst>
                <a:gd name="T0" fmla="*/ 100 w 7"/>
                <a:gd name="T1" fmla="*/ 128 h 16"/>
                <a:gd name="T2" fmla="*/ 87 w 7"/>
                <a:gd name="T3" fmla="*/ 120 h 16"/>
                <a:gd name="T4" fmla="*/ 29 w 7"/>
                <a:gd name="T5" fmla="*/ 104 h 16"/>
                <a:gd name="T6" fmla="*/ 0 w 7"/>
                <a:gd name="T7" fmla="*/ 40 h 16"/>
                <a:gd name="T8" fmla="*/ 0 w 7"/>
                <a:gd name="T9" fmla="*/ 0 h 16"/>
                <a:gd name="T10" fmla="*/ 58 w 7"/>
                <a:gd name="T11" fmla="*/ 32 h 16"/>
                <a:gd name="T12" fmla="*/ 100 w 7"/>
                <a:gd name="T13" fmla="*/ 112 h 16"/>
                <a:gd name="T14" fmla="*/ 100 w 7"/>
                <a:gd name="T15" fmla="*/ 12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6"/>
                <a:gd name="T26" fmla="*/ 7 w 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6">
                  <a:moveTo>
                    <a:pt x="7" y="16"/>
                  </a:moveTo>
                  <a:cubicBezTo>
                    <a:pt x="7" y="16"/>
                    <a:pt x="7" y="15"/>
                    <a:pt x="6" y="15"/>
                  </a:cubicBezTo>
                  <a:cubicBezTo>
                    <a:pt x="5" y="15"/>
                    <a:pt x="3" y="14"/>
                    <a:pt x="2" y="13"/>
                  </a:cubicBezTo>
                  <a:cubicBezTo>
                    <a:pt x="1" y="10"/>
                    <a:pt x="1" y="7"/>
                    <a:pt x="0" y="5"/>
                  </a:cubicBezTo>
                  <a:cubicBezTo>
                    <a:pt x="0" y="3"/>
                    <a:pt x="1" y="1"/>
                    <a:pt x="0" y="0"/>
                  </a:cubicBezTo>
                  <a:cubicBezTo>
                    <a:pt x="2" y="1"/>
                    <a:pt x="3" y="2"/>
                    <a:pt x="4" y="4"/>
                  </a:cubicBezTo>
                  <a:cubicBezTo>
                    <a:pt x="4" y="4"/>
                    <a:pt x="1" y="8"/>
                    <a:pt x="7" y="14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79" name="Freeform 836"/>
            <p:cNvSpPr>
              <a:spLocks/>
            </p:cNvSpPr>
            <p:nvPr/>
          </p:nvSpPr>
          <p:spPr bwMode="auto">
            <a:xfrm>
              <a:off x="6162" y="9941"/>
              <a:ext cx="27" cy="22"/>
            </a:xfrm>
            <a:custGeom>
              <a:avLst/>
              <a:gdLst>
                <a:gd name="T0" fmla="*/ 12 w 11"/>
                <a:gd name="T1" fmla="*/ 0 h 11"/>
                <a:gd name="T2" fmla="*/ 42 w 11"/>
                <a:gd name="T3" fmla="*/ 24 h 11"/>
                <a:gd name="T4" fmla="*/ 61 w 11"/>
                <a:gd name="T5" fmla="*/ 32 h 11"/>
                <a:gd name="T6" fmla="*/ 71 w 11"/>
                <a:gd name="T7" fmla="*/ 64 h 11"/>
                <a:gd name="T8" fmla="*/ 162 w 11"/>
                <a:gd name="T9" fmla="*/ 88 h 11"/>
                <a:gd name="T10" fmla="*/ 162 w 11"/>
                <a:gd name="T11" fmla="*/ 40 h 11"/>
                <a:gd name="T12" fmla="*/ 150 w 11"/>
                <a:gd name="T13" fmla="*/ 80 h 11"/>
                <a:gd name="T14" fmla="*/ 91 w 11"/>
                <a:gd name="T15" fmla="*/ 56 h 11"/>
                <a:gd name="T16" fmla="*/ 29 w 11"/>
                <a:gd name="T17" fmla="*/ 0 h 11"/>
                <a:gd name="T18" fmla="*/ 12 w 11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1"/>
                <a:gd name="T32" fmla="*/ 11 w 1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1">
                  <a:moveTo>
                    <a:pt x="1" y="0"/>
                  </a:moveTo>
                  <a:cubicBezTo>
                    <a:pt x="0" y="0"/>
                    <a:pt x="3" y="2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6" y="10"/>
                    <a:pt x="9" y="10"/>
                    <a:pt x="11" y="11"/>
                  </a:cubicBezTo>
                  <a:cubicBezTo>
                    <a:pt x="11" y="11"/>
                    <a:pt x="11" y="7"/>
                    <a:pt x="11" y="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6" y="9"/>
                    <a:pt x="6" y="7"/>
                  </a:cubicBezTo>
                  <a:cubicBezTo>
                    <a:pt x="6" y="4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0" name="Freeform 837"/>
            <p:cNvSpPr>
              <a:spLocks/>
            </p:cNvSpPr>
            <p:nvPr/>
          </p:nvSpPr>
          <p:spPr bwMode="auto">
            <a:xfrm>
              <a:off x="6130" y="9948"/>
              <a:ext cx="27" cy="23"/>
            </a:xfrm>
            <a:custGeom>
              <a:avLst/>
              <a:gdLst>
                <a:gd name="T0" fmla="*/ 133 w 11"/>
                <a:gd name="T1" fmla="*/ 36 h 12"/>
                <a:gd name="T2" fmla="*/ 162 w 11"/>
                <a:gd name="T3" fmla="*/ 84 h 12"/>
                <a:gd name="T4" fmla="*/ 120 w 11"/>
                <a:gd name="T5" fmla="*/ 77 h 12"/>
                <a:gd name="T6" fmla="*/ 0 w 11"/>
                <a:gd name="T7" fmla="*/ 0 h 12"/>
                <a:gd name="T8" fmla="*/ 120 w 11"/>
                <a:gd name="T9" fmla="*/ 63 h 12"/>
                <a:gd name="T10" fmla="*/ 120 w 11"/>
                <a:gd name="T11" fmla="*/ 48 h 12"/>
                <a:gd name="T12" fmla="*/ 120 w 11"/>
                <a:gd name="T13" fmla="*/ 63 h 12"/>
                <a:gd name="T14" fmla="*/ 150 w 11"/>
                <a:gd name="T15" fmla="*/ 69 h 12"/>
                <a:gd name="T16" fmla="*/ 162 w 11"/>
                <a:gd name="T17" fmla="*/ 77 h 12"/>
                <a:gd name="T18" fmla="*/ 150 w 11"/>
                <a:gd name="T19" fmla="*/ 44 h 12"/>
                <a:gd name="T20" fmla="*/ 133 w 11"/>
                <a:gd name="T21" fmla="*/ 3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9" y="5"/>
                  </a:moveTo>
                  <a:cubicBezTo>
                    <a:pt x="11" y="7"/>
                    <a:pt x="11" y="9"/>
                    <a:pt x="11" y="12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0" y="0"/>
                    <a:pt x="6" y="9"/>
                    <a:pt x="8" y="9"/>
                  </a:cubicBezTo>
                  <a:cubicBezTo>
                    <a:pt x="8" y="9"/>
                    <a:pt x="9" y="8"/>
                    <a:pt x="8" y="7"/>
                  </a:cubicBezTo>
                  <a:cubicBezTo>
                    <a:pt x="8" y="7"/>
                    <a:pt x="9" y="9"/>
                    <a:pt x="8" y="9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8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1" name="Freeform 838"/>
            <p:cNvSpPr>
              <a:spLocks/>
            </p:cNvSpPr>
            <p:nvPr/>
          </p:nvSpPr>
          <p:spPr bwMode="auto">
            <a:xfrm>
              <a:off x="6142" y="9940"/>
              <a:ext cx="32" cy="27"/>
            </a:xfrm>
            <a:custGeom>
              <a:avLst/>
              <a:gdLst>
                <a:gd name="T0" fmla="*/ 74 w 13"/>
                <a:gd name="T1" fmla="*/ 0 h 14"/>
                <a:gd name="T2" fmla="*/ 194 w 13"/>
                <a:gd name="T3" fmla="*/ 100 h 14"/>
                <a:gd name="T4" fmla="*/ 0 w 13"/>
                <a:gd name="T5" fmla="*/ 8 h 14"/>
                <a:gd name="T6" fmla="*/ 162 w 13"/>
                <a:gd name="T7" fmla="*/ 93 h 14"/>
                <a:gd name="T8" fmla="*/ 162 w 13"/>
                <a:gd name="T9" fmla="*/ 56 h 14"/>
                <a:gd name="T10" fmla="*/ 133 w 13"/>
                <a:gd name="T11" fmla="*/ 56 h 14"/>
                <a:gd name="T12" fmla="*/ 153 w 13"/>
                <a:gd name="T13" fmla="*/ 52 h 14"/>
                <a:gd name="T14" fmla="*/ 103 w 13"/>
                <a:gd name="T15" fmla="*/ 15 h 14"/>
                <a:gd name="T16" fmla="*/ 74 w 13"/>
                <a:gd name="T17" fmla="*/ 8 h 14"/>
                <a:gd name="T18" fmla="*/ 74 w 13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4"/>
                <a:gd name="T32" fmla="*/ 13 w 1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4">
                  <a:moveTo>
                    <a:pt x="5" y="0"/>
                  </a:moveTo>
                  <a:cubicBezTo>
                    <a:pt x="11" y="2"/>
                    <a:pt x="12" y="9"/>
                    <a:pt x="13" y="14"/>
                  </a:cubicBezTo>
                  <a:cubicBezTo>
                    <a:pt x="6" y="12"/>
                    <a:pt x="3" y="6"/>
                    <a:pt x="0" y="1"/>
                  </a:cubicBezTo>
                  <a:cubicBezTo>
                    <a:pt x="0" y="1"/>
                    <a:pt x="6" y="11"/>
                    <a:pt x="11" y="13"/>
                  </a:cubicBezTo>
                  <a:cubicBezTo>
                    <a:pt x="11" y="13"/>
                    <a:pt x="11" y="9"/>
                    <a:pt x="11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9" y="3"/>
                    <a:pt x="7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2" name="Freeform 839"/>
            <p:cNvSpPr>
              <a:spLocks/>
            </p:cNvSpPr>
            <p:nvPr/>
          </p:nvSpPr>
          <p:spPr bwMode="auto">
            <a:xfrm>
              <a:off x="6181" y="9934"/>
              <a:ext cx="20" cy="21"/>
            </a:xfrm>
            <a:custGeom>
              <a:avLst/>
              <a:gdLst>
                <a:gd name="T0" fmla="*/ 125 w 8"/>
                <a:gd name="T1" fmla="*/ 40 h 11"/>
                <a:gd name="T2" fmla="*/ 125 w 8"/>
                <a:gd name="T3" fmla="*/ 76 h 11"/>
                <a:gd name="T4" fmla="*/ 0 w 8"/>
                <a:gd name="T5" fmla="*/ 0 h 11"/>
                <a:gd name="T6" fmla="*/ 63 w 8"/>
                <a:gd name="T7" fmla="*/ 40 h 11"/>
                <a:gd name="T8" fmla="*/ 113 w 8"/>
                <a:gd name="T9" fmla="*/ 69 h 11"/>
                <a:gd name="T10" fmla="*/ 113 w 8"/>
                <a:gd name="T11" fmla="*/ 48 h 11"/>
                <a:gd name="T12" fmla="*/ 95 w 8"/>
                <a:gd name="T13" fmla="*/ 48 h 11"/>
                <a:gd name="T14" fmla="*/ 113 w 8"/>
                <a:gd name="T15" fmla="*/ 40 h 11"/>
                <a:gd name="T16" fmla="*/ 113 w 8"/>
                <a:gd name="T17" fmla="*/ 36 h 11"/>
                <a:gd name="T18" fmla="*/ 125 w 8"/>
                <a:gd name="T19" fmla="*/ 4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8" y="6"/>
                  </a:moveTo>
                  <a:cubicBezTo>
                    <a:pt x="8" y="8"/>
                    <a:pt x="8" y="11"/>
                    <a:pt x="8" y="11"/>
                  </a:cubicBezTo>
                  <a:cubicBezTo>
                    <a:pt x="3" y="10"/>
                    <a:pt x="1" y="4"/>
                    <a:pt x="0" y="0"/>
                  </a:cubicBezTo>
                  <a:cubicBezTo>
                    <a:pt x="0" y="0"/>
                    <a:pt x="2" y="5"/>
                    <a:pt x="4" y="6"/>
                  </a:cubicBezTo>
                  <a:cubicBezTo>
                    <a:pt x="4" y="6"/>
                    <a:pt x="5" y="9"/>
                    <a:pt x="7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4"/>
                    <a:pt x="8" y="6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3" name="Freeform 840"/>
            <p:cNvSpPr>
              <a:spLocks/>
            </p:cNvSpPr>
            <p:nvPr/>
          </p:nvSpPr>
          <p:spPr bwMode="auto">
            <a:xfrm>
              <a:off x="6176" y="10016"/>
              <a:ext cx="15" cy="11"/>
            </a:xfrm>
            <a:custGeom>
              <a:avLst/>
              <a:gdLst>
                <a:gd name="T0" fmla="*/ 33 w 6"/>
                <a:gd name="T1" fmla="*/ 37 h 6"/>
                <a:gd name="T2" fmla="*/ 50 w 6"/>
                <a:gd name="T3" fmla="*/ 37 h 6"/>
                <a:gd name="T4" fmla="*/ 83 w 6"/>
                <a:gd name="T5" fmla="*/ 24 h 6"/>
                <a:gd name="T6" fmla="*/ 0 w 6"/>
                <a:gd name="T7" fmla="*/ 0 h 6"/>
                <a:gd name="T8" fmla="*/ 20 w 6"/>
                <a:gd name="T9" fmla="*/ 37 h 6"/>
                <a:gd name="T10" fmla="*/ 33 w 6"/>
                <a:gd name="T11" fmla="*/ 3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0"/>
                    <a:pt x="2" y="4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4" name="Freeform 841"/>
            <p:cNvSpPr>
              <a:spLocks/>
            </p:cNvSpPr>
            <p:nvPr/>
          </p:nvSpPr>
          <p:spPr bwMode="auto">
            <a:xfrm>
              <a:off x="6189" y="10016"/>
              <a:ext cx="9" cy="5"/>
            </a:xfrm>
            <a:custGeom>
              <a:avLst/>
              <a:gdLst>
                <a:gd name="T0" fmla="*/ 36 w 4"/>
                <a:gd name="T1" fmla="*/ 8 h 3"/>
                <a:gd name="T2" fmla="*/ 11 w 4"/>
                <a:gd name="T3" fmla="*/ 13 h 3"/>
                <a:gd name="T4" fmla="*/ 11 w 4"/>
                <a:gd name="T5" fmla="*/ 8 h 3"/>
                <a:gd name="T6" fmla="*/ 0 w 4"/>
                <a:gd name="T7" fmla="*/ 8 h 3"/>
                <a:gd name="T8" fmla="*/ 0 w 4"/>
                <a:gd name="T9" fmla="*/ 5 h 3"/>
                <a:gd name="T10" fmla="*/ 25 w 4"/>
                <a:gd name="T11" fmla="*/ 0 h 3"/>
                <a:gd name="T12" fmla="*/ 36 w 4"/>
                <a:gd name="T13" fmla="*/ 8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4" y="1"/>
                    <a:pt x="3" y="2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5" name="Freeform 842"/>
            <p:cNvSpPr>
              <a:spLocks/>
            </p:cNvSpPr>
            <p:nvPr/>
          </p:nvSpPr>
          <p:spPr bwMode="auto">
            <a:xfrm>
              <a:off x="6196" y="10009"/>
              <a:ext cx="15" cy="10"/>
            </a:xfrm>
            <a:custGeom>
              <a:avLst/>
              <a:gdLst>
                <a:gd name="T0" fmla="*/ 20 w 6"/>
                <a:gd name="T1" fmla="*/ 32 h 5"/>
                <a:gd name="T2" fmla="*/ 0 w 6"/>
                <a:gd name="T3" fmla="*/ 24 h 5"/>
                <a:gd name="T4" fmla="*/ 20 w 6"/>
                <a:gd name="T5" fmla="*/ 0 h 5"/>
                <a:gd name="T6" fmla="*/ 50 w 6"/>
                <a:gd name="T7" fmla="*/ 16 h 5"/>
                <a:gd name="T8" fmla="*/ 20 w 6"/>
                <a:gd name="T9" fmla="*/ 3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1" y="4"/>
                  </a:move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6" y="3"/>
                    <a:pt x="1" y="5"/>
                    <a:pt x="1" y="4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6" name="Freeform 843"/>
            <p:cNvSpPr>
              <a:spLocks/>
            </p:cNvSpPr>
            <p:nvPr/>
          </p:nvSpPr>
          <p:spPr bwMode="auto">
            <a:xfrm>
              <a:off x="6186" y="10023"/>
              <a:ext cx="12" cy="12"/>
            </a:xfrm>
            <a:custGeom>
              <a:avLst/>
              <a:gdLst>
                <a:gd name="T0" fmla="*/ 70 w 5"/>
                <a:gd name="T1" fmla="*/ 32 h 6"/>
                <a:gd name="T2" fmla="*/ 58 w 5"/>
                <a:gd name="T3" fmla="*/ 32 h 6"/>
                <a:gd name="T4" fmla="*/ 12 w 5"/>
                <a:gd name="T5" fmla="*/ 48 h 6"/>
                <a:gd name="T6" fmla="*/ 0 w 5"/>
                <a:gd name="T7" fmla="*/ 16 h 6"/>
                <a:gd name="T8" fmla="*/ 41 w 5"/>
                <a:gd name="T9" fmla="*/ 0 h 6"/>
                <a:gd name="T10" fmla="*/ 41 w 5"/>
                <a:gd name="T11" fmla="*/ 8 h 6"/>
                <a:gd name="T12" fmla="*/ 58 w 5"/>
                <a:gd name="T13" fmla="*/ 16 h 6"/>
                <a:gd name="T14" fmla="*/ 70 w 5"/>
                <a:gd name="T15" fmla="*/ 3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3" y="5"/>
                    <a:pt x="3" y="6"/>
                    <a:pt x="1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4"/>
                    <a:pt x="5" y="4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7" name="Freeform 844"/>
            <p:cNvSpPr>
              <a:spLocks/>
            </p:cNvSpPr>
            <p:nvPr/>
          </p:nvSpPr>
          <p:spPr bwMode="auto">
            <a:xfrm>
              <a:off x="6194" y="10021"/>
              <a:ext cx="9" cy="8"/>
            </a:xfrm>
            <a:custGeom>
              <a:avLst/>
              <a:gdLst>
                <a:gd name="T0" fmla="*/ 45 w 4"/>
                <a:gd name="T1" fmla="*/ 24 h 4"/>
                <a:gd name="T2" fmla="*/ 36 w 4"/>
                <a:gd name="T3" fmla="*/ 32 h 4"/>
                <a:gd name="T4" fmla="*/ 0 w 4"/>
                <a:gd name="T5" fmla="*/ 8 h 4"/>
                <a:gd name="T6" fmla="*/ 25 w 4"/>
                <a:gd name="T7" fmla="*/ 0 h 4"/>
                <a:gd name="T8" fmla="*/ 45 w 4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4" y="2"/>
                    <a:pt x="4" y="3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8" name="Freeform 845"/>
            <p:cNvSpPr>
              <a:spLocks/>
            </p:cNvSpPr>
            <p:nvPr/>
          </p:nvSpPr>
          <p:spPr bwMode="auto">
            <a:xfrm>
              <a:off x="6206" y="10009"/>
              <a:ext cx="17" cy="12"/>
            </a:xfrm>
            <a:custGeom>
              <a:avLst/>
              <a:gdLst>
                <a:gd name="T0" fmla="*/ 29 w 7"/>
                <a:gd name="T1" fmla="*/ 0 h 6"/>
                <a:gd name="T2" fmla="*/ 0 w 7"/>
                <a:gd name="T3" fmla="*/ 32 h 6"/>
                <a:gd name="T4" fmla="*/ 41 w 7"/>
                <a:gd name="T5" fmla="*/ 48 h 6"/>
                <a:gd name="T6" fmla="*/ 70 w 7"/>
                <a:gd name="T7" fmla="*/ 48 h 6"/>
                <a:gd name="T8" fmla="*/ 87 w 7"/>
                <a:gd name="T9" fmla="*/ 48 h 6"/>
                <a:gd name="T10" fmla="*/ 100 w 7"/>
                <a:gd name="T11" fmla="*/ 32 h 6"/>
                <a:gd name="T12" fmla="*/ 58 w 7"/>
                <a:gd name="T13" fmla="*/ 16 h 6"/>
                <a:gd name="T14" fmla="*/ 29 w 7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6"/>
                <a:gd name="T26" fmla="*/ 7 w 7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6">
                  <a:moveTo>
                    <a:pt x="2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3" y="6"/>
                    <a:pt x="4" y="5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89" name="Freeform 846"/>
            <p:cNvSpPr>
              <a:spLocks/>
            </p:cNvSpPr>
            <p:nvPr/>
          </p:nvSpPr>
          <p:spPr bwMode="auto">
            <a:xfrm>
              <a:off x="6206" y="10021"/>
              <a:ext cx="17" cy="6"/>
            </a:xfrm>
            <a:custGeom>
              <a:avLst/>
              <a:gdLst>
                <a:gd name="T0" fmla="*/ 87 w 7"/>
                <a:gd name="T1" fmla="*/ 8 h 3"/>
                <a:gd name="T2" fmla="*/ 41 w 7"/>
                <a:gd name="T3" fmla="*/ 0 h 3"/>
                <a:gd name="T4" fmla="*/ 0 w 7"/>
                <a:gd name="T5" fmla="*/ 16 h 3"/>
                <a:gd name="T6" fmla="*/ 0 w 7"/>
                <a:gd name="T7" fmla="*/ 24 h 3"/>
                <a:gd name="T8" fmla="*/ 12 w 7"/>
                <a:gd name="T9" fmla="*/ 24 h 3"/>
                <a:gd name="T10" fmla="*/ 100 w 7"/>
                <a:gd name="T11" fmla="*/ 24 h 3"/>
                <a:gd name="T12" fmla="*/ 87 w 7"/>
                <a:gd name="T13" fmla="*/ 8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6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2"/>
                    <a:pt x="5" y="2"/>
                    <a:pt x="7" y="3"/>
                  </a:cubicBezTo>
                  <a:cubicBezTo>
                    <a:pt x="7" y="2"/>
                    <a:pt x="7" y="1"/>
                    <a:pt x="6" y="1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0" name="Freeform 847"/>
            <p:cNvSpPr>
              <a:spLocks/>
            </p:cNvSpPr>
            <p:nvPr/>
          </p:nvSpPr>
          <p:spPr bwMode="auto">
            <a:xfrm>
              <a:off x="6225" y="10019"/>
              <a:ext cx="17" cy="14"/>
            </a:xfrm>
            <a:custGeom>
              <a:avLst/>
              <a:gdLst>
                <a:gd name="T0" fmla="*/ 100 w 7"/>
                <a:gd name="T1" fmla="*/ 24 h 7"/>
                <a:gd name="T2" fmla="*/ 87 w 7"/>
                <a:gd name="T3" fmla="*/ 8 h 7"/>
                <a:gd name="T4" fmla="*/ 41 w 7"/>
                <a:gd name="T5" fmla="*/ 8 h 7"/>
                <a:gd name="T6" fmla="*/ 0 w 7"/>
                <a:gd name="T7" fmla="*/ 32 h 7"/>
                <a:gd name="T8" fmla="*/ 41 w 7"/>
                <a:gd name="T9" fmla="*/ 48 h 7"/>
                <a:gd name="T10" fmla="*/ 58 w 7"/>
                <a:gd name="T11" fmla="*/ 48 h 7"/>
                <a:gd name="T12" fmla="*/ 58 w 7"/>
                <a:gd name="T13" fmla="*/ 40 h 7"/>
                <a:gd name="T14" fmla="*/ 100 w 7"/>
                <a:gd name="T15" fmla="*/ 24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7"/>
                <a:gd name="T26" fmla="*/ 7 w 7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7">
                  <a:moveTo>
                    <a:pt x="7" y="3"/>
                  </a:move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0" y="5"/>
                    <a:pt x="2" y="7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7" y="3"/>
                    <a:pt x="7" y="3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1" name="Freeform 848"/>
            <p:cNvSpPr>
              <a:spLocks/>
            </p:cNvSpPr>
            <p:nvPr/>
          </p:nvSpPr>
          <p:spPr bwMode="auto">
            <a:xfrm>
              <a:off x="6223" y="10017"/>
              <a:ext cx="7" cy="8"/>
            </a:xfrm>
            <a:custGeom>
              <a:avLst/>
              <a:gdLst>
                <a:gd name="T0" fmla="*/ 12 w 3"/>
                <a:gd name="T1" fmla="*/ 0 h 4"/>
                <a:gd name="T2" fmla="*/ 37 w 3"/>
                <a:gd name="T3" fmla="*/ 16 h 4"/>
                <a:gd name="T4" fmla="*/ 12 w 3"/>
                <a:gd name="T5" fmla="*/ 32 h 4"/>
                <a:gd name="T6" fmla="*/ 12 w 3"/>
                <a:gd name="T7" fmla="*/ 32 h 4"/>
                <a:gd name="T8" fmla="*/ 0 w 3"/>
                <a:gd name="T9" fmla="*/ 24 h 4"/>
                <a:gd name="T10" fmla="*/ 0 w 3"/>
                <a:gd name="T11" fmla="*/ 16 h 4"/>
                <a:gd name="T12" fmla="*/ 12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1" y="0"/>
                  </a:moveTo>
                  <a:cubicBezTo>
                    <a:pt x="1" y="1"/>
                    <a:pt x="3" y="1"/>
                    <a:pt x="3" y="2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2" name="Freeform 849"/>
            <p:cNvSpPr>
              <a:spLocks/>
            </p:cNvSpPr>
            <p:nvPr/>
          </p:nvSpPr>
          <p:spPr bwMode="auto">
            <a:xfrm>
              <a:off x="6123" y="9945"/>
              <a:ext cx="12" cy="18"/>
            </a:xfrm>
            <a:custGeom>
              <a:avLst/>
              <a:gdLst>
                <a:gd name="T0" fmla="*/ 70 w 5"/>
                <a:gd name="T1" fmla="*/ 72 h 9"/>
                <a:gd name="T2" fmla="*/ 58 w 5"/>
                <a:gd name="T3" fmla="*/ 72 h 9"/>
                <a:gd name="T4" fmla="*/ 29 w 5"/>
                <a:gd name="T5" fmla="*/ 56 h 9"/>
                <a:gd name="T6" fmla="*/ 0 w 5"/>
                <a:gd name="T7" fmla="*/ 24 h 9"/>
                <a:gd name="T8" fmla="*/ 0 w 5"/>
                <a:gd name="T9" fmla="*/ 0 h 9"/>
                <a:gd name="T10" fmla="*/ 0 w 5"/>
                <a:gd name="T11" fmla="*/ 0 h 9"/>
                <a:gd name="T12" fmla="*/ 70 w 5"/>
                <a:gd name="T13" fmla="*/ 7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"/>
                <a:gd name="T23" fmla="*/ 5 w 5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">
                  <a:moveTo>
                    <a:pt x="5" y="9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6"/>
                    <a:pt x="1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6"/>
                    <a:pt x="5" y="9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3" name="Freeform 850"/>
            <p:cNvSpPr>
              <a:spLocks/>
            </p:cNvSpPr>
            <p:nvPr/>
          </p:nvSpPr>
          <p:spPr bwMode="auto">
            <a:xfrm>
              <a:off x="6142" y="9930"/>
              <a:ext cx="20" cy="25"/>
            </a:xfrm>
            <a:custGeom>
              <a:avLst/>
              <a:gdLst>
                <a:gd name="T0" fmla="*/ 20 w 8"/>
                <a:gd name="T1" fmla="*/ 0 h 13"/>
                <a:gd name="T2" fmla="*/ 20 w 8"/>
                <a:gd name="T3" fmla="*/ 37 h 13"/>
                <a:gd name="T4" fmla="*/ 83 w 8"/>
                <a:gd name="T5" fmla="*/ 71 h 13"/>
                <a:gd name="T6" fmla="*/ 125 w 8"/>
                <a:gd name="T7" fmla="*/ 92 h 13"/>
                <a:gd name="T8" fmla="*/ 20 w 8"/>
                <a:gd name="T9" fmla="*/ 8 h 13"/>
                <a:gd name="T10" fmla="*/ 20 w 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1" y="0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10"/>
                  </a:cubicBezTo>
                  <a:cubicBezTo>
                    <a:pt x="7" y="13"/>
                    <a:pt x="5" y="11"/>
                    <a:pt x="8" y="13"/>
                  </a:cubicBezTo>
                  <a:cubicBezTo>
                    <a:pt x="5" y="9"/>
                    <a:pt x="5" y="5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4" name="Freeform 851"/>
            <p:cNvSpPr>
              <a:spLocks/>
            </p:cNvSpPr>
            <p:nvPr/>
          </p:nvSpPr>
          <p:spPr bwMode="auto">
            <a:xfrm>
              <a:off x="6164" y="9930"/>
              <a:ext cx="20" cy="25"/>
            </a:xfrm>
            <a:custGeom>
              <a:avLst/>
              <a:gdLst>
                <a:gd name="T0" fmla="*/ 20 w 8"/>
                <a:gd name="T1" fmla="*/ 0 h 13"/>
                <a:gd name="T2" fmla="*/ 20 w 8"/>
                <a:gd name="T3" fmla="*/ 37 h 13"/>
                <a:gd name="T4" fmla="*/ 83 w 8"/>
                <a:gd name="T5" fmla="*/ 71 h 13"/>
                <a:gd name="T6" fmla="*/ 125 w 8"/>
                <a:gd name="T7" fmla="*/ 92 h 13"/>
                <a:gd name="T8" fmla="*/ 33 w 8"/>
                <a:gd name="T9" fmla="*/ 8 h 13"/>
                <a:gd name="T10" fmla="*/ 20 w 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1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3" y="6"/>
                    <a:pt x="4" y="8"/>
                    <a:pt x="5" y="10"/>
                  </a:cubicBezTo>
                  <a:cubicBezTo>
                    <a:pt x="6" y="11"/>
                    <a:pt x="7" y="12"/>
                    <a:pt x="8" y="13"/>
                  </a:cubicBezTo>
                  <a:cubicBezTo>
                    <a:pt x="6" y="9"/>
                    <a:pt x="5" y="4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5" name="Freeform 852"/>
            <p:cNvSpPr>
              <a:spLocks/>
            </p:cNvSpPr>
            <p:nvPr/>
          </p:nvSpPr>
          <p:spPr bwMode="auto">
            <a:xfrm>
              <a:off x="6181" y="9922"/>
              <a:ext cx="15" cy="27"/>
            </a:xfrm>
            <a:custGeom>
              <a:avLst/>
              <a:gdLst>
                <a:gd name="T0" fmla="*/ 20 w 6"/>
                <a:gd name="T1" fmla="*/ 0 h 14"/>
                <a:gd name="T2" fmla="*/ 20 w 6"/>
                <a:gd name="T3" fmla="*/ 37 h 14"/>
                <a:gd name="T4" fmla="*/ 63 w 6"/>
                <a:gd name="T5" fmla="*/ 79 h 14"/>
                <a:gd name="T6" fmla="*/ 95 w 6"/>
                <a:gd name="T7" fmla="*/ 100 h 14"/>
                <a:gd name="T8" fmla="*/ 33 w 6"/>
                <a:gd name="T9" fmla="*/ 8 h 14"/>
                <a:gd name="T10" fmla="*/ 20 w 6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4"/>
                <a:gd name="T20" fmla="*/ 6 w 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4">
                  <a:moveTo>
                    <a:pt x="1" y="0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4" y="10"/>
                    <a:pt x="4" y="5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6" name="Freeform 853"/>
            <p:cNvSpPr>
              <a:spLocks/>
            </p:cNvSpPr>
            <p:nvPr/>
          </p:nvSpPr>
          <p:spPr bwMode="auto">
            <a:xfrm>
              <a:off x="6164" y="9901"/>
              <a:ext cx="12" cy="27"/>
            </a:xfrm>
            <a:custGeom>
              <a:avLst/>
              <a:gdLst>
                <a:gd name="T0" fmla="*/ 58 w 5"/>
                <a:gd name="T1" fmla="*/ 8 h 14"/>
                <a:gd name="T2" fmla="*/ 12 w 5"/>
                <a:gd name="T3" fmla="*/ 29 h 14"/>
                <a:gd name="T4" fmla="*/ 41 w 5"/>
                <a:gd name="T5" fmla="*/ 71 h 14"/>
                <a:gd name="T6" fmla="*/ 70 w 5"/>
                <a:gd name="T7" fmla="*/ 100 h 14"/>
                <a:gd name="T8" fmla="*/ 41 w 5"/>
                <a:gd name="T9" fmla="*/ 8 h 14"/>
                <a:gd name="T10" fmla="*/ 58 w 5"/>
                <a:gd name="T11" fmla="*/ 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4"/>
                <a:gd name="T20" fmla="*/ 5 w 5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4">
                  <a:moveTo>
                    <a:pt x="4" y="1"/>
                  </a:moveTo>
                  <a:cubicBezTo>
                    <a:pt x="0" y="1"/>
                    <a:pt x="1" y="4"/>
                    <a:pt x="1" y="4"/>
                  </a:cubicBezTo>
                  <a:cubicBezTo>
                    <a:pt x="2" y="6"/>
                    <a:pt x="2" y="8"/>
                    <a:pt x="3" y="10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4" y="10"/>
                    <a:pt x="5" y="5"/>
                    <a:pt x="3" y="1"/>
                  </a:cubicBezTo>
                  <a:cubicBezTo>
                    <a:pt x="3" y="0"/>
                    <a:pt x="3" y="1"/>
                    <a:pt x="4" y="1"/>
                  </a:cubicBezTo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7" name="Freeform 854"/>
            <p:cNvSpPr>
              <a:spLocks/>
            </p:cNvSpPr>
            <p:nvPr/>
          </p:nvSpPr>
          <p:spPr bwMode="auto">
            <a:xfrm>
              <a:off x="6128" y="9905"/>
              <a:ext cx="9" cy="27"/>
            </a:xfrm>
            <a:custGeom>
              <a:avLst/>
              <a:gdLst>
                <a:gd name="T0" fmla="*/ 36 w 4"/>
                <a:gd name="T1" fmla="*/ 8 h 14"/>
                <a:gd name="T2" fmla="*/ 0 w 4"/>
                <a:gd name="T3" fmla="*/ 29 h 14"/>
                <a:gd name="T4" fmla="*/ 25 w 4"/>
                <a:gd name="T5" fmla="*/ 71 h 14"/>
                <a:gd name="T6" fmla="*/ 36 w 4"/>
                <a:gd name="T7" fmla="*/ 100 h 14"/>
                <a:gd name="T8" fmla="*/ 36 w 4"/>
                <a:gd name="T9" fmla="*/ 8 h 14"/>
                <a:gd name="T10" fmla="*/ 36 w 4"/>
                <a:gd name="T11" fmla="*/ 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4"/>
                <a:gd name="T20" fmla="*/ 4 w 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4">
                  <a:moveTo>
                    <a:pt x="3" y="1"/>
                  </a:moveTo>
                  <a:cubicBezTo>
                    <a:pt x="0" y="0"/>
                    <a:pt x="1" y="4"/>
                    <a:pt x="0" y="4"/>
                  </a:cubicBezTo>
                  <a:cubicBezTo>
                    <a:pt x="1" y="6"/>
                    <a:pt x="1" y="8"/>
                    <a:pt x="2" y="10"/>
                  </a:cubicBezTo>
                  <a:cubicBezTo>
                    <a:pt x="2" y="12"/>
                    <a:pt x="2" y="13"/>
                    <a:pt x="3" y="14"/>
                  </a:cubicBezTo>
                  <a:cubicBezTo>
                    <a:pt x="2" y="10"/>
                    <a:pt x="4" y="5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8" name="Freeform 855"/>
            <p:cNvSpPr>
              <a:spLocks/>
            </p:cNvSpPr>
            <p:nvPr/>
          </p:nvSpPr>
          <p:spPr bwMode="auto">
            <a:xfrm>
              <a:off x="6116" y="9934"/>
              <a:ext cx="31" cy="29"/>
            </a:xfrm>
            <a:custGeom>
              <a:avLst/>
              <a:gdLst>
                <a:gd name="T0" fmla="*/ 41 w 13"/>
                <a:gd name="T1" fmla="*/ 0 h 15"/>
                <a:gd name="T2" fmla="*/ 41 w 13"/>
                <a:gd name="T3" fmla="*/ 29 h 15"/>
                <a:gd name="T4" fmla="*/ 98 w 13"/>
                <a:gd name="T5" fmla="*/ 56 h 15"/>
                <a:gd name="T6" fmla="*/ 176 w 13"/>
                <a:gd name="T7" fmla="*/ 108 h 15"/>
                <a:gd name="T8" fmla="*/ 41 w 13"/>
                <a:gd name="T9" fmla="*/ 0 h 15"/>
                <a:gd name="T10" fmla="*/ 41 w 1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5"/>
                <a:gd name="T20" fmla="*/ 13 w 1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5">
                  <a:moveTo>
                    <a:pt x="3" y="0"/>
                  </a:moveTo>
                  <a:cubicBezTo>
                    <a:pt x="0" y="2"/>
                    <a:pt x="3" y="4"/>
                    <a:pt x="3" y="4"/>
                  </a:cubicBezTo>
                  <a:cubicBezTo>
                    <a:pt x="4" y="5"/>
                    <a:pt x="6" y="7"/>
                    <a:pt x="7" y="8"/>
                  </a:cubicBezTo>
                  <a:cubicBezTo>
                    <a:pt x="8" y="9"/>
                    <a:pt x="12" y="14"/>
                    <a:pt x="13" y="15"/>
                  </a:cubicBezTo>
                  <a:cubicBezTo>
                    <a:pt x="9" y="9"/>
                    <a:pt x="5" y="6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99" name="Freeform 856"/>
            <p:cNvSpPr>
              <a:spLocks/>
            </p:cNvSpPr>
            <p:nvPr/>
          </p:nvSpPr>
          <p:spPr bwMode="auto">
            <a:xfrm>
              <a:off x="6159" y="9963"/>
              <a:ext cx="27" cy="29"/>
            </a:xfrm>
            <a:custGeom>
              <a:avLst/>
              <a:gdLst>
                <a:gd name="T0" fmla="*/ 12 w 11"/>
                <a:gd name="T1" fmla="*/ 0 h 15"/>
                <a:gd name="T2" fmla="*/ 12 w 11"/>
                <a:gd name="T3" fmla="*/ 37 h 15"/>
                <a:gd name="T4" fmla="*/ 91 w 11"/>
                <a:gd name="T5" fmla="*/ 72 h 15"/>
                <a:gd name="T6" fmla="*/ 162 w 11"/>
                <a:gd name="T7" fmla="*/ 108 h 15"/>
                <a:gd name="T8" fmla="*/ 12 w 11"/>
                <a:gd name="T9" fmla="*/ 8 h 15"/>
                <a:gd name="T10" fmla="*/ 12 w 1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1" y="0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3" y="7"/>
                    <a:pt x="4" y="8"/>
                    <a:pt x="6" y="10"/>
                  </a:cubicBezTo>
                  <a:cubicBezTo>
                    <a:pt x="4" y="8"/>
                    <a:pt x="9" y="14"/>
                    <a:pt x="11" y="15"/>
                  </a:cubicBezTo>
                  <a:cubicBezTo>
                    <a:pt x="8" y="11"/>
                    <a:pt x="5" y="4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0" name="Freeform 857"/>
            <p:cNvSpPr>
              <a:spLocks/>
            </p:cNvSpPr>
            <p:nvPr/>
          </p:nvSpPr>
          <p:spPr bwMode="auto">
            <a:xfrm>
              <a:off x="6171" y="9957"/>
              <a:ext cx="27" cy="31"/>
            </a:xfrm>
            <a:custGeom>
              <a:avLst/>
              <a:gdLst>
                <a:gd name="T0" fmla="*/ 12 w 11"/>
                <a:gd name="T1" fmla="*/ 0 h 16"/>
                <a:gd name="T2" fmla="*/ 29 w 11"/>
                <a:gd name="T3" fmla="*/ 37 h 16"/>
                <a:gd name="T4" fmla="*/ 91 w 11"/>
                <a:gd name="T5" fmla="*/ 72 h 16"/>
                <a:gd name="T6" fmla="*/ 162 w 11"/>
                <a:gd name="T7" fmla="*/ 116 h 16"/>
                <a:gd name="T8" fmla="*/ 29 w 11"/>
                <a:gd name="T9" fmla="*/ 8 h 16"/>
                <a:gd name="T10" fmla="*/ 12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1" y="0"/>
                  </a:moveTo>
                  <a:cubicBezTo>
                    <a:pt x="1" y="2"/>
                    <a:pt x="0" y="4"/>
                    <a:pt x="2" y="5"/>
                  </a:cubicBezTo>
                  <a:cubicBezTo>
                    <a:pt x="3" y="7"/>
                    <a:pt x="5" y="8"/>
                    <a:pt x="6" y="10"/>
                  </a:cubicBezTo>
                  <a:cubicBezTo>
                    <a:pt x="5" y="8"/>
                    <a:pt x="9" y="16"/>
                    <a:pt x="11" y="16"/>
                  </a:cubicBezTo>
                  <a:cubicBezTo>
                    <a:pt x="8" y="13"/>
                    <a:pt x="5" y="5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1" name="Freeform 858"/>
            <p:cNvSpPr>
              <a:spLocks/>
            </p:cNvSpPr>
            <p:nvPr/>
          </p:nvSpPr>
          <p:spPr bwMode="auto">
            <a:xfrm>
              <a:off x="6189" y="9949"/>
              <a:ext cx="19" cy="39"/>
            </a:xfrm>
            <a:custGeom>
              <a:avLst/>
              <a:gdLst>
                <a:gd name="T0" fmla="*/ 0 w 8"/>
                <a:gd name="T1" fmla="*/ 0 h 20"/>
                <a:gd name="T2" fmla="*/ 12 w 8"/>
                <a:gd name="T3" fmla="*/ 39 h 20"/>
                <a:gd name="T4" fmla="*/ 57 w 8"/>
                <a:gd name="T5" fmla="*/ 80 h 20"/>
                <a:gd name="T6" fmla="*/ 107 w 8"/>
                <a:gd name="T7" fmla="*/ 148 h 20"/>
                <a:gd name="T8" fmla="*/ 12 w 8"/>
                <a:gd name="T9" fmla="*/ 8 h 20"/>
                <a:gd name="T10" fmla="*/ 0 w 8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0"/>
                <a:gd name="T20" fmla="*/ 8 w 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0">
                  <a:moveTo>
                    <a:pt x="0" y="0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2" y="8"/>
                    <a:pt x="4" y="11"/>
                  </a:cubicBezTo>
                  <a:cubicBezTo>
                    <a:pt x="3" y="9"/>
                    <a:pt x="6" y="19"/>
                    <a:pt x="8" y="20"/>
                  </a:cubicBezTo>
                  <a:cubicBezTo>
                    <a:pt x="5" y="16"/>
                    <a:pt x="4" y="4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2" name="Freeform 859"/>
            <p:cNvSpPr>
              <a:spLocks/>
            </p:cNvSpPr>
            <p:nvPr/>
          </p:nvSpPr>
          <p:spPr bwMode="auto">
            <a:xfrm>
              <a:off x="6201" y="9945"/>
              <a:ext cx="17" cy="39"/>
            </a:xfrm>
            <a:custGeom>
              <a:avLst/>
              <a:gdLst>
                <a:gd name="T0" fmla="*/ 12 w 7"/>
                <a:gd name="T1" fmla="*/ 0 h 20"/>
                <a:gd name="T2" fmla="*/ 12 w 7"/>
                <a:gd name="T3" fmla="*/ 39 h 20"/>
                <a:gd name="T4" fmla="*/ 58 w 7"/>
                <a:gd name="T5" fmla="*/ 80 h 20"/>
                <a:gd name="T6" fmla="*/ 100 w 7"/>
                <a:gd name="T7" fmla="*/ 148 h 20"/>
                <a:gd name="T8" fmla="*/ 12 w 7"/>
                <a:gd name="T9" fmla="*/ 8 h 20"/>
                <a:gd name="T10" fmla="*/ 12 w 7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0"/>
                <a:gd name="T20" fmla="*/ 7 w 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0">
                  <a:moveTo>
                    <a:pt x="1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3" y="6"/>
                    <a:pt x="2" y="8"/>
                    <a:pt x="4" y="11"/>
                  </a:cubicBezTo>
                  <a:cubicBezTo>
                    <a:pt x="3" y="9"/>
                    <a:pt x="5" y="18"/>
                    <a:pt x="7" y="20"/>
                  </a:cubicBezTo>
                  <a:cubicBezTo>
                    <a:pt x="4" y="16"/>
                    <a:pt x="5" y="4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3" name="Freeform 860"/>
            <p:cNvSpPr>
              <a:spLocks/>
            </p:cNvSpPr>
            <p:nvPr/>
          </p:nvSpPr>
          <p:spPr bwMode="auto">
            <a:xfrm>
              <a:off x="6216" y="9934"/>
              <a:ext cx="9" cy="44"/>
            </a:xfrm>
            <a:custGeom>
              <a:avLst/>
              <a:gdLst>
                <a:gd name="T0" fmla="*/ 11 w 4"/>
                <a:gd name="T1" fmla="*/ 0 h 23"/>
                <a:gd name="T2" fmla="*/ 11 w 4"/>
                <a:gd name="T3" fmla="*/ 36 h 23"/>
                <a:gd name="T4" fmla="*/ 25 w 4"/>
                <a:gd name="T5" fmla="*/ 84 h 23"/>
                <a:gd name="T6" fmla="*/ 36 w 4"/>
                <a:gd name="T7" fmla="*/ 161 h 23"/>
                <a:gd name="T8" fmla="*/ 11 w 4"/>
                <a:gd name="T9" fmla="*/ 8 h 23"/>
                <a:gd name="T10" fmla="*/ 11 w 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3"/>
                <a:gd name="T20" fmla="*/ 4 w 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3">
                  <a:moveTo>
                    <a:pt x="1" y="0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1" y="4"/>
                    <a:pt x="1" y="8"/>
                    <a:pt x="2" y="12"/>
                  </a:cubicBezTo>
                  <a:cubicBezTo>
                    <a:pt x="1" y="10"/>
                    <a:pt x="2" y="21"/>
                    <a:pt x="3" y="23"/>
                  </a:cubicBezTo>
                  <a:cubicBezTo>
                    <a:pt x="2" y="19"/>
                    <a:pt x="4" y="5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4" name="Freeform 861"/>
            <p:cNvSpPr>
              <a:spLocks/>
            </p:cNvSpPr>
            <p:nvPr/>
          </p:nvSpPr>
          <p:spPr bwMode="auto">
            <a:xfrm>
              <a:off x="6194" y="9905"/>
              <a:ext cx="14" cy="36"/>
            </a:xfrm>
            <a:custGeom>
              <a:avLst/>
              <a:gdLst>
                <a:gd name="T0" fmla="*/ 0 w 6"/>
                <a:gd name="T1" fmla="*/ 0 h 19"/>
                <a:gd name="T2" fmla="*/ 49 w 6"/>
                <a:gd name="T3" fmla="*/ 28 h 19"/>
                <a:gd name="T4" fmla="*/ 77 w 6"/>
                <a:gd name="T5" fmla="*/ 53 h 19"/>
                <a:gd name="T6" fmla="*/ 77 w 6"/>
                <a:gd name="T7" fmla="*/ 129 h 19"/>
                <a:gd name="T8" fmla="*/ 12 w 6"/>
                <a:gd name="T9" fmla="*/ 15 h 19"/>
                <a:gd name="T10" fmla="*/ 0 w 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9"/>
                <a:gd name="T20" fmla="*/ 6 w 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9">
                  <a:moveTo>
                    <a:pt x="0" y="0"/>
                  </a:moveTo>
                  <a:cubicBezTo>
                    <a:pt x="1" y="2"/>
                    <a:pt x="4" y="2"/>
                    <a:pt x="4" y="4"/>
                  </a:cubicBezTo>
                  <a:cubicBezTo>
                    <a:pt x="4" y="6"/>
                    <a:pt x="5" y="6"/>
                    <a:pt x="6" y="8"/>
                  </a:cubicBezTo>
                  <a:cubicBezTo>
                    <a:pt x="6" y="8"/>
                    <a:pt x="6" y="19"/>
                    <a:pt x="6" y="19"/>
                  </a:cubicBezTo>
                  <a:cubicBezTo>
                    <a:pt x="5" y="14"/>
                    <a:pt x="1" y="10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5" name="Freeform 862"/>
            <p:cNvSpPr>
              <a:spLocks/>
            </p:cNvSpPr>
            <p:nvPr/>
          </p:nvSpPr>
          <p:spPr bwMode="auto">
            <a:xfrm>
              <a:off x="6171" y="9914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6" name="Freeform 863"/>
            <p:cNvSpPr>
              <a:spLocks/>
            </p:cNvSpPr>
            <p:nvPr/>
          </p:nvSpPr>
          <p:spPr bwMode="auto">
            <a:xfrm>
              <a:off x="6169" y="9907"/>
              <a:ext cx="12" cy="3"/>
            </a:xfrm>
            <a:custGeom>
              <a:avLst/>
              <a:gdLst>
                <a:gd name="T0" fmla="*/ 0 w 5"/>
                <a:gd name="T1" fmla="*/ 5 h 2"/>
                <a:gd name="T2" fmla="*/ 41 w 5"/>
                <a:gd name="T3" fmla="*/ 8 h 2"/>
                <a:gd name="T4" fmla="*/ 70 w 5"/>
                <a:gd name="T5" fmla="*/ 8 h 2"/>
                <a:gd name="T6" fmla="*/ 0 w 5"/>
                <a:gd name="T7" fmla="*/ 0 h 2"/>
                <a:gd name="T8" fmla="*/ 0 w 5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1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4" y="2"/>
                    <a:pt x="3" y="2"/>
                    <a:pt x="5" y="2"/>
                  </a:cubicBezTo>
                  <a:cubicBezTo>
                    <a:pt x="2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7" name="Freeform 864"/>
            <p:cNvSpPr>
              <a:spLocks/>
            </p:cNvSpPr>
            <p:nvPr/>
          </p:nvSpPr>
          <p:spPr bwMode="auto">
            <a:xfrm>
              <a:off x="6201" y="9924"/>
              <a:ext cx="12" cy="4"/>
            </a:xfrm>
            <a:custGeom>
              <a:avLst/>
              <a:gdLst>
                <a:gd name="T0" fmla="*/ 0 w 5"/>
                <a:gd name="T1" fmla="*/ 8 h 2"/>
                <a:gd name="T2" fmla="*/ 41 w 5"/>
                <a:gd name="T3" fmla="*/ 16 h 2"/>
                <a:gd name="T4" fmla="*/ 70 w 5"/>
                <a:gd name="T5" fmla="*/ 16 h 2"/>
                <a:gd name="T6" fmla="*/ 12 w 5"/>
                <a:gd name="T7" fmla="*/ 0 h 2"/>
                <a:gd name="T8" fmla="*/ 0 w 5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8" name="Freeform 865"/>
            <p:cNvSpPr>
              <a:spLocks/>
            </p:cNvSpPr>
            <p:nvPr/>
          </p:nvSpPr>
          <p:spPr bwMode="auto">
            <a:xfrm>
              <a:off x="6206" y="9932"/>
              <a:ext cx="7" cy="6"/>
            </a:xfrm>
            <a:custGeom>
              <a:avLst/>
              <a:gdLst>
                <a:gd name="T0" fmla="*/ 0 w 3"/>
                <a:gd name="T1" fmla="*/ 8 h 3"/>
                <a:gd name="T2" fmla="*/ 28 w 3"/>
                <a:gd name="T3" fmla="*/ 16 h 3"/>
                <a:gd name="T4" fmla="*/ 37 w 3"/>
                <a:gd name="T5" fmla="*/ 24 h 3"/>
                <a:gd name="T6" fmla="*/ 0 w 3"/>
                <a:gd name="T7" fmla="*/ 0 h 3"/>
                <a:gd name="T8" fmla="*/ 0 w 3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2"/>
                    <a:pt x="1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09" name="Freeform 866"/>
            <p:cNvSpPr>
              <a:spLocks/>
            </p:cNvSpPr>
            <p:nvPr/>
          </p:nvSpPr>
          <p:spPr bwMode="auto">
            <a:xfrm>
              <a:off x="6186" y="9932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8 h 2"/>
                <a:gd name="T4" fmla="*/ 63 w 4"/>
                <a:gd name="T5" fmla="*/ 8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0" name="Freeform 867"/>
            <p:cNvSpPr>
              <a:spLocks/>
            </p:cNvSpPr>
            <p:nvPr/>
          </p:nvSpPr>
          <p:spPr bwMode="auto">
            <a:xfrm>
              <a:off x="6189" y="9938"/>
              <a:ext cx="9" cy="3"/>
            </a:xfrm>
            <a:custGeom>
              <a:avLst/>
              <a:gdLst>
                <a:gd name="T0" fmla="*/ 0 w 4"/>
                <a:gd name="T1" fmla="*/ 5 h 2"/>
                <a:gd name="T2" fmla="*/ 25 w 4"/>
                <a:gd name="T3" fmla="*/ 8 h 2"/>
                <a:gd name="T4" fmla="*/ 45 w 4"/>
                <a:gd name="T5" fmla="*/ 8 h 2"/>
                <a:gd name="T6" fmla="*/ 0 w 4"/>
                <a:gd name="T7" fmla="*/ 0 h 2"/>
                <a:gd name="T8" fmla="*/ 0 w 4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1" name="Freeform 868"/>
            <p:cNvSpPr>
              <a:spLocks/>
            </p:cNvSpPr>
            <p:nvPr/>
          </p:nvSpPr>
          <p:spPr bwMode="auto">
            <a:xfrm>
              <a:off x="6169" y="9936"/>
              <a:ext cx="12" cy="2"/>
            </a:xfrm>
            <a:custGeom>
              <a:avLst/>
              <a:gdLst>
                <a:gd name="T0" fmla="*/ 0 w 5"/>
                <a:gd name="T1" fmla="*/ 0 h 1"/>
                <a:gd name="T2" fmla="*/ 41 w 5"/>
                <a:gd name="T3" fmla="*/ 8 h 1"/>
                <a:gd name="T4" fmla="*/ 70 w 5"/>
                <a:gd name="T5" fmla="*/ 8 h 1"/>
                <a:gd name="T6" fmla="*/ 12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2" name="Freeform 869"/>
            <p:cNvSpPr>
              <a:spLocks/>
            </p:cNvSpPr>
            <p:nvPr/>
          </p:nvSpPr>
          <p:spPr bwMode="auto">
            <a:xfrm>
              <a:off x="6174" y="9941"/>
              <a:ext cx="10" cy="3"/>
            </a:xfrm>
            <a:custGeom>
              <a:avLst/>
              <a:gdLst>
                <a:gd name="T0" fmla="*/ 0 w 4"/>
                <a:gd name="T1" fmla="*/ 0 h 1"/>
                <a:gd name="T2" fmla="*/ 50 w 4"/>
                <a:gd name="T3" fmla="*/ 27 h 1"/>
                <a:gd name="T4" fmla="*/ 63 w 4"/>
                <a:gd name="T5" fmla="*/ 27 h 1"/>
                <a:gd name="T6" fmla="*/ 0 w 4"/>
                <a:gd name="T7" fmla="*/ 0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1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3" name="Freeform 870"/>
            <p:cNvSpPr>
              <a:spLocks/>
            </p:cNvSpPr>
            <p:nvPr/>
          </p:nvSpPr>
          <p:spPr bwMode="auto">
            <a:xfrm>
              <a:off x="6130" y="9910"/>
              <a:ext cx="10" cy="6"/>
            </a:xfrm>
            <a:custGeom>
              <a:avLst/>
              <a:gdLst>
                <a:gd name="T0" fmla="*/ 0 w 4"/>
                <a:gd name="T1" fmla="*/ 8 h 3"/>
                <a:gd name="T2" fmla="*/ 33 w 4"/>
                <a:gd name="T3" fmla="*/ 16 h 3"/>
                <a:gd name="T4" fmla="*/ 63 w 4"/>
                <a:gd name="T5" fmla="*/ 16 h 3"/>
                <a:gd name="T6" fmla="*/ 0 w 4"/>
                <a:gd name="T7" fmla="*/ 0 h 3"/>
                <a:gd name="T8" fmla="*/ 0 w 4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4" name="Freeform 871"/>
            <p:cNvSpPr>
              <a:spLocks/>
            </p:cNvSpPr>
            <p:nvPr/>
          </p:nvSpPr>
          <p:spPr bwMode="auto">
            <a:xfrm>
              <a:off x="6128" y="9941"/>
              <a:ext cx="12" cy="4"/>
            </a:xfrm>
            <a:custGeom>
              <a:avLst/>
              <a:gdLst>
                <a:gd name="T0" fmla="*/ 0 w 5"/>
                <a:gd name="T1" fmla="*/ 8 h 2"/>
                <a:gd name="T2" fmla="*/ 41 w 5"/>
                <a:gd name="T3" fmla="*/ 16 h 2"/>
                <a:gd name="T4" fmla="*/ 70 w 5"/>
                <a:gd name="T5" fmla="*/ 16 h 2"/>
                <a:gd name="T6" fmla="*/ 12 w 5"/>
                <a:gd name="T7" fmla="*/ 0 h 2"/>
                <a:gd name="T8" fmla="*/ 0 w 5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2" y="2"/>
                    <a:pt x="5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5" name="Freeform 872"/>
            <p:cNvSpPr>
              <a:spLocks/>
            </p:cNvSpPr>
            <p:nvPr/>
          </p:nvSpPr>
          <p:spPr bwMode="auto">
            <a:xfrm>
              <a:off x="6137" y="9951"/>
              <a:ext cx="12" cy="4"/>
            </a:xfrm>
            <a:custGeom>
              <a:avLst/>
              <a:gdLst>
                <a:gd name="T0" fmla="*/ 0 w 5"/>
                <a:gd name="T1" fmla="*/ 8 h 2"/>
                <a:gd name="T2" fmla="*/ 41 w 5"/>
                <a:gd name="T3" fmla="*/ 16 h 2"/>
                <a:gd name="T4" fmla="*/ 70 w 5"/>
                <a:gd name="T5" fmla="*/ 8 h 2"/>
                <a:gd name="T6" fmla="*/ 12 w 5"/>
                <a:gd name="T7" fmla="*/ 0 h 2"/>
                <a:gd name="T8" fmla="*/ 0 w 5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1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6" name="Freeform 873"/>
            <p:cNvSpPr>
              <a:spLocks/>
            </p:cNvSpPr>
            <p:nvPr/>
          </p:nvSpPr>
          <p:spPr bwMode="auto">
            <a:xfrm>
              <a:off x="6176" y="9982"/>
              <a:ext cx="10" cy="2"/>
            </a:xfrm>
            <a:custGeom>
              <a:avLst/>
              <a:gdLst>
                <a:gd name="T0" fmla="*/ 0 w 4"/>
                <a:gd name="T1" fmla="*/ 0 h 1"/>
                <a:gd name="T2" fmla="*/ 33 w 4"/>
                <a:gd name="T3" fmla="*/ 8 h 1"/>
                <a:gd name="T4" fmla="*/ 63 w 4"/>
                <a:gd name="T5" fmla="*/ 8 h 1"/>
                <a:gd name="T6" fmla="*/ 0 w 4"/>
                <a:gd name="T7" fmla="*/ 0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1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7" name="Freeform 874"/>
            <p:cNvSpPr>
              <a:spLocks/>
            </p:cNvSpPr>
            <p:nvPr/>
          </p:nvSpPr>
          <p:spPr bwMode="auto">
            <a:xfrm>
              <a:off x="6179" y="9965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16 h 2"/>
                <a:gd name="T4" fmla="*/ 63 w 4"/>
                <a:gd name="T5" fmla="*/ 8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8" name="Freeform 875"/>
            <p:cNvSpPr>
              <a:spLocks/>
            </p:cNvSpPr>
            <p:nvPr/>
          </p:nvSpPr>
          <p:spPr bwMode="auto">
            <a:xfrm>
              <a:off x="6132" y="9922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19" name="Freeform 876"/>
            <p:cNvSpPr>
              <a:spLocks/>
            </p:cNvSpPr>
            <p:nvPr/>
          </p:nvSpPr>
          <p:spPr bwMode="auto">
            <a:xfrm>
              <a:off x="6154" y="9926"/>
              <a:ext cx="10" cy="4"/>
            </a:xfrm>
            <a:custGeom>
              <a:avLst/>
              <a:gdLst>
                <a:gd name="T0" fmla="*/ 0 w 4"/>
                <a:gd name="T1" fmla="*/ 8 h 2"/>
                <a:gd name="T2" fmla="*/ 50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4" y="2"/>
                    <a:pt x="3" y="2"/>
                    <a:pt x="4" y="2"/>
                  </a:cubicBezTo>
                  <a:cubicBezTo>
                    <a:pt x="2" y="1"/>
                    <a:pt x="2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0" name="Freeform 877"/>
            <p:cNvSpPr>
              <a:spLocks/>
            </p:cNvSpPr>
            <p:nvPr/>
          </p:nvSpPr>
          <p:spPr bwMode="auto">
            <a:xfrm>
              <a:off x="6152" y="9944"/>
              <a:ext cx="12" cy="4"/>
            </a:xfrm>
            <a:custGeom>
              <a:avLst/>
              <a:gdLst>
                <a:gd name="T0" fmla="*/ 0 w 5"/>
                <a:gd name="T1" fmla="*/ 0 h 2"/>
                <a:gd name="T2" fmla="*/ 29 w 5"/>
                <a:gd name="T3" fmla="*/ 8 h 2"/>
                <a:gd name="T4" fmla="*/ 58 w 5"/>
                <a:gd name="T5" fmla="*/ 16 h 2"/>
                <a:gd name="T6" fmla="*/ 0 w 5"/>
                <a:gd name="T7" fmla="*/ 0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5" y="2"/>
                    <a:pt x="1" y="2"/>
                    <a:pt x="4" y="2"/>
                  </a:cubicBezTo>
                  <a:cubicBezTo>
                    <a:pt x="2" y="1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1" name="Freeform 878"/>
            <p:cNvSpPr>
              <a:spLocks/>
            </p:cNvSpPr>
            <p:nvPr/>
          </p:nvSpPr>
          <p:spPr bwMode="auto">
            <a:xfrm>
              <a:off x="6157" y="9949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2" name="Freeform 879"/>
            <p:cNvSpPr>
              <a:spLocks/>
            </p:cNvSpPr>
            <p:nvPr/>
          </p:nvSpPr>
          <p:spPr bwMode="auto">
            <a:xfrm>
              <a:off x="6203" y="9951"/>
              <a:ext cx="13" cy="6"/>
            </a:xfrm>
            <a:custGeom>
              <a:avLst/>
              <a:gdLst>
                <a:gd name="T0" fmla="*/ 0 w 5"/>
                <a:gd name="T1" fmla="*/ 8 h 3"/>
                <a:gd name="T2" fmla="*/ 55 w 5"/>
                <a:gd name="T3" fmla="*/ 16 h 3"/>
                <a:gd name="T4" fmla="*/ 88 w 5"/>
                <a:gd name="T5" fmla="*/ 24 h 3"/>
                <a:gd name="T6" fmla="*/ 21 w 5"/>
                <a:gd name="T7" fmla="*/ 0 h 3"/>
                <a:gd name="T8" fmla="*/ 0 w 5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5" y="3"/>
                    <a:pt x="1" y="3"/>
                    <a:pt x="5" y="3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3" name="Freeform 880"/>
            <p:cNvSpPr>
              <a:spLocks/>
            </p:cNvSpPr>
            <p:nvPr/>
          </p:nvSpPr>
          <p:spPr bwMode="auto">
            <a:xfrm>
              <a:off x="6211" y="9967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4" name="Freeform 881"/>
            <p:cNvSpPr>
              <a:spLocks/>
            </p:cNvSpPr>
            <p:nvPr/>
          </p:nvSpPr>
          <p:spPr bwMode="auto">
            <a:xfrm>
              <a:off x="6194" y="9959"/>
              <a:ext cx="9" cy="4"/>
            </a:xfrm>
            <a:custGeom>
              <a:avLst/>
              <a:gdLst>
                <a:gd name="T0" fmla="*/ 0 w 4"/>
                <a:gd name="T1" fmla="*/ 8 h 2"/>
                <a:gd name="T2" fmla="*/ 25 w 4"/>
                <a:gd name="T3" fmla="*/ 16 h 2"/>
                <a:gd name="T4" fmla="*/ 45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5" name="Freeform 882"/>
            <p:cNvSpPr>
              <a:spLocks/>
            </p:cNvSpPr>
            <p:nvPr/>
          </p:nvSpPr>
          <p:spPr bwMode="auto">
            <a:xfrm>
              <a:off x="6201" y="9975"/>
              <a:ext cx="10" cy="6"/>
            </a:xfrm>
            <a:custGeom>
              <a:avLst/>
              <a:gdLst>
                <a:gd name="T0" fmla="*/ 0 w 4"/>
                <a:gd name="T1" fmla="*/ 8 h 3"/>
                <a:gd name="T2" fmla="*/ 33 w 4"/>
                <a:gd name="T3" fmla="*/ 16 h 3"/>
                <a:gd name="T4" fmla="*/ 63 w 4"/>
                <a:gd name="T5" fmla="*/ 16 h 3"/>
                <a:gd name="T6" fmla="*/ 0 w 4"/>
                <a:gd name="T7" fmla="*/ 0 h 3"/>
                <a:gd name="T8" fmla="*/ 0 w 4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6" name="Freeform 883"/>
            <p:cNvSpPr>
              <a:spLocks/>
            </p:cNvSpPr>
            <p:nvPr/>
          </p:nvSpPr>
          <p:spPr bwMode="auto">
            <a:xfrm>
              <a:off x="6218" y="9951"/>
              <a:ext cx="7" cy="8"/>
            </a:xfrm>
            <a:custGeom>
              <a:avLst/>
              <a:gdLst>
                <a:gd name="T0" fmla="*/ 0 w 3"/>
                <a:gd name="T1" fmla="*/ 0 h 4"/>
                <a:gd name="T2" fmla="*/ 28 w 3"/>
                <a:gd name="T3" fmla="*/ 24 h 4"/>
                <a:gd name="T4" fmla="*/ 37 w 3"/>
                <a:gd name="T5" fmla="*/ 32 h 4"/>
                <a:gd name="T6" fmla="*/ 1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3"/>
                    <a:pt x="3" y="4"/>
                  </a:cubicBezTo>
                  <a:cubicBezTo>
                    <a:pt x="1" y="2"/>
                    <a:pt x="2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7" name="Freeform 884"/>
            <p:cNvSpPr>
              <a:spLocks/>
            </p:cNvSpPr>
            <p:nvPr/>
          </p:nvSpPr>
          <p:spPr bwMode="auto">
            <a:xfrm>
              <a:off x="6221" y="9961"/>
              <a:ext cx="4" cy="8"/>
            </a:xfrm>
            <a:custGeom>
              <a:avLst/>
              <a:gdLst>
                <a:gd name="T0" fmla="*/ 0 w 2"/>
                <a:gd name="T1" fmla="*/ 0 h 4"/>
                <a:gd name="T2" fmla="*/ 8 w 2"/>
                <a:gd name="T3" fmla="*/ 24 h 4"/>
                <a:gd name="T4" fmla="*/ 16 w 2"/>
                <a:gd name="T5" fmla="*/ 32 h 4"/>
                <a:gd name="T6" fmla="*/ 8 w 2"/>
                <a:gd name="T7" fmla="*/ 0 h 4"/>
                <a:gd name="T8" fmla="*/ 0 w 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2" y="3"/>
                    <a:pt x="2" y="4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8" name="Freeform 885"/>
            <p:cNvSpPr>
              <a:spLocks/>
            </p:cNvSpPr>
            <p:nvPr/>
          </p:nvSpPr>
          <p:spPr bwMode="auto">
            <a:xfrm>
              <a:off x="6152" y="9913"/>
              <a:ext cx="7" cy="28"/>
            </a:xfrm>
            <a:custGeom>
              <a:avLst/>
              <a:gdLst>
                <a:gd name="T0" fmla="*/ 0 w 3"/>
                <a:gd name="T1" fmla="*/ 0 h 15"/>
                <a:gd name="T2" fmla="*/ 0 w 3"/>
                <a:gd name="T3" fmla="*/ 32 h 15"/>
                <a:gd name="T4" fmla="*/ 28 w 3"/>
                <a:gd name="T5" fmla="*/ 65 h 15"/>
                <a:gd name="T6" fmla="*/ 37 w 3"/>
                <a:gd name="T7" fmla="*/ 97 h 15"/>
                <a:gd name="T8" fmla="*/ 0 w 3"/>
                <a:gd name="T9" fmla="*/ 7 h 15"/>
                <a:gd name="T10" fmla="*/ 0 w 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5"/>
                <a:gd name="T20" fmla="*/ 3 w 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7"/>
                    <a:pt x="1" y="8"/>
                    <a:pt x="2" y="10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2" y="10"/>
                    <a:pt x="2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29" name="Freeform 886"/>
            <p:cNvSpPr>
              <a:spLocks/>
            </p:cNvSpPr>
            <p:nvPr/>
          </p:nvSpPr>
          <p:spPr bwMode="auto">
            <a:xfrm>
              <a:off x="6152" y="9914"/>
              <a:ext cx="10" cy="6"/>
            </a:xfrm>
            <a:custGeom>
              <a:avLst/>
              <a:gdLst>
                <a:gd name="T0" fmla="*/ 0 w 4"/>
                <a:gd name="T1" fmla="*/ 8 h 3"/>
                <a:gd name="T2" fmla="*/ 33 w 4"/>
                <a:gd name="T3" fmla="*/ 16 h 3"/>
                <a:gd name="T4" fmla="*/ 63 w 4"/>
                <a:gd name="T5" fmla="*/ 16 h 3"/>
                <a:gd name="T6" fmla="*/ 20 w 4"/>
                <a:gd name="T7" fmla="*/ 0 h 3"/>
                <a:gd name="T8" fmla="*/ 0 w 4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0" name="Freeform 887"/>
            <p:cNvSpPr>
              <a:spLocks/>
            </p:cNvSpPr>
            <p:nvPr/>
          </p:nvSpPr>
          <p:spPr bwMode="auto">
            <a:xfrm>
              <a:off x="6128" y="9881"/>
              <a:ext cx="12" cy="22"/>
            </a:xfrm>
            <a:custGeom>
              <a:avLst/>
              <a:gdLst>
                <a:gd name="T0" fmla="*/ 29 w 5"/>
                <a:gd name="T1" fmla="*/ 32 h 11"/>
                <a:gd name="T2" fmla="*/ 12 w 5"/>
                <a:gd name="T3" fmla="*/ 56 h 11"/>
                <a:gd name="T4" fmla="*/ 0 w 5"/>
                <a:gd name="T5" fmla="*/ 88 h 11"/>
                <a:gd name="T6" fmla="*/ 70 w 5"/>
                <a:gd name="T7" fmla="*/ 0 h 11"/>
                <a:gd name="T8" fmla="*/ 29 w 5"/>
                <a:gd name="T9" fmla="*/ 3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2" y="4"/>
                  </a:moveTo>
                  <a:cubicBezTo>
                    <a:pt x="1" y="6"/>
                    <a:pt x="1" y="5"/>
                    <a:pt x="1" y="7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1" y="7"/>
                    <a:pt x="3" y="4"/>
                    <a:pt x="5" y="0"/>
                  </a:cubicBezTo>
                  <a:cubicBezTo>
                    <a:pt x="5" y="0"/>
                    <a:pt x="2" y="1"/>
                    <a:pt x="2" y="4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1" name="Freeform 888"/>
            <p:cNvSpPr>
              <a:spLocks/>
            </p:cNvSpPr>
            <p:nvPr/>
          </p:nvSpPr>
          <p:spPr bwMode="auto">
            <a:xfrm>
              <a:off x="6149" y="9880"/>
              <a:ext cx="10" cy="23"/>
            </a:xfrm>
            <a:custGeom>
              <a:avLst/>
              <a:gdLst>
                <a:gd name="T0" fmla="*/ 20 w 4"/>
                <a:gd name="T1" fmla="*/ 44 h 12"/>
                <a:gd name="T2" fmla="*/ 33 w 4"/>
                <a:gd name="T3" fmla="*/ 63 h 12"/>
                <a:gd name="T4" fmla="*/ 63 w 4"/>
                <a:gd name="T5" fmla="*/ 84 h 12"/>
                <a:gd name="T6" fmla="*/ 33 w 4"/>
                <a:gd name="T7" fmla="*/ 0 h 12"/>
                <a:gd name="T8" fmla="*/ 20 w 4"/>
                <a:gd name="T9" fmla="*/ 4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2"/>
                <a:gd name="T17" fmla="*/ 4 w 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2">
                  <a:moveTo>
                    <a:pt x="1" y="6"/>
                  </a:moveTo>
                  <a:cubicBezTo>
                    <a:pt x="2" y="8"/>
                    <a:pt x="1" y="7"/>
                    <a:pt x="2" y="9"/>
                  </a:cubicBezTo>
                  <a:cubicBezTo>
                    <a:pt x="4" y="12"/>
                    <a:pt x="1" y="10"/>
                    <a:pt x="4" y="12"/>
                  </a:cubicBezTo>
                  <a:cubicBezTo>
                    <a:pt x="3" y="8"/>
                    <a:pt x="2" y="4"/>
                    <a:pt x="2" y="0"/>
                  </a:cubicBezTo>
                  <a:cubicBezTo>
                    <a:pt x="2" y="0"/>
                    <a:pt x="0" y="3"/>
                    <a:pt x="1" y="6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2" name="Freeform 889"/>
            <p:cNvSpPr>
              <a:spLocks/>
            </p:cNvSpPr>
            <p:nvPr/>
          </p:nvSpPr>
          <p:spPr bwMode="auto">
            <a:xfrm>
              <a:off x="6135" y="9885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3" name="Freeform 890"/>
            <p:cNvSpPr>
              <a:spLocks/>
            </p:cNvSpPr>
            <p:nvPr/>
          </p:nvSpPr>
          <p:spPr bwMode="auto">
            <a:xfrm>
              <a:off x="6130" y="9893"/>
              <a:ext cx="7" cy="8"/>
            </a:xfrm>
            <a:custGeom>
              <a:avLst/>
              <a:gdLst>
                <a:gd name="T0" fmla="*/ 0 w 3"/>
                <a:gd name="T1" fmla="*/ 8 h 4"/>
                <a:gd name="T2" fmla="*/ 28 w 3"/>
                <a:gd name="T3" fmla="*/ 24 h 4"/>
                <a:gd name="T4" fmla="*/ 37 w 3"/>
                <a:gd name="T5" fmla="*/ 32 h 4"/>
                <a:gd name="T6" fmla="*/ 0 w 3"/>
                <a:gd name="T7" fmla="*/ 0 h 4"/>
                <a:gd name="T8" fmla="*/ 0 w 3"/>
                <a:gd name="T9" fmla="*/ 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1"/>
                  </a:moveTo>
                  <a:cubicBezTo>
                    <a:pt x="0" y="2"/>
                    <a:pt x="1" y="2"/>
                    <a:pt x="2" y="3"/>
                  </a:cubicBezTo>
                  <a:cubicBezTo>
                    <a:pt x="3" y="4"/>
                    <a:pt x="2" y="3"/>
                    <a:pt x="3" y="4"/>
                  </a:cubicBezTo>
                  <a:cubicBezTo>
                    <a:pt x="1" y="2"/>
                    <a:pt x="1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4" name="Freeform 891"/>
            <p:cNvSpPr>
              <a:spLocks/>
            </p:cNvSpPr>
            <p:nvPr/>
          </p:nvSpPr>
          <p:spPr bwMode="auto">
            <a:xfrm>
              <a:off x="6152" y="9883"/>
              <a:ext cx="12" cy="6"/>
            </a:xfrm>
            <a:custGeom>
              <a:avLst/>
              <a:gdLst>
                <a:gd name="T0" fmla="*/ 0 w 5"/>
                <a:gd name="T1" fmla="*/ 8 h 3"/>
                <a:gd name="T2" fmla="*/ 41 w 5"/>
                <a:gd name="T3" fmla="*/ 16 h 3"/>
                <a:gd name="T4" fmla="*/ 58 w 5"/>
                <a:gd name="T5" fmla="*/ 16 h 3"/>
                <a:gd name="T6" fmla="*/ 12 w 5"/>
                <a:gd name="T7" fmla="*/ 0 h 3"/>
                <a:gd name="T8" fmla="*/ 0 w 5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1" y="2"/>
                    <a:pt x="4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5" name="Freeform 892"/>
            <p:cNvSpPr>
              <a:spLocks/>
            </p:cNvSpPr>
            <p:nvPr/>
          </p:nvSpPr>
          <p:spPr bwMode="auto">
            <a:xfrm>
              <a:off x="6154" y="9891"/>
              <a:ext cx="10" cy="4"/>
            </a:xfrm>
            <a:custGeom>
              <a:avLst/>
              <a:gdLst>
                <a:gd name="T0" fmla="*/ 0 w 4"/>
                <a:gd name="T1" fmla="*/ 0 h 2"/>
                <a:gd name="T2" fmla="*/ 33 w 4"/>
                <a:gd name="T3" fmla="*/ 16 h 2"/>
                <a:gd name="T4" fmla="*/ 63 w 4"/>
                <a:gd name="T5" fmla="*/ 16 h 2"/>
                <a:gd name="T6" fmla="*/ 0 w 4"/>
                <a:gd name="T7" fmla="*/ 0 h 2"/>
                <a:gd name="T8" fmla="*/ 0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6" name="Freeform 893"/>
            <p:cNvSpPr>
              <a:spLocks/>
            </p:cNvSpPr>
            <p:nvPr/>
          </p:nvSpPr>
          <p:spPr bwMode="auto">
            <a:xfrm>
              <a:off x="6169" y="9973"/>
              <a:ext cx="10" cy="4"/>
            </a:xfrm>
            <a:custGeom>
              <a:avLst/>
              <a:gdLst>
                <a:gd name="T0" fmla="*/ 0 w 4"/>
                <a:gd name="T1" fmla="*/ 8 h 2"/>
                <a:gd name="T2" fmla="*/ 33 w 4"/>
                <a:gd name="T3" fmla="*/ 8 h 2"/>
                <a:gd name="T4" fmla="*/ 63 w 4"/>
                <a:gd name="T5" fmla="*/ 8 h 2"/>
                <a:gd name="T6" fmla="*/ 0 w 4"/>
                <a:gd name="T7" fmla="*/ 0 h 2"/>
                <a:gd name="T8" fmla="*/ 0 w 4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F2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7" name="Freeform 894"/>
            <p:cNvSpPr>
              <a:spLocks/>
            </p:cNvSpPr>
            <p:nvPr/>
          </p:nvSpPr>
          <p:spPr bwMode="auto">
            <a:xfrm>
              <a:off x="6196" y="9846"/>
              <a:ext cx="29" cy="55"/>
            </a:xfrm>
            <a:custGeom>
              <a:avLst/>
              <a:gdLst>
                <a:gd name="T0" fmla="*/ 41 w 12"/>
                <a:gd name="T1" fmla="*/ 212 h 28"/>
                <a:gd name="T2" fmla="*/ 0 w 12"/>
                <a:gd name="T3" fmla="*/ 173 h 28"/>
                <a:gd name="T4" fmla="*/ 41 w 12"/>
                <a:gd name="T5" fmla="*/ 204 h 28"/>
                <a:gd name="T6" fmla="*/ 87 w 12"/>
                <a:gd name="T7" fmla="*/ 181 h 28"/>
                <a:gd name="T8" fmla="*/ 41 w 12"/>
                <a:gd name="T9" fmla="*/ 143 h 28"/>
                <a:gd name="T10" fmla="*/ 128 w 12"/>
                <a:gd name="T11" fmla="*/ 159 h 28"/>
                <a:gd name="T12" fmla="*/ 70 w 12"/>
                <a:gd name="T13" fmla="*/ 108 h 28"/>
                <a:gd name="T14" fmla="*/ 140 w 12"/>
                <a:gd name="T15" fmla="*/ 112 h 28"/>
                <a:gd name="T16" fmla="*/ 140 w 12"/>
                <a:gd name="T17" fmla="*/ 69 h 28"/>
                <a:gd name="T18" fmla="*/ 70 w 12"/>
                <a:gd name="T19" fmla="*/ 55 h 28"/>
                <a:gd name="T20" fmla="*/ 140 w 12"/>
                <a:gd name="T21" fmla="*/ 55 h 28"/>
                <a:gd name="T22" fmla="*/ 140 w 12"/>
                <a:gd name="T23" fmla="*/ 24 h 28"/>
                <a:gd name="T24" fmla="*/ 70 w 12"/>
                <a:gd name="T25" fmla="*/ 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8"/>
                <a:gd name="T41" fmla="*/ 12 w 1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8">
                  <a:moveTo>
                    <a:pt x="3" y="28"/>
                  </a:moveTo>
                  <a:cubicBezTo>
                    <a:pt x="3" y="26"/>
                    <a:pt x="1" y="25"/>
                    <a:pt x="0" y="23"/>
                  </a:cubicBezTo>
                  <a:cubicBezTo>
                    <a:pt x="0" y="25"/>
                    <a:pt x="2" y="27"/>
                    <a:pt x="3" y="27"/>
                  </a:cubicBezTo>
                  <a:cubicBezTo>
                    <a:pt x="5" y="27"/>
                    <a:pt x="6" y="26"/>
                    <a:pt x="6" y="24"/>
                  </a:cubicBezTo>
                  <a:cubicBezTo>
                    <a:pt x="7" y="22"/>
                    <a:pt x="5" y="20"/>
                    <a:pt x="3" y="19"/>
                  </a:cubicBezTo>
                  <a:cubicBezTo>
                    <a:pt x="5" y="21"/>
                    <a:pt x="7" y="23"/>
                    <a:pt x="9" y="21"/>
                  </a:cubicBezTo>
                  <a:cubicBezTo>
                    <a:pt x="11" y="16"/>
                    <a:pt x="9" y="16"/>
                    <a:pt x="5" y="14"/>
                  </a:cubicBezTo>
                  <a:cubicBezTo>
                    <a:pt x="7" y="15"/>
                    <a:pt x="9" y="17"/>
                    <a:pt x="10" y="15"/>
                  </a:cubicBezTo>
                  <a:cubicBezTo>
                    <a:pt x="12" y="14"/>
                    <a:pt x="11" y="11"/>
                    <a:pt x="10" y="9"/>
                  </a:cubicBezTo>
                  <a:cubicBezTo>
                    <a:pt x="9" y="8"/>
                    <a:pt x="7" y="8"/>
                    <a:pt x="5" y="7"/>
                  </a:cubicBez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1" y="4"/>
                    <a:pt x="10" y="3"/>
                  </a:cubicBezTo>
                  <a:cubicBezTo>
                    <a:pt x="9" y="1"/>
                    <a:pt x="7" y="0"/>
                    <a:pt x="5" y="1"/>
                  </a:cubicBezTo>
                </a:path>
              </a:pathLst>
            </a:custGeom>
            <a:noFill/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8" name="Freeform 895"/>
            <p:cNvSpPr>
              <a:spLocks/>
            </p:cNvSpPr>
            <p:nvPr/>
          </p:nvSpPr>
          <p:spPr bwMode="auto">
            <a:xfrm>
              <a:off x="6176" y="10016"/>
              <a:ext cx="15" cy="9"/>
            </a:xfrm>
            <a:custGeom>
              <a:avLst/>
              <a:gdLst>
                <a:gd name="T0" fmla="*/ 83 w 6"/>
                <a:gd name="T1" fmla="*/ 23 h 5"/>
                <a:gd name="T2" fmla="*/ 0 w 6"/>
                <a:gd name="T3" fmla="*/ 7 h 5"/>
                <a:gd name="T4" fmla="*/ 50 w 6"/>
                <a:gd name="T5" fmla="*/ 13 h 5"/>
                <a:gd name="T6" fmla="*/ 83 w 6"/>
                <a:gd name="T7" fmla="*/ 2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5" y="4"/>
                  </a:moveTo>
                  <a:cubicBezTo>
                    <a:pt x="6" y="1"/>
                    <a:pt x="3" y="0"/>
                    <a:pt x="0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4" y="3"/>
                    <a:pt x="4" y="5"/>
                    <a:pt x="5" y="4"/>
                  </a:cubicBezTo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39" name="Freeform 896"/>
            <p:cNvSpPr>
              <a:spLocks/>
            </p:cNvSpPr>
            <p:nvPr/>
          </p:nvSpPr>
          <p:spPr bwMode="auto">
            <a:xfrm>
              <a:off x="6189" y="10016"/>
              <a:ext cx="5" cy="5"/>
            </a:xfrm>
            <a:custGeom>
              <a:avLst/>
              <a:gdLst>
                <a:gd name="T0" fmla="*/ 20 w 2"/>
                <a:gd name="T1" fmla="*/ 13 h 3"/>
                <a:gd name="T2" fmla="*/ 33 w 2"/>
                <a:gd name="T3" fmla="*/ 13 h 3"/>
                <a:gd name="T4" fmla="*/ 20 w 2"/>
                <a:gd name="T5" fmla="*/ 5 h 3"/>
                <a:gd name="T6" fmla="*/ 33 w 2"/>
                <a:gd name="T7" fmla="*/ 0 h 3"/>
                <a:gd name="T8" fmla="*/ 33 w 2"/>
                <a:gd name="T9" fmla="*/ 0 h 3"/>
                <a:gd name="T10" fmla="*/ 0 w 2"/>
                <a:gd name="T11" fmla="*/ 5 h 3"/>
                <a:gd name="T12" fmla="*/ 0 w 2"/>
                <a:gd name="T13" fmla="*/ 8 h 3"/>
                <a:gd name="T14" fmla="*/ 20 w 2"/>
                <a:gd name="T15" fmla="*/ 8 h 3"/>
                <a:gd name="T16" fmla="*/ 20 w 2"/>
                <a:gd name="T17" fmla="*/ 13 h 3"/>
                <a:gd name="T18" fmla="*/ 20 w 2"/>
                <a:gd name="T19" fmla="*/ 1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3"/>
                <a:gd name="T32" fmla="*/ 2 w 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40" name="Freeform 897"/>
            <p:cNvSpPr>
              <a:spLocks/>
            </p:cNvSpPr>
            <p:nvPr/>
          </p:nvSpPr>
          <p:spPr bwMode="auto">
            <a:xfrm>
              <a:off x="6196" y="10009"/>
              <a:ext cx="2" cy="10"/>
            </a:xfrm>
            <a:custGeom>
              <a:avLst/>
              <a:gdLst>
                <a:gd name="T0" fmla="*/ 8 w 1"/>
                <a:gd name="T1" fmla="*/ 40 h 5"/>
                <a:gd name="T2" fmla="*/ 0 w 1"/>
                <a:gd name="T3" fmla="*/ 24 h 5"/>
                <a:gd name="T4" fmla="*/ 8 w 1"/>
                <a:gd name="T5" fmla="*/ 0 h 5"/>
                <a:gd name="T6" fmla="*/ 0 w 1"/>
                <a:gd name="T7" fmla="*/ 24 h 5"/>
                <a:gd name="T8" fmla="*/ 8 w 1"/>
                <a:gd name="T9" fmla="*/ 4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5"/>
                  </a:move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1" y="5"/>
                    <a:pt x="1" y="5"/>
                  </a:cubicBezTo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152" name="Text Box 898"/>
          <p:cNvSpPr txBox="1">
            <a:spLocks noChangeArrowheads="1"/>
          </p:cNvSpPr>
          <p:nvPr/>
        </p:nvSpPr>
        <p:spPr bwMode="auto">
          <a:xfrm>
            <a:off x="6588125" y="2528888"/>
            <a:ext cx="2016125" cy="267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endParaRPr lang="es-ES" sz="2400" dirty="0">
              <a:latin typeface="Times" pitchFamily="18" charset="0"/>
            </a:endParaRPr>
          </a:p>
          <a:p>
            <a:r>
              <a:rPr lang="es-ES" sz="2400" dirty="0" smtClean="0">
                <a:latin typeface="Times" pitchFamily="18" charset="0"/>
              </a:rPr>
              <a:t>* </a:t>
            </a:r>
            <a:r>
              <a:rPr lang="es-ES" sz="2400" dirty="0" smtClean="0"/>
              <a:t>Nombre </a:t>
            </a:r>
            <a:r>
              <a:rPr lang="es-ES" sz="2400" dirty="0"/>
              <a:t>y </a:t>
            </a:r>
            <a:r>
              <a:rPr lang="es-ES" sz="2400" dirty="0" smtClean="0"/>
              <a:t>   cargo </a:t>
            </a:r>
            <a:r>
              <a:rPr lang="es-ES" sz="2400" dirty="0"/>
              <a:t>de quien la porta</a:t>
            </a:r>
          </a:p>
          <a:p>
            <a:r>
              <a:rPr lang="es-ES" sz="2400" dirty="0"/>
              <a:t>* </a:t>
            </a:r>
            <a:r>
              <a:rPr lang="es-ES" sz="2400" dirty="0" smtClean="0"/>
              <a:t> Autoridad  emisora</a:t>
            </a:r>
            <a:endParaRPr lang="es-ES" sz="2400" dirty="0"/>
          </a:p>
          <a:p>
            <a:r>
              <a:rPr lang="es-ES" sz="2400" dirty="0"/>
              <a:t>* Fundamento </a:t>
            </a:r>
          </a:p>
        </p:txBody>
      </p:sp>
      <p:sp>
        <p:nvSpPr>
          <p:cNvPr id="6153" name="Text Box 899"/>
          <p:cNvSpPr txBox="1">
            <a:spLocks noChangeArrowheads="1"/>
          </p:cNvSpPr>
          <p:nvPr/>
        </p:nvSpPr>
        <p:spPr bwMode="auto">
          <a:xfrm>
            <a:off x="2268538" y="917575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3200" b="1" dirty="0"/>
              <a:t>Requisitos de la credencial</a:t>
            </a:r>
          </a:p>
        </p:txBody>
      </p:sp>
      <p:sp>
        <p:nvSpPr>
          <p:cNvPr id="6154" name="Text Box 900"/>
          <p:cNvSpPr txBox="1">
            <a:spLocks noChangeArrowheads="1"/>
          </p:cNvSpPr>
          <p:nvPr/>
        </p:nvSpPr>
        <p:spPr bwMode="auto">
          <a:xfrm>
            <a:off x="898525" y="2141538"/>
            <a:ext cx="1873250" cy="3970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s-ES" sz="2400" dirty="0">
                <a:latin typeface="Times" pitchFamily="18" charset="0"/>
              </a:rPr>
              <a:t>*</a:t>
            </a:r>
            <a:r>
              <a:rPr lang="es-ES" sz="2400" dirty="0"/>
              <a:t>Fotografía</a:t>
            </a:r>
          </a:p>
          <a:p>
            <a:endParaRPr lang="es-ES" sz="2400" dirty="0"/>
          </a:p>
          <a:p>
            <a:r>
              <a:rPr lang="es-ES" sz="2400" dirty="0"/>
              <a:t>*Firma del verificador</a:t>
            </a:r>
          </a:p>
          <a:p>
            <a:r>
              <a:rPr lang="es-ES" sz="2400" dirty="0"/>
              <a:t>* Número de credencial</a:t>
            </a:r>
          </a:p>
          <a:p>
            <a:r>
              <a:rPr lang="es-ES" sz="2400" dirty="0"/>
              <a:t>* Fecha de expedición</a:t>
            </a:r>
          </a:p>
          <a:p>
            <a:r>
              <a:rPr lang="es-ES" sz="2400" dirty="0"/>
              <a:t>* Vigencia</a:t>
            </a:r>
          </a:p>
          <a:p>
            <a:pPr>
              <a:spcBef>
                <a:spcPct val="50000"/>
              </a:spcBef>
            </a:pPr>
            <a:endParaRPr lang="es-ES" sz="2400" dirty="0">
              <a:latin typeface="Times" pitchFamily="18" charset="0"/>
            </a:endParaRPr>
          </a:p>
        </p:txBody>
      </p:sp>
      <p:sp>
        <p:nvSpPr>
          <p:cNvPr id="6155" name="Line 901"/>
          <p:cNvSpPr>
            <a:spLocks noChangeShapeType="1"/>
          </p:cNvSpPr>
          <p:nvPr/>
        </p:nvSpPr>
        <p:spPr bwMode="auto">
          <a:xfrm>
            <a:off x="2411413" y="2430463"/>
            <a:ext cx="7921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56" name="Line 902"/>
          <p:cNvSpPr>
            <a:spLocks noChangeShapeType="1"/>
          </p:cNvSpPr>
          <p:nvPr/>
        </p:nvSpPr>
        <p:spPr bwMode="auto">
          <a:xfrm>
            <a:off x="2266950" y="4157663"/>
            <a:ext cx="1152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57" name="Line 903"/>
          <p:cNvSpPr>
            <a:spLocks noChangeShapeType="1"/>
          </p:cNvSpPr>
          <p:nvPr/>
        </p:nvSpPr>
        <p:spPr bwMode="auto">
          <a:xfrm>
            <a:off x="2338388" y="4733925"/>
            <a:ext cx="792162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58" name="Line 904"/>
          <p:cNvSpPr>
            <a:spLocks noChangeShapeType="1"/>
          </p:cNvSpPr>
          <p:nvPr/>
        </p:nvSpPr>
        <p:spPr bwMode="auto">
          <a:xfrm flipV="1">
            <a:off x="2266950" y="5094288"/>
            <a:ext cx="86360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59" name="Line 905"/>
          <p:cNvSpPr>
            <a:spLocks noChangeShapeType="1"/>
          </p:cNvSpPr>
          <p:nvPr/>
        </p:nvSpPr>
        <p:spPr bwMode="auto">
          <a:xfrm flipH="1" flipV="1">
            <a:off x="6011863" y="2646363"/>
            <a:ext cx="719137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0" name="Line 906"/>
          <p:cNvSpPr>
            <a:spLocks noChangeShapeType="1"/>
          </p:cNvSpPr>
          <p:nvPr/>
        </p:nvSpPr>
        <p:spPr bwMode="auto">
          <a:xfrm flipH="1" flipV="1">
            <a:off x="5795963" y="3078163"/>
            <a:ext cx="935037" cy="422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1" name="Line 907"/>
          <p:cNvSpPr>
            <a:spLocks noChangeShapeType="1"/>
          </p:cNvSpPr>
          <p:nvPr/>
        </p:nvSpPr>
        <p:spPr bwMode="auto">
          <a:xfrm flipH="1" flipV="1">
            <a:off x="6227763" y="4157663"/>
            <a:ext cx="503237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2" name="Line 901"/>
          <p:cNvSpPr>
            <a:spLocks noChangeShapeType="1"/>
          </p:cNvSpPr>
          <p:nvPr/>
        </p:nvSpPr>
        <p:spPr bwMode="auto">
          <a:xfrm>
            <a:off x="2338388" y="3429000"/>
            <a:ext cx="93821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3" name="Line 907"/>
          <p:cNvSpPr>
            <a:spLocks noChangeShapeType="1"/>
          </p:cNvSpPr>
          <p:nvPr/>
        </p:nvSpPr>
        <p:spPr bwMode="auto">
          <a:xfrm flipH="1" flipV="1">
            <a:off x="6300788" y="4940300"/>
            <a:ext cx="503237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050" name="Picture 2" descr="Resultado de imagen para foto infantil de muj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2" y="2636912"/>
            <a:ext cx="837151" cy="11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03232" cy="576064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CONTROL DE FAUNA NOCIVA</a:t>
            </a:r>
            <a:endParaRPr lang="es-MX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272808" cy="158417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¿Los plaguicidas empleados cuentan con </a:t>
            </a:r>
            <a:r>
              <a:rPr lang="es-MX" sz="2000" b="1" dirty="0" smtClean="0">
                <a:latin typeface="Arial Narrow" panose="020B0606020202030204" pitchFamily="34" charset="0"/>
              </a:rPr>
              <a:t>registro sanitario?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¿Se observa </a:t>
            </a:r>
            <a:r>
              <a:rPr lang="es-MX" sz="2000" b="1" dirty="0" smtClean="0">
                <a:latin typeface="Arial Narrow" panose="020B0606020202030204" pitchFamily="34" charset="0"/>
              </a:rPr>
              <a:t>presencia</a:t>
            </a:r>
            <a:r>
              <a:rPr lang="es-MX" sz="2000" dirty="0" smtClean="0">
                <a:latin typeface="Arial Narrow" panose="020B0606020202030204" pitchFamily="34" charset="0"/>
              </a:rPr>
              <a:t> de fauna nociva?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¿Existen </a:t>
            </a:r>
            <a:r>
              <a:rPr lang="es-MX" sz="2000" b="1" dirty="0" smtClean="0">
                <a:latin typeface="Arial Narrow" panose="020B0606020202030204" pitchFamily="34" charset="0"/>
              </a:rPr>
              <a:t>medidas preventivas</a:t>
            </a:r>
            <a:r>
              <a:rPr lang="es-MX" sz="2000" dirty="0" smtClean="0">
                <a:latin typeface="Arial Narrow" panose="020B0606020202030204" pitchFamily="34" charset="0"/>
              </a:rPr>
              <a:t> para el control de fauna nociva?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Arial Narrow" panose="020B0606020202030204" pitchFamily="34" charset="0"/>
              </a:rPr>
              <a:t>¿Los drenajes cuentan con </a:t>
            </a:r>
            <a:r>
              <a:rPr lang="es-MX" sz="2000" b="1" dirty="0" smtClean="0">
                <a:latin typeface="Arial Narrow" panose="020B0606020202030204" pitchFamily="34" charset="0"/>
              </a:rPr>
              <a:t>tapa</a:t>
            </a:r>
            <a:r>
              <a:rPr lang="es-MX" sz="2000" dirty="0" smtClean="0">
                <a:latin typeface="Arial Narrow" panose="020B0606020202030204" pitchFamily="34" charset="0"/>
              </a:rPr>
              <a:t> para evitar la entrada de plagas?</a:t>
            </a:r>
          </a:p>
          <a:p>
            <a:pPr algn="just"/>
            <a:endParaRPr lang="es-MX" sz="2400" dirty="0">
              <a:latin typeface="Arial Narrow" panose="020B0606020202030204" pitchFamily="34" charset="0"/>
            </a:endParaRPr>
          </a:p>
          <a:p>
            <a:pPr algn="just"/>
            <a:endParaRPr lang="es-MX" sz="24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552728" cy="36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01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1560" y="2204864"/>
            <a:ext cx="7704855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1600" b="1" dirty="0" smtClean="0">
                <a:latin typeface="Arial Narrow" panose="020B0606020202030204" pitchFamily="34" charset="0"/>
              </a:rPr>
              <a:t>PUNTOS A VERIFICAR:</a:t>
            </a:r>
          </a:p>
          <a:p>
            <a:pPr algn="just"/>
            <a:endParaRPr lang="es-MX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Verificar que en el establecimiento no haya </a:t>
            </a:r>
            <a:r>
              <a:rPr lang="es-MX" b="1" dirty="0" smtClean="0">
                <a:latin typeface="Arial Narrow" panose="020B0606020202030204" pitchFamily="34" charset="0"/>
              </a:rPr>
              <a:t>evidencia</a:t>
            </a:r>
            <a:r>
              <a:rPr lang="es-MX" dirty="0" smtClean="0">
                <a:latin typeface="Arial Narrow" panose="020B0606020202030204" pitchFamily="34" charset="0"/>
              </a:rPr>
              <a:t> de que exista fauna nociva.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*Verificar que se cuente con los </a:t>
            </a:r>
            <a:r>
              <a:rPr lang="es-MX" b="1" i="1" dirty="0" smtClean="0">
                <a:latin typeface="Arial Narrow" panose="020B0606020202030204" pitchFamily="34" charset="0"/>
              </a:rPr>
              <a:t>certificados de fumigación</a:t>
            </a:r>
            <a:r>
              <a:rPr lang="es-MX" dirty="0" smtClean="0">
                <a:latin typeface="Arial Narrow" panose="020B0606020202030204" pitchFamily="34" charset="0"/>
              </a:rPr>
              <a:t>  otorgados por el proveedor del servicio de fumigación (este debe contar con </a:t>
            </a:r>
            <a:r>
              <a:rPr lang="es-MX" b="1" dirty="0" smtClean="0">
                <a:latin typeface="Arial Narrow" panose="020B0606020202030204" pitchFamily="34" charset="0"/>
              </a:rPr>
              <a:t>licencia sanitaria</a:t>
            </a:r>
            <a:r>
              <a:rPr lang="es-MX" dirty="0" smtClean="0"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* Solicitar </a:t>
            </a:r>
            <a:r>
              <a:rPr lang="es-MX" b="1" i="1" dirty="0" smtClean="0">
                <a:latin typeface="Arial Narrow" panose="020B0606020202030204" pitchFamily="34" charset="0"/>
              </a:rPr>
              <a:t>Programa Anual de Control de Fauna Nociva</a:t>
            </a:r>
            <a:r>
              <a:rPr lang="es-MX" dirty="0" smtClean="0">
                <a:latin typeface="Arial Narrow" panose="020B0606020202030204" pitchFamily="34" charset="0"/>
              </a:rPr>
              <a:t>; </a:t>
            </a:r>
            <a:r>
              <a:rPr lang="es-MX" b="1" i="1" dirty="0" smtClean="0">
                <a:latin typeface="Arial Narrow" panose="020B0606020202030204" pitchFamily="34" charset="0"/>
              </a:rPr>
              <a:t>el que hacer antes, durante y después de la fumigación.</a:t>
            </a: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El certificado debe contar con los siguientes requisitos:*</a:t>
            </a:r>
            <a:r>
              <a:rPr lang="es-MX" b="1" i="1" dirty="0" smtClean="0">
                <a:latin typeface="Arial Narrow" panose="020B0606020202030204" pitchFamily="34" charset="0"/>
              </a:rPr>
              <a:t>Número de licencia sanitaria del proveedor, productos que aplican, registros sanitarios de los productos, concentración que están aplicando del producto, áreas donde se esta aplicando el producto</a:t>
            </a:r>
            <a:r>
              <a:rPr lang="es-MX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MX" sz="160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27584" y="980729"/>
            <a:ext cx="2376263" cy="864096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sz="2800" b="1" dirty="0" smtClean="0">
                <a:solidFill>
                  <a:schemeClr val="tx1"/>
                </a:solidFill>
              </a:rPr>
              <a:t>Fauna nociva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0" b="30854"/>
          <a:stretch/>
        </p:blipFill>
        <p:spPr bwMode="auto">
          <a:xfrm>
            <a:off x="3131840" y="692696"/>
            <a:ext cx="5724128" cy="14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5199" r="50653" b="82422"/>
          <a:stretch/>
        </p:blipFill>
        <p:spPr bwMode="auto">
          <a:xfrm>
            <a:off x="16163" y="46268"/>
            <a:ext cx="2699791" cy="8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691511" y="1006186"/>
            <a:ext cx="3521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s-MX" sz="2800" b="1" dirty="0">
                <a:solidFill>
                  <a:srgbClr val="0070C0"/>
                </a:solidFill>
              </a:rPr>
              <a:t>CONTROL DE PLAGAS </a:t>
            </a:r>
            <a:endParaRPr lang="es-MX" altLang="es-MX" sz="3600" b="1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1529407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Arial Narrow" panose="020B0606020202030204" pitchFamily="34" charset="0"/>
              </a:rPr>
              <a:t> </a:t>
            </a:r>
            <a:r>
              <a:rPr lang="es-MX" sz="2000" dirty="0" smtClean="0">
                <a:latin typeface="Arial Narrow" panose="020B0606020202030204" pitchFamily="34" charset="0"/>
              </a:rPr>
              <a:t>¿Existen </a:t>
            </a:r>
            <a:r>
              <a:rPr lang="es-MX" sz="2000" dirty="0">
                <a:latin typeface="Arial Narrow" panose="020B0606020202030204" pitchFamily="34" charset="0"/>
              </a:rPr>
              <a:t>dispositivos en </a:t>
            </a:r>
            <a:r>
              <a:rPr lang="es-MX" sz="2000" b="1" dirty="0">
                <a:latin typeface="Arial Narrow" panose="020B0606020202030204" pitchFamily="34" charset="0"/>
              </a:rPr>
              <a:t>buenas condiciones</a:t>
            </a:r>
            <a:r>
              <a:rPr lang="es-MX" sz="2000" dirty="0">
                <a:latin typeface="Arial Narrow" panose="020B0606020202030204" pitchFamily="34" charset="0"/>
              </a:rPr>
              <a:t> y localizados adecuadamente para el control de insectos y </a:t>
            </a:r>
            <a:r>
              <a:rPr lang="es-MX" sz="2000" dirty="0" smtClean="0">
                <a:latin typeface="Arial Narrow" panose="020B0606020202030204" pitchFamily="34" charset="0"/>
              </a:rPr>
              <a:t>roedores? (cebos</a:t>
            </a:r>
            <a:r>
              <a:rPr lang="es-MX" sz="2000" dirty="0">
                <a:latin typeface="Arial Narrow" panose="020B0606020202030204" pitchFamily="34" charset="0"/>
              </a:rPr>
              <a:t>, trampas, etc.).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3" y="1474637"/>
            <a:ext cx="728503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www.killgerm.es/catalogo/media/catalog/product/cache/1/image/650x/040ec09b1e35df139433887a97daa66f/4/8/486_trapperMAX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5618"/>
          <a:stretch/>
        </p:blipFill>
        <p:spPr bwMode="auto">
          <a:xfrm>
            <a:off x="2720865" y="4432101"/>
            <a:ext cx="2717778" cy="20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historiaybiografias.com/archivos_varios3/ratas.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64296" cy="13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estacion de rat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3" b="11816"/>
          <a:stretch/>
        </p:blipFill>
        <p:spPr bwMode="auto">
          <a:xfrm>
            <a:off x="5724128" y="2583303"/>
            <a:ext cx="2755860" cy="210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19256" cy="648072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DOCUMENTACIÓN  SOLICITADA:</a:t>
            </a:r>
            <a:endParaRPr lang="es-MX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3888433"/>
          </a:xfrm>
        </p:spPr>
        <p:txBody>
          <a:bodyPr/>
          <a:lstStyle/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Programa</a:t>
            </a:r>
            <a:r>
              <a:rPr lang="es-MX" sz="2400" dirty="0" smtClean="0">
                <a:latin typeface="Arial Narrow" panose="020B0606020202030204" pitchFamily="34" charset="0"/>
              </a:rPr>
              <a:t>, </a:t>
            </a:r>
            <a:r>
              <a:rPr lang="es-MX" sz="1800" dirty="0" smtClean="0">
                <a:latin typeface="Arial Narrow" panose="020B0606020202030204" pitchFamily="34" charset="0"/>
              </a:rPr>
              <a:t>Procedimientos y Registros de </a:t>
            </a:r>
            <a:r>
              <a:rPr lang="es-MX" sz="1800" b="1" dirty="0" smtClean="0">
                <a:latin typeface="Arial Narrow" panose="020B0606020202030204" pitchFamily="34" charset="0"/>
              </a:rPr>
              <a:t>limpieza</a:t>
            </a:r>
            <a:r>
              <a:rPr lang="es-MX" sz="1800" dirty="0" smtClean="0">
                <a:latin typeface="Arial Narrow" panose="020B0606020202030204" pitchFamily="34" charset="0"/>
              </a:rPr>
              <a:t> y en su caso de desinfección de áreas  equipos y mobiliario</a:t>
            </a: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Programa </a:t>
            </a:r>
            <a:r>
              <a:rPr lang="es-MX" sz="1800" dirty="0">
                <a:latin typeface="Arial Narrow" panose="020B0606020202030204" pitchFamily="34" charset="0"/>
              </a:rPr>
              <a:t>y </a:t>
            </a:r>
            <a:r>
              <a:rPr lang="es-MX" sz="1800" dirty="0" smtClean="0">
                <a:latin typeface="Arial Narrow" panose="020B0606020202030204" pitchFamily="34" charset="0"/>
              </a:rPr>
              <a:t>bitácoras  </a:t>
            </a:r>
            <a:r>
              <a:rPr lang="es-MX" sz="1800" dirty="0">
                <a:latin typeface="Arial Narrow" panose="020B0606020202030204" pitchFamily="34" charset="0"/>
              </a:rPr>
              <a:t>de limpieza </a:t>
            </a:r>
            <a:r>
              <a:rPr lang="es-MX" sz="1800" dirty="0" smtClean="0">
                <a:latin typeface="Arial Narrow" panose="020B0606020202030204" pitchFamily="34" charset="0"/>
              </a:rPr>
              <a:t> y desinfección </a:t>
            </a:r>
            <a:r>
              <a:rPr lang="es-MX" sz="1800" dirty="0">
                <a:latin typeface="Arial Narrow" panose="020B0606020202030204" pitchFamily="34" charset="0"/>
              </a:rPr>
              <a:t>de </a:t>
            </a:r>
            <a:r>
              <a:rPr lang="es-MX" sz="1800" b="1" dirty="0" smtClean="0">
                <a:latin typeface="Arial Narrow" panose="020B0606020202030204" pitchFamily="34" charset="0"/>
              </a:rPr>
              <a:t>cisternas y/o  tinacos</a:t>
            </a:r>
            <a:r>
              <a:rPr lang="es-MX" sz="1800" dirty="0" smtClean="0">
                <a:latin typeface="Arial Narrow" panose="020B0606020202030204" pitchFamily="34" charset="0"/>
              </a:rPr>
              <a:t>  de agua potable</a:t>
            </a: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Bitácoras de registros de </a:t>
            </a:r>
            <a:r>
              <a:rPr lang="es-MX" sz="1800" b="1" dirty="0" smtClean="0">
                <a:latin typeface="Arial Narrow" panose="020B0606020202030204" pitchFamily="34" charset="0"/>
              </a:rPr>
              <a:t>cloro residual libre</a:t>
            </a:r>
            <a:r>
              <a:rPr lang="es-MX" sz="1800" dirty="0" smtClean="0">
                <a:latin typeface="Arial Narrow" panose="020B0606020202030204" pitchFamily="34" charset="0"/>
              </a:rPr>
              <a:t> de tanques de almacenamiento y tomas de agua previamente establecidas.</a:t>
            </a:r>
          </a:p>
          <a:p>
            <a:pPr algn="just"/>
            <a:endParaRPr lang="es-MX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Descripción del procedimiento de </a:t>
            </a:r>
            <a:r>
              <a:rPr lang="es-MX" sz="1800" b="1" dirty="0" smtClean="0">
                <a:latin typeface="Arial Narrow" panose="020B0606020202030204" pitchFamily="34" charset="0"/>
              </a:rPr>
              <a:t>tratamiento de agua</a:t>
            </a:r>
          </a:p>
          <a:p>
            <a:pPr algn="just"/>
            <a:endParaRPr lang="es-MX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Programa de </a:t>
            </a:r>
            <a:r>
              <a:rPr lang="es-MX" sz="1800" b="1" dirty="0" smtClean="0">
                <a:latin typeface="Arial Narrow" panose="020B0606020202030204" pitchFamily="34" charset="0"/>
              </a:rPr>
              <a:t>control de plagas</a:t>
            </a:r>
          </a:p>
          <a:p>
            <a:pPr algn="just"/>
            <a:endParaRPr lang="es-MX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Comprobante de los últimos  servicios de </a:t>
            </a:r>
            <a:r>
              <a:rPr lang="es-MX" sz="1800" b="1" dirty="0" smtClean="0">
                <a:latin typeface="Arial Narrow" panose="020B0606020202030204" pitchFamily="34" charset="0"/>
              </a:rPr>
              <a:t>control de plagas</a:t>
            </a:r>
            <a:endParaRPr lang="es-MX" sz="1800" b="1" dirty="0">
              <a:latin typeface="Arial Narrow" panose="020B0606020202030204" pitchFamily="34" charset="0"/>
            </a:endParaRPr>
          </a:p>
          <a:p>
            <a:pPr algn="just"/>
            <a:endParaRPr lang="es-MX" sz="1800" dirty="0" smtClean="0">
              <a:latin typeface="Arial Narrow" panose="020B0606020202030204" pitchFamily="34" charset="0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44" y="4149080"/>
            <a:ext cx="270892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4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188" y="2133377"/>
            <a:ext cx="8064500" cy="3671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 Unicode M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s-ES" sz="2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27313" y="1556792"/>
            <a:ext cx="388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3200" b="1" dirty="0" smtClean="0">
                <a:latin typeface="Arial Narrow" pitchFamily="34" charset="0"/>
              </a:rPr>
              <a:t>Acta </a:t>
            </a:r>
            <a:r>
              <a:rPr lang="es-MX" sz="3200" b="1" dirty="0">
                <a:latin typeface="Arial Narrow" pitchFamily="34" charset="0"/>
              </a:rPr>
              <a:t>de verificación</a:t>
            </a:r>
            <a:endParaRPr lang="es-ES" sz="3200" b="1" dirty="0">
              <a:latin typeface="Arial Narrow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9143483">
            <a:off x="5426075" y="2733356"/>
            <a:ext cx="504825" cy="1152525"/>
          </a:xfrm>
          <a:prstGeom prst="downArrow">
            <a:avLst>
              <a:gd name="adj1" fmla="val 50000"/>
              <a:gd name="adj2" fmla="val 57075"/>
            </a:avLst>
          </a:prstGeom>
          <a:solidFill>
            <a:srgbClr val="99CCFF"/>
          </a:solidFill>
          <a:ln>
            <a:noFill/>
          </a:ln>
          <a:effectLst>
            <a:glow rad="12700">
              <a:schemeClr val="tx2">
                <a:lumMod val="75000"/>
                <a:alpha val="58000"/>
              </a:schemeClr>
            </a:glow>
            <a:softEdge rad="1270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466005">
            <a:off x="3167062" y="2741836"/>
            <a:ext cx="504825" cy="1079500"/>
          </a:xfrm>
          <a:prstGeom prst="downArrow">
            <a:avLst>
              <a:gd name="adj1" fmla="val 50000"/>
              <a:gd name="adj2" fmla="val 53459"/>
            </a:avLst>
          </a:prstGeom>
          <a:solidFill>
            <a:srgbClr val="99CCFF"/>
          </a:solidFill>
          <a:ln>
            <a:noFill/>
          </a:ln>
          <a:effectLst>
            <a:glow rad="12700">
              <a:schemeClr val="tx2">
                <a:lumMod val="75000"/>
                <a:alpha val="58000"/>
              </a:schemeClr>
            </a:glow>
            <a:softEdge rad="1270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56100" y="2708920"/>
            <a:ext cx="504825" cy="1800225"/>
          </a:xfrm>
          <a:prstGeom prst="downArrow">
            <a:avLst>
              <a:gd name="adj1" fmla="val 50000"/>
              <a:gd name="adj2" fmla="val 89151"/>
            </a:avLst>
          </a:prstGeom>
          <a:solidFill>
            <a:srgbClr val="99CCFF"/>
          </a:solidFill>
          <a:ln>
            <a:noFill/>
          </a:ln>
          <a:effectLst>
            <a:glow rad="12700">
              <a:schemeClr val="tx2">
                <a:lumMod val="75000"/>
                <a:alpha val="58000"/>
              </a:schemeClr>
            </a:glow>
            <a:softEdge rad="1270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11188" y="4643844"/>
            <a:ext cx="2258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b="1" dirty="0" smtClean="0">
                <a:solidFill>
                  <a:srgbClr val="0070C0"/>
                </a:solidFill>
                <a:latin typeface="Arial Narrow" pitchFamily="34" charset="0"/>
              </a:rPr>
              <a:t>Cumplimiento </a:t>
            </a:r>
            <a:r>
              <a:rPr lang="es-MX" b="1" dirty="0">
                <a:solidFill>
                  <a:srgbClr val="0070C0"/>
                </a:solidFill>
                <a:latin typeface="Arial Narrow" pitchFamily="34" charset="0"/>
              </a:rPr>
              <a:t>de</a:t>
            </a:r>
            <a:r>
              <a:rPr lang="es-ES" b="1" dirty="0">
                <a:solidFill>
                  <a:srgbClr val="0070C0"/>
                </a:solidFill>
                <a:latin typeface="Arial Narrow" pitchFamily="34" charset="0"/>
              </a:rPr>
              <a:t> 100%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5536" y="4149080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800" b="1" dirty="0">
                <a:latin typeface="Arial Narrow" pitchFamily="34" charset="0"/>
              </a:rPr>
              <a:t>Sin anomalías</a:t>
            </a:r>
            <a:endParaRPr lang="es-ES" sz="2800" b="1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48781" y="5013176"/>
            <a:ext cx="2519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800" b="1" dirty="0">
                <a:latin typeface="Arial Narrow" pitchFamily="34" charset="0"/>
              </a:rPr>
              <a:t>Anomalías no graves</a:t>
            </a:r>
            <a:endParaRPr lang="es-ES" sz="2800" b="1" dirty="0">
              <a:latin typeface="Arial Narrow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87888" y="4149080"/>
            <a:ext cx="3276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800" b="1" dirty="0">
                <a:latin typeface="Arial Narrow" pitchFamily="34" charset="0"/>
              </a:rPr>
              <a:t>Anomalías </a:t>
            </a:r>
            <a:r>
              <a:rPr lang="es-MX" sz="2800" b="1" dirty="0" smtClean="0">
                <a:latin typeface="Arial Narrow" pitchFamily="34" charset="0"/>
              </a:rPr>
              <a:t>graves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  <a:latin typeface="Arial Narrow" pitchFamily="34" charset="0"/>
              </a:rPr>
              <a:t>Suspensión de actividades</a:t>
            </a:r>
            <a:endParaRPr lang="es-E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6" name="Picture 4" descr="http://thumbs.dreamstime.com/z/emoticon-avergonzado-323394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/>
        </p:blipFill>
        <p:spPr bwMode="auto">
          <a:xfrm>
            <a:off x="6660232" y="2132856"/>
            <a:ext cx="1872208" cy="16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5603"/>
            <a:ext cx="2181181" cy="18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059832" y="5939988"/>
            <a:ext cx="313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MX" b="1" dirty="0" smtClean="0">
                <a:solidFill>
                  <a:srgbClr val="0070C0"/>
                </a:solidFill>
                <a:latin typeface="Arial Narrow" pitchFamily="34" charset="0"/>
              </a:rPr>
              <a:t>Correcciones  en tiempo y forma</a:t>
            </a:r>
            <a:endParaRPr lang="es-ES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628800"/>
            <a:ext cx="792087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4000" b="1" dirty="0" smtClean="0">
                <a:latin typeface="Arial Narrow" pitchFamily="34" charset="0"/>
              </a:rPr>
              <a:t>GRACIAS</a:t>
            </a:r>
          </a:p>
          <a:p>
            <a:pPr algn="ctr">
              <a:spcAft>
                <a:spcPts val="600"/>
              </a:spcAft>
              <a:defRPr/>
            </a:pPr>
            <a:endParaRPr lang="es-ES" sz="4400" b="1" dirty="0" smtClean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Ing. Raymundo García Ortega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32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9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hlinkClick r:id="rId3"/>
              </a:rPr>
              <a:t>rgarcia@cofepris.gob.mx</a:t>
            </a:r>
            <a:endParaRPr lang="es-MX" sz="24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4400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s-ES" sz="28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619672" y="3933056"/>
            <a:ext cx="5904656" cy="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843808" y="555736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Somos COFEPRIS,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omos ARN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/>
            <a:fld id="{D4C7F41F-FFB7-4B06-9AB7-B131F6A94023}" type="slidenum">
              <a:rPr lang="es-ES" sz="1400"/>
              <a:pPr algn="r" eaLnBrk="1" hangingPunct="1"/>
              <a:t>4</a:t>
            </a:fld>
            <a:endParaRPr lang="es-ES" sz="14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55675"/>
            <a:ext cx="468116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4925" y="908050"/>
            <a:ext cx="3889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3200" b="1" dirty="0">
                <a:solidFill>
                  <a:srgbClr val="C00000"/>
                </a:solidFill>
              </a:rPr>
              <a:t>ORDEN VISITA </a:t>
            </a:r>
            <a:r>
              <a:rPr lang="es-MX" sz="2400" b="1" dirty="0">
                <a:solidFill>
                  <a:srgbClr val="C00000"/>
                </a:solidFill>
              </a:rPr>
              <a:t>(Art. 399 LGS)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22225" y="1844824"/>
            <a:ext cx="76692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MX" sz="2800" b="1" dirty="0"/>
              <a:t>Los verificadores, para </a:t>
            </a:r>
          </a:p>
          <a:p>
            <a:pPr algn="just" eaLnBrk="1" hangingPunct="1"/>
            <a:r>
              <a:rPr lang="es-MX" sz="2800" b="1" dirty="0"/>
              <a:t>practicar visitas, deben </a:t>
            </a:r>
          </a:p>
          <a:p>
            <a:pPr algn="just" eaLnBrk="1" hangingPunct="1"/>
            <a:r>
              <a:rPr lang="es-MX" sz="2800" b="1" dirty="0"/>
              <a:t>estar provistos de </a:t>
            </a:r>
          </a:p>
          <a:p>
            <a:pPr algn="just" eaLnBrk="1" hangingPunct="1"/>
            <a:r>
              <a:rPr lang="es-MX" sz="2800" b="1" dirty="0"/>
              <a:t>órdenes escritas:</a:t>
            </a:r>
            <a:endParaRPr lang="es-ES" sz="2800" b="1" dirty="0"/>
          </a:p>
        </p:txBody>
      </p:sp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1692275" y="6094413"/>
            <a:ext cx="2159000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s-MX"/>
              <a:t>Firma de autoridad competente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856038" y="6483350"/>
            <a:ext cx="2228850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10 CuadroTexto"/>
          <p:cNvSpPr txBox="1">
            <a:spLocks noChangeArrowheads="1"/>
          </p:cNvSpPr>
          <p:nvPr/>
        </p:nvSpPr>
        <p:spPr bwMode="auto">
          <a:xfrm>
            <a:off x="300038" y="3668713"/>
            <a:ext cx="2160587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s-MX"/>
              <a:t>lugar o zona que ha de verificarse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2460625" y="2492375"/>
            <a:ext cx="1824038" cy="117633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13 Rectángulo"/>
          <p:cNvSpPr>
            <a:spLocks noChangeArrowheads="1"/>
          </p:cNvSpPr>
          <p:nvPr/>
        </p:nvSpPr>
        <p:spPr bwMode="auto">
          <a:xfrm>
            <a:off x="1331913" y="5157788"/>
            <a:ext cx="196215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s-MX"/>
              <a:t>objeto y alcance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3294063" y="4581525"/>
            <a:ext cx="630237" cy="57626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17 Rectángulo"/>
          <p:cNvSpPr>
            <a:spLocks noChangeArrowheads="1"/>
          </p:cNvSpPr>
          <p:nvPr/>
        </p:nvSpPr>
        <p:spPr bwMode="auto">
          <a:xfrm>
            <a:off x="755650" y="4398963"/>
            <a:ext cx="2401888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s-MX"/>
              <a:t>disposiciones legales que la fundamentan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V="1">
            <a:off x="3157538" y="2884488"/>
            <a:ext cx="2135187" cy="151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29 CuadroTexto"/>
          <p:cNvSpPr txBox="1">
            <a:spLocks noChangeArrowheads="1"/>
          </p:cNvSpPr>
          <p:nvPr/>
        </p:nvSpPr>
        <p:spPr bwMode="auto">
          <a:xfrm>
            <a:off x="1692275" y="5661025"/>
            <a:ext cx="167798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s-MX"/>
              <a:t>verificadores</a:t>
            </a:r>
          </a:p>
        </p:txBody>
      </p:sp>
      <p:cxnSp>
        <p:nvCxnSpPr>
          <p:cNvPr id="3072" name="3071 Conector recto de flecha"/>
          <p:cNvCxnSpPr/>
          <p:nvPr/>
        </p:nvCxnSpPr>
        <p:spPr>
          <a:xfrm flipV="1">
            <a:off x="3371850" y="3429000"/>
            <a:ext cx="2713038" cy="223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3072 Elipse"/>
          <p:cNvSpPr/>
          <p:nvPr/>
        </p:nvSpPr>
        <p:spPr>
          <a:xfrm>
            <a:off x="7020272" y="1844675"/>
            <a:ext cx="1654175" cy="431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35 Elipse"/>
          <p:cNvSpPr/>
          <p:nvPr/>
        </p:nvSpPr>
        <p:spPr>
          <a:xfrm>
            <a:off x="3851275" y="2047875"/>
            <a:ext cx="1654175" cy="30162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4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4584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Marco legal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 smtClean="0">
                <a:latin typeface="Arial Narrow" pitchFamily="34" charset="0"/>
                <a:hlinkClick r:id="rId2" action="ppaction://hlinkfile"/>
              </a:rPr>
              <a:t>LINEAMIENTOS</a:t>
            </a:r>
            <a:r>
              <a:rPr lang="es-MX" b="1" dirty="0" smtClean="0">
                <a:latin typeface="Arial Narrow" pitchFamily="34" charset="0"/>
              </a:rPr>
              <a:t> </a:t>
            </a:r>
            <a:r>
              <a:rPr lang="es-MX" dirty="0">
                <a:latin typeface="Arial Narrow" pitchFamily="34" charset="0"/>
              </a:rPr>
              <a:t>que establecen el modelo único de </a:t>
            </a:r>
            <a:r>
              <a:rPr lang="es-MX" b="1" dirty="0">
                <a:latin typeface="Arial Narrow" pitchFamily="34" charset="0"/>
              </a:rPr>
              <a:t>actas de verificación</a:t>
            </a:r>
            <a:r>
              <a:rPr lang="es-MX" dirty="0">
                <a:latin typeface="Arial Narrow" pitchFamily="34" charset="0"/>
              </a:rPr>
              <a:t> que deberán utilizar las autoridades sanitarias en sus visitas de verificación y vigilancia </a:t>
            </a:r>
            <a:r>
              <a:rPr lang="es-MX" dirty="0" smtClean="0">
                <a:latin typeface="Arial Narrow" pitchFamily="34" charset="0"/>
              </a:rPr>
              <a:t>sanitaria</a:t>
            </a:r>
          </a:p>
          <a:p>
            <a:pPr marL="0" indent="0" algn="ctr">
              <a:buNone/>
            </a:pPr>
            <a:r>
              <a:rPr lang="es-MX" sz="2000" b="1" dirty="0" smtClean="0">
                <a:latin typeface="Arial Narrow" pitchFamily="34" charset="0"/>
              </a:rPr>
              <a:t>Diario Oficial de la Federación. Viernes 8 de marzo de 2013</a:t>
            </a:r>
            <a:endParaRPr lang="es-MX" sz="2000" b="1" dirty="0">
              <a:latin typeface="Arial Narrow" pitchFamily="34" charset="0"/>
            </a:endParaRPr>
          </a:p>
        </p:txBody>
      </p:sp>
      <p:pic>
        <p:nvPicPr>
          <p:cNvPr id="7172" name="Picture 4" descr="Resultado de imagen para verificacion cofep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104456" cy="27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320" y="260648"/>
            <a:ext cx="8229600" cy="1143000"/>
          </a:xfrm>
        </p:spPr>
        <p:txBody>
          <a:bodyPr/>
          <a:lstStyle/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Acta de verificación</a:t>
            </a: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sanitaria</a:t>
            </a:r>
            <a:endParaRPr lang="es-MX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es-MX" sz="2200" b="1" dirty="0" smtClean="0"/>
              <a:t>COS-DESVS-P-01-M-01-AC-01</a:t>
            </a:r>
            <a:r>
              <a:rPr lang="es-MX" sz="2200" dirty="0" smtClean="0"/>
              <a:t>. </a:t>
            </a:r>
            <a:r>
              <a:rPr lang="es-MX" sz="2200" dirty="0"/>
              <a:t>Acta de verificación sanitaria </a:t>
            </a:r>
            <a:r>
              <a:rPr lang="es-MX" sz="2200" dirty="0" smtClean="0"/>
              <a:t>general</a:t>
            </a:r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sz="2400" b="1" dirty="0"/>
              <a:t>OBJETO: VISITA DE VERIFICACION SANITARIA, ALCANCE: VISITA DE VERIFICACIÓN SANITARIA PARA CONSTATAR CONDICIONES DE SANEAMIENTO BASICO DEL ESTABLECIMIENTO INCLUYENDO ÁREAS EXTERNAS, SOLICITAR Y ANEXAR COPIAS DEL PROGRAMA  Y CERTIFICADO DE CONTROL DE PLAGAS; IDENTIFICAR ANOMALÍAS, EN CASO DE SER REQUERIDO APLICAR LAS MEDIDAS DE SEGURIDAD SANITARIA CORRESPONDIENTES. LO ANTERIOR CON FUNDAMENTO EN LOS ARTÍCULOS 404, 411, 412 Y 414 DE LA LEY GENERAL DE SALUD</a:t>
            </a:r>
            <a:r>
              <a:rPr lang="es-MX" sz="2400" b="1" dirty="0" smtClean="0"/>
              <a:t>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055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58516"/>
              </p:ext>
            </p:extLst>
          </p:nvPr>
        </p:nvGraphicFramePr>
        <p:xfrm>
          <a:off x="457200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66688" y="1052736"/>
            <a:ext cx="3672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MX" sz="2200" b="1" dirty="0" smtClean="0">
                <a:solidFill>
                  <a:srgbClr val="7030A0"/>
                </a:solidFill>
                <a:latin typeface="Arial Narrow" pitchFamily="34" charset="0"/>
              </a:rPr>
              <a:t>Llenado del acta de verificación</a:t>
            </a:r>
            <a:endParaRPr lang="es-MX" sz="2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509588" y="2629361"/>
            <a:ext cx="730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s-MX" altLang="es-MX" sz="2000" b="1" dirty="0"/>
              <a:t>Reglamento de la Ley General de Salud en Materia de Control Sanitario de Actividades, Establecimientos, Productos y Servicios (RCSAEPS)</a:t>
            </a:r>
            <a:endParaRPr lang="es-MX" altLang="es-MX" sz="2000" dirty="0"/>
          </a:p>
        </p:txBody>
      </p:sp>
      <p:sp>
        <p:nvSpPr>
          <p:cNvPr id="5124" name="6 Rectángulo"/>
          <p:cNvSpPr>
            <a:spLocks noChangeArrowheads="1"/>
          </p:cNvSpPr>
          <p:nvPr/>
        </p:nvSpPr>
        <p:spPr bwMode="auto">
          <a:xfrm>
            <a:off x="687090" y="1804754"/>
            <a:ext cx="488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MX" altLang="es-MX" sz="2000" b="1" dirty="0" smtClean="0"/>
              <a:t>Ley </a:t>
            </a:r>
            <a:r>
              <a:rPr lang="es-MX" altLang="es-MX" sz="2000" b="1" dirty="0"/>
              <a:t>General de Salud (LGS)</a:t>
            </a:r>
            <a:endParaRPr lang="es-MX" altLang="es-MX" sz="2000" dirty="0"/>
          </a:p>
        </p:txBody>
      </p:sp>
      <p:pic>
        <p:nvPicPr>
          <p:cNvPr id="12290" name="Picture 2" descr="http://static.cnnexpansion.com/media/2013/11/28/m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5" y="3861048"/>
            <a:ext cx="4014485" cy="2406473"/>
          </a:xfrm>
          <a:prstGeom prst="rect">
            <a:avLst/>
          </a:prstGeom>
          <a:noFill/>
          <a:ex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35596" y="793269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MARCO JURIDICO</a:t>
            </a:r>
            <a:endParaRPr lang="es-MX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62574073"/>
              </p:ext>
            </p:extLst>
          </p:nvPr>
        </p:nvGraphicFramePr>
        <p:xfrm>
          <a:off x="683568" y="1309216"/>
          <a:ext cx="7704856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35596" y="793269"/>
            <a:ext cx="7272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b="1" dirty="0" smtClean="0">
                <a:solidFill>
                  <a:srgbClr val="0070C0"/>
                </a:solidFill>
              </a:rPr>
              <a:t>DEFINICION DE SANEAMIENTO BASICO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91231" y="1369263"/>
            <a:ext cx="7272808" cy="20313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1400" b="1" dirty="0"/>
              <a:t>REGLAMENTO DE LA LEY GENERAL DE SALUD EN MATERIA DE CONTROL SANITARIO DE ACTIVIDADES, ESTABLECIMIENTOS, PRODUCTOS Y SERVICIOS</a:t>
            </a:r>
            <a:endParaRPr lang="es-MX" sz="1400" b="1" dirty="0" smtClean="0"/>
          </a:p>
          <a:p>
            <a:r>
              <a:rPr lang="es-MX" sz="1400" b="1" dirty="0" smtClean="0"/>
              <a:t>CAPITULO </a:t>
            </a:r>
            <a:r>
              <a:rPr lang="es-MX" sz="1400" b="1" dirty="0"/>
              <a:t>III</a:t>
            </a:r>
            <a:endParaRPr lang="es-MX" sz="1400" dirty="0"/>
          </a:p>
          <a:p>
            <a:r>
              <a:rPr lang="es-MX" sz="1400" b="1" dirty="0"/>
              <a:t>Ingeniería Sanitaria y Saneamiento Básico</a:t>
            </a:r>
            <a:endParaRPr lang="es-MX" sz="1400" dirty="0"/>
          </a:p>
          <a:p>
            <a:r>
              <a:rPr lang="es-MX" sz="1400" b="1" dirty="0"/>
              <a:t>ARTICULO</a:t>
            </a:r>
            <a:r>
              <a:rPr lang="es-MX" sz="1400" dirty="0"/>
              <a:t> </a:t>
            </a:r>
            <a:r>
              <a:rPr lang="es-MX" sz="1400" b="1" dirty="0"/>
              <a:t>1335</a:t>
            </a:r>
            <a:r>
              <a:rPr lang="es-MX" sz="1400" dirty="0"/>
              <a:t>.- Para efectos de este Reglamento, se entiende por</a:t>
            </a:r>
            <a:r>
              <a:rPr lang="es-MX" sz="1400" dirty="0" smtClean="0"/>
              <a:t>:</a:t>
            </a:r>
          </a:p>
          <a:p>
            <a:endParaRPr lang="es-MX" sz="1400" dirty="0"/>
          </a:p>
          <a:p>
            <a:pPr algn="just"/>
            <a:r>
              <a:rPr lang="es-MX" sz="1400" b="1" dirty="0" smtClean="0"/>
              <a:t>Fracción II</a:t>
            </a:r>
            <a:r>
              <a:rPr lang="es-MX" sz="1400" b="1" dirty="0"/>
              <a:t>. </a:t>
            </a:r>
            <a:r>
              <a:rPr lang="es-MX" sz="1400" dirty="0"/>
              <a:t>Saneamiento básico, la dotación de servicios de abastecimiento de agua para uso y consumo humano, disposición sanitaria de </a:t>
            </a:r>
            <a:r>
              <a:rPr lang="es-MX" sz="1400" dirty="0" smtClean="0"/>
              <a:t>excretas, </a:t>
            </a:r>
            <a:r>
              <a:rPr lang="es-MX" sz="1400" dirty="0"/>
              <a:t>manejo de los desechos sólidos, control de fauna nociva, así como el mejoramiento sanitario de la vivienda</a:t>
            </a:r>
            <a:r>
              <a:rPr lang="es-MX" sz="1400" dirty="0" smtClean="0"/>
              <a:t>.</a:t>
            </a:r>
          </a:p>
        </p:txBody>
      </p:sp>
      <p:sp>
        <p:nvSpPr>
          <p:cNvPr id="2" name="1 Estrella de 5 puntas"/>
          <p:cNvSpPr/>
          <p:nvPr/>
        </p:nvSpPr>
        <p:spPr>
          <a:xfrm>
            <a:off x="251521" y="3484004"/>
            <a:ext cx="1872208" cy="185785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strella de 5 puntas"/>
          <p:cNvSpPr/>
          <p:nvPr/>
        </p:nvSpPr>
        <p:spPr>
          <a:xfrm>
            <a:off x="1748912" y="4149080"/>
            <a:ext cx="1958992" cy="179988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611560" y="4221088"/>
            <a:ext cx="137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Infraestructura</a:t>
            </a:r>
            <a:endParaRPr lang="es-MX" sz="1400" b="1" dirty="0"/>
          </a:p>
        </p:txBody>
      </p:sp>
      <p:sp>
        <p:nvSpPr>
          <p:cNvPr id="10" name="9 Estrella de 5 puntas"/>
          <p:cNvSpPr/>
          <p:nvPr/>
        </p:nvSpPr>
        <p:spPr>
          <a:xfrm>
            <a:off x="3502129" y="4797152"/>
            <a:ext cx="1764234" cy="182384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3882611" y="543424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Manejo de Residuos</a:t>
            </a:r>
          </a:p>
        </p:txBody>
      </p:sp>
      <p:sp>
        <p:nvSpPr>
          <p:cNvPr id="12" name="11 Estrella de 5 puntas"/>
          <p:cNvSpPr/>
          <p:nvPr/>
        </p:nvSpPr>
        <p:spPr>
          <a:xfrm>
            <a:off x="5321484" y="4232880"/>
            <a:ext cx="1656184" cy="171608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5796136" y="4797152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Control Fauna Nociva</a:t>
            </a:r>
            <a:endParaRPr lang="es-MX" sz="1400" b="1" dirty="0"/>
          </a:p>
        </p:txBody>
      </p:sp>
      <p:sp>
        <p:nvSpPr>
          <p:cNvPr id="14" name="13 Estrella de 5 puntas"/>
          <p:cNvSpPr/>
          <p:nvPr/>
        </p:nvSpPr>
        <p:spPr>
          <a:xfrm>
            <a:off x="6876256" y="3454214"/>
            <a:ext cx="1764234" cy="182384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7164287" y="4077072"/>
            <a:ext cx="129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Manejo de Excretas</a:t>
            </a:r>
            <a:endParaRPr lang="es-MX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11760" y="494116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Agua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4721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CC3D141146D74BBEE50702C985BE1C" ma:contentTypeVersion="1" ma:contentTypeDescription="Crear nuevo documento." ma:contentTypeScope="" ma:versionID="72a0623ff42b6ab30221e401f32879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2cfd30b83adf7a282b15aced64ac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6DBA86-0F9E-480C-ABF1-BCBC16F0BC84}">
  <ds:schemaRefs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586D50-5249-4461-927C-C7753ABB2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E4DCB6-1BBD-46A2-8E3A-D2DAF46814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7164</TotalTime>
  <Words>1901</Words>
  <Application>Microsoft Office PowerPoint</Application>
  <PresentationFormat>Presentación en pantalla (4:3)</PresentationFormat>
  <Paragraphs>268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1_Tema de Office</vt:lpstr>
      <vt:lpstr>Presentación de PowerPoint</vt:lpstr>
      <vt:lpstr>Ley  General de Salud</vt:lpstr>
      <vt:lpstr>Presentación de PowerPoint</vt:lpstr>
      <vt:lpstr>Presentación de PowerPoint</vt:lpstr>
      <vt:lpstr>Marco legal</vt:lpstr>
      <vt:lpstr>Acta de verificación sanitaria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ABASTECIMIENTO DE AGUA</vt:lpstr>
      <vt:lpstr> El tanque de almacenamiento cuenta con ducto de ventilación en forma de codo invertido y  protección con  malla tipo mosquitero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DISPOSICIÓN DE EXCRETAS</vt:lpstr>
      <vt:lpstr>Presentación de PowerPoint</vt:lpstr>
      <vt:lpstr>MANEJO SANITARIO DE DESECHOS</vt:lpstr>
      <vt:lpstr>Presentación de PowerPoint</vt:lpstr>
      <vt:lpstr>Presentación de PowerPoint</vt:lpstr>
      <vt:lpstr>Presentación de PowerPoint</vt:lpstr>
      <vt:lpstr>Presentación de PowerPoint</vt:lpstr>
      <vt:lpstr>CONTROL DE FAUNA NOCIVA</vt:lpstr>
      <vt:lpstr>Presentación de PowerPoint</vt:lpstr>
      <vt:lpstr>Presentación de PowerPoint</vt:lpstr>
      <vt:lpstr>DOCUMENTACIÓN  SOLICITADA: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Gibran Alejandro De La Torre González</dc:creator>
  <cp:lastModifiedBy>Raymundo Garcia Ortega</cp:lastModifiedBy>
  <cp:revision>581</cp:revision>
  <cp:lastPrinted>2012-09-19T23:13:44Z</cp:lastPrinted>
  <dcterms:created xsi:type="dcterms:W3CDTF">2012-01-25T01:58:21Z</dcterms:created>
  <dcterms:modified xsi:type="dcterms:W3CDTF">2018-06-27T21:26:07Z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0x01010067CC3D141146D74BBEE50702C985BE1C</vt:lpwstr>
  </property>
</Properties>
</file>